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12192000"/>
  <p:notesSz cx="6858000" cy="9144000"/>
  <p:embeddedFontLst>
    <p:embeddedFont>
      <p:font typeface="Poppins"/>
      <p:regular r:id="rId47"/>
      <p:bold r:id="rId48"/>
      <p:italic r:id="rId49"/>
      <p:boldItalic r:id="rId50"/>
    </p:embeddedFont>
    <p:embeddedFont>
      <p:font typeface="Barlow Condensed"/>
      <p:regular r:id="rId51"/>
      <p:bold r:id="rId52"/>
      <p:italic r:id="rId53"/>
      <p:boldItalic r:id="rId54"/>
    </p:embeddedFont>
    <p:embeddedFont>
      <p:font typeface="Fredericka the Great"/>
      <p:regular r:id="rId55"/>
    </p:embeddedFont>
    <p:embeddedFont>
      <p:font typeface="Homemade Apple"/>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DC429E-4463-4A1E-A1AD-DA6CBB2BE14A}">
  <a:tblStyle styleId="{B9DC429E-4463-4A1E-A1AD-DA6CBB2BE14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5A7A078-3241-4D04-9060-623E316AD52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oppins-bold.fntdata"/><Relationship Id="rId47" Type="http://schemas.openxmlformats.org/officeDocument/2006/relationships/font" Target="fonts/Poppins-regular.fntdata"/><Relationship Id="rId49"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arlowCondensed-regular.fntdata"/><Relationship Id="rId50" Type="http://schemas.openxmlformats.org/officeDocument/2006/relationships/font" Target="fonts/Poppins-boldItalic.fntdata"/><Relationship Id="rId53" Type="http://schemas.openxmlformats.org/officeDocument/2006/relationships/font" Target="fonts/BarlowCondensed-italic.fntdata"/><Relationship Id="rId52" Type="http://schemas.openxmlformats.org/officeDocument/2006/relationships/font" Target="fonts/BarlowCondensed-bold.fntdata"/><Relationship Id="rId11" Type="http://schemas.openxmlformats.org/officeDocument/2006/relationships/slide" Target="slides/slide5.xml"/><Relationship Id="rId55" Type="http://schemas.openxmlformats.org/officeDocument/2006/relationships/font" Target="fonts/FrederickatheGreat-regular.fntdata"/><Relationship Id="rId10" Type="http://schemas.openxmlformats.org/officeDocument/2006/relationships/slide" Target="slides/slide4.xml"/><Relationship Id="rId54" Type="http://schemas.openxmlformats.org/officeDocument/2006/relationships/font" Target="fonts/BarlowCondensed-boldItalic.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HomemadeApple-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9aa357201a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9aa357201a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9aa357201a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9aa35720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9aa357201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9aa357201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9ab8d83f2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9ab8d83f2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9ab8d83f2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ab8d83f2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9ab8d83f2e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9ab8d83f2e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9ab8d83f2e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9ab8d83f2e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9ab8d83f2e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9ab8d83f2e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9ab8d83f2e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9ab8d83f2e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9ab8d83f2e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9ab8d83f2e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9ab8d83f2e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9ab8d83f2e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9ab8d83f2e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9ab8d83f2e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ab8d83f2e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ab8d83f2e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9ab8d83f2e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9ab8d83f2e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9ab8d83f2e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9ab8d83f2e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072a8aab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072a8aab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9072a8aab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9ab8d83f2e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9ab8d83f2e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9ab8d83f2e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9dc28e3dd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9dc28e3dd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9dc28e3dd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9ab8d83f2e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9ab8d83f2e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g9ab8d83f2e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9ab8d83f2e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9ab8d83f2e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9ab8d83f2e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9ab8d83f2e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9ab8d83f2e_0_1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9ab8d83f2e_0_1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9ab8d83f2e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9ab8d83f2e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9ab8d83f2e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9ab8d83f2e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9ab8d83f2e_0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9ab8d83f2e_0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9ab8d83f2e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9ab8d83f2e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9ab8d83f2e_0_1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9dc28e3dd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9dc28e3dd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9dc28e3dd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9dc28e3ddc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9dc28e3ddc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9dc28e3ddc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9a6d2a912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9a6d2a9126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9a6d2a9126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9dc28e3ddc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9dc28e3ddc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g9dc28e3ddc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9bee896f6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9bee896f6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9bee896f6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9bee896f6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9bee896f64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g9bee896f64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9a6d2a9213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9a6d2a9213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g9a6d2a9213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9bee896f64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9bee896f64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9bee896f64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9bee896f64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9bee896f64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9bee896f64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9bee896f64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9bee896f64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9bee896f64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9bee896f64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9bee896f64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g9bee896f64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9bee896f64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9bee896f64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g9bee896f64_0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9bee896f64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9bee896f64_0_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g9bee896f64_0_1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a6d2a921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9a6d2a921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9a6d2a921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9bee896f64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9bee896f64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g9bee896f64_0_1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9a6d2a921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9a6d2a9213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9a6d2a9213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a6d2a921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9a6d2a9213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9a6d2a9213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9a6d2a9213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9a6d2a9213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9a6d2a9213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a6d2a9213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9a6d2a9213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9a6d2a9213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9a6d2a9213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9a6d2a9213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9a6d2a9213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7.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8.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3.png"/><Relationship Id="rId7" Type="http://schemas.openxmlformats.org/officeDocument/2006/relationships/hyperlink" Target="https://twitter.com/SlidesManiaSM/" TargetMode="External"/><Relationship Id="rId8"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4496943" y="110308"/>
            <a:ext cx="482530" cy="483944"/>
            <a:chOff x="2773898" y="5255120"/>
            <a:chExt cx="230028" cy="230702"/>
          </a:xfrm>
        </p:grpSpPr>
        <p:sp>
          <p:nvSpPr>
            <p:cNvPr id="17" name="Google Shape;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2449447" y="108966"/>
            <a:ext cx="482075" cy="486627"/>
            <a:chOff x="1620555" y="5252711"/>
            <a:chExt cx="229811" cy="231981"/>
          </a:xfrm>
        </p:grpSpPr>
        <p:sp>
          <p:nvSpPr>
            <p:cNvPr id="27" name="Google Shape;2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 name="Google Shape;36;p3"/>
          <p:cNvGrpSpPr/>
          <p:nvPr/>
        </p:nvGrpSpPr>
        <p:grpSpPr>
          <a:xfrm>
            <a:off x="3414349" y="109589"/>
            <a:ext cx="482993" cy="485381"/>
            <a:chOff x="2197167" y="5253193"/>
            <a:chExt cx="230249" cy="231387"/>
          </a:xfrm>
        </p:grpSpPr>
        <p:sp>
          <p:nvSpPr>
            <p:cNvPr id="37" name="Google Shape;3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 name="Google Shape;46;p3"/>
          <p:cNvGrpSpPr/>
          <p:nvPr/>
        </p:nvGrpSpPr>
        <p:grpSpPr>
          <a:xfrm>
            <a:off x="6500352" y="112077"/>
            <a:ext cx="481303" cy="480393"/>
            <a:chOff x="3929554" y="5254958"/>
            <a:chExt cx="229443" cy="229009"/>
          </a:xfrm>
        </p:grpSpPr>
        <p:sp>
          <p:nvSpPr>
            <p:cNvPr id="47" name="Google Shape;4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 name="Google Shape;56;p3"/>
          <p:cNvGrpSpPr/>
          <p:nvPr/>
        </p:nvGrpSpPr>
        <p:grpSpPr>
          <a:xfrm>
            <a:off x="8551807" y="110981"/>
            <a:ext cx="482892" cy="482585"/>
            <a:chOff x="5084785" y="5254638"/>
            <a:chExt cx="230201" cy="230054"/>
          </a:xfrm>
        </p:grpSpPr>
        <p:sp>
          <p:nvSpPr>
            <p:cNvPr id="57" name="Google Shape;5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 name="Google Shape;66;p3"/>
          <p:cNvGrpSpPr/>
          <p:nvPr/>
        </p:nvGrpSpPr>
        <p:grpSpPr>
          <a:xfrm>
            <a:off x="5484989" y="111269"/>
            <a:ext cx="483394" cy="482002"/>
            <a:chOff x="3352210" y="5255083"/>
            <a:chExt cx="230440" cy="229776"/>
          </a:xfrm>
        </p:grpSpPr>
        <p:sp>
          <p:nvSpPr>
            <p:cNvPr id="67" name="Google Shape;6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 name="Google Shape;76;p3"/>
          <p:cNvGrpSpPr/>
          <p:nvPr/>
        </p:nvGrpSpPr>
        <p:grpSpPr>
          <a:xfrm>
            <a:off x="10634812" y="107284"/>
            <a:ext cx="479605" cy="490008"/>
            <a:chOff x="6241062" y="5252711"/>
            <a:chExt cx="228634" cy="233593"/>
          </a:xfrm>
        </p:grpSpPr>
        <p:sp>
          <p:nvSpPr>
            <p:cNvPr id="77" name="Google Shape;77;p3"/>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 name="Google Shape;86;p3"/>
          <p:cNvGrpSpPr/>
          <p:nvPr/>
        </p:nvGrpSpPr>
        <p:grpSpPr>
          <a:xfrm>
            <a:off x="9550875" y="112235"/>
            <a:ext cx="477634" cy="480103"/>
            <a:chOff x="5663686" y="5255091"/>
            <a:chExt cx="227694" cy="228871"/>
          </a:xfrm>
        </p:grpSpPr>
        <p:sp>
          <p:nvSpPr>
            <p:cNvPr id="87" name="Google Shape;87;p3"/>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6" name="Google Shape;96;p3"/>
          <p:cNvGrpSpPr/>
          <p:nvPr/>
        </p:nvGrpSpPr>
        <p:grpSpPr>
          <a:xfrm>
            <a:off x="7557081" y="115097"/>
            <a:ext cx="478294" cy="474361"/>
            <a:chOff x="4507953" y="5258277"/>
            <a:chExt cx="228009" cy="226134"/>
          </a:xfrm>
        </p:grpSpPr>
        <p:sp>
          <p:nvSpPr>
            <p:cNvPr id="97" name="Google Shape;9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 name="Google Shape;106;p3"/>
          <p:cNvGrpSpPr/>
          <p:nvPr/>
        </p:nvGrpSpPr>
        <p:grpSpPr>
          <a:xfrm>
            <a:off x="11525584" y="125277"/>
            <a:ext cx="482075" cy="486627"/>
            <a:chOff x="1620555" y="5252711"/>
            <a:chExt cx="229811" cy="231981"/>
          </a:xfrm>
        </p:grpSpPr>
        <p:sp>
          <p:nvSpPr>
            <p:cNvPr id="107" name="Google Shape;10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6" name="Google Shape;116;p3"/>
          <p:cNvGrpSpPr/>
          <p:nvPr/>
        </p:nvGrpSpPr>
        <p:grpSpPr>
          <a:xfrm>
            <a:off x="11525411" y="2162145"/>
            <a:ext cx="482530" cy="483944"/>
            <a:chOff x="2773898" y="5255120"/>
            <a:chExt cx="230028" cy="230702"/>
          </a:xfrm>
        </p:grpSpPr>
        <p:sp>
          <p:nvSpPr>
            <p:cNvPr id="117" name="Google Shape;1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 name="Google Shape;126;p3"/>
          <p:cNvGrpSpPr/>
          <p:nvPr/>
        </p:nvGrpSpPr>
        <p:grpSpPr>
          <a:xfrm>
            <a:off x="11525150" y="1133877"/>
            <a:ext cx="482993" cy="485381"/>
            <a:chOff x="2197167" y="5253193"/>
            <a:chExt cx="230249" cy="231387"/>
          </a:xfrm>
        </p:grpSpPr>
        <p:sp>
          <p:nvSpPr>
            <p:cNvPr id="127" name="Google Shape;12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6" name="Google Shape;136;p3"/>
          <p:cNvGrpSpPr/>
          <p:nvPr/>
        </p:nvGrpSpPr>
        <p:grpSpPr>
          <a:xfrm>
            <a:off x="11526077" y="4238588"/>
            <a:ext cx="481303" cy="480393"/>
            <a:chOff x="3929554" y="5254958"/>
            <a:chExt cx="229443" cy="229009"/>
          </a:xfrm>
        </p:grpSpPr>
        <p:sp>
          <p:nvSpPr>
            <p:cNvPr id="137" name="Google Shape;13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 name="Google Shape;146;p3"/>
          <p:cNvGrpSpPr/>
          <p:nvPr/>
        </p:nvGrpSpPr>
        <p:grpSpPr>
          <a:xfrm>
            <a:off x="11525336" y="6273021"/>
            <a:ext cx="482892" cy="482585"/>
            <a:chOff x="5084785" y="5254638"/>
            <a:chExt cx="230201" cy="230054"/>
          </a:xfrm>
        </p:grpSpPr>
        <p:sp>
          <p:nvSpPr>
            <p:cNvPr id="147" name="Google Shape;14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3"/>
          <p:cNvGrpSpPr/>
          <p:nvPr/>
        </p:nvGrpSpPr>
        <p:grpSpPr>
          <a:xfrm>
            <a:off x="11525010" y="3171085"/>
            <a:ext cx="483394" cy="482002"/>
            <a:chOff x="3352210" y="5255083"/>
            <a:chExt cx="230440" cy="229776"/>
          </a:xfrm>
        </p:grpSpPr>
        <p:sp>
          <p:nvSpPr>
            <p:cNvPr id="157" name="Google Shape;15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 name="Google Shape;166;p3"/>
          <p:cNvGrpSpPr/>
          <p:nvPr/>
        </p:nvGrpSpPr>
        <p:grpSpPr>
          <a:xfrm>
            <a:off x="11527607" y="5239802"/>
            <a:ext cx="478294" cy="474361"/>
            <a:chOff x="4507953" y="5258277"/>
            <a:chExt cx="228009" cy="226134"/>
          </a:xfrm>
        </p:grpSpPr>
        <p:sp>
          <p:nvSpPr>
            <p:cNvPr id="167" name="Google Shape;16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76" name="Shape 176"/>
        <p:cNvGrpSpPr/>
        <p:nvPr/>
      </p:nvGrpSpPr>
      <p:grpSpPr>
        <a:xfrm>
          <a:off x="0" y="0"/>
          <a:ext cx="0" cy="0"/>
          <a:chOff x="0" y="0"/>
          <a:chExt cx="0" cy="0"/>
        </a:xfrm>
      </p:grpSpPr>
      <p:grpSp>
        <p:nvGrpSpPr>
          <p:cNvPr id="177" name="Google Shape;177;p4"/>
          <p:cNvGrpSpPr/>
          <p:nvPr/>
        </p:nvGrpSpPr>
        <p:grpSpPr>
          <a:xfrm>
            <a:off x="0" y="0"/>
            <a:ext cx="12192000" cy="6858000"/>
            <a:chOff x="0" y="0"/>
            <a:chExt cx="12192000" cy="6858000"/>
          </a:xfrm>
        </p:grpSpPr>
        <p:sp>
          <p:nvSpPr>
            <p:cNvPr id="178" name="Google Shape;178;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80" name="Google Shape;180;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81" name="Google Shape;181;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2" name="Google Shape;182;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83" name="Google Shape;183;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84" name="Google Shape;184;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85" name="Google Shape;185;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86" name="Google Shape;186;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7" name="Shape 18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88" name="Shape 188"/>
        <p:cNvGrpSpPr/>
        <p:nvPr/>
      </p:nvGrpSpPr>
      <p:grpSpPr>
        <a:xfrm>
          <a:off x="0" y="0"/>
          <a:ext cx="0" cy="0"/>
          <a:chOff x="0" y="0"/>
          <a:chExt cx="0" cy="0"/>
        </a:xfrm>
      </p:grpSpPr>
      <p:grpSp>
        <p:nvGrpSpPr>
          <p:cNvPr id="189" name="Google Shape;189;p6"/>
          <p:cNvGrpSpPr/>
          <p:nvPr/>
        </p:nvGrpSpPr>
        <p:grpSpPr>
          <a:xfrm>
            <a:off x="338413" y="298725"/>
            <a:ext cx="613362" cy="6228210"/>
            <a:chOff x="2531017" y="2440013"/>
            <a:chExt cx="230440" cy="2339937"/>
          </a:xfrm>
        </p:grpSpPr>
        <p:grpSp>
          <p:nvGrpSpPr>
            <p:cNvPr id="190" name="Google Shape;190;p6"/>
            <p:cNvGrpSpPr/>
            <p:nvPr/>
          </p:nvGrpSpPr>
          <p:grpSpPr>
            <a:xfrm>
              <a:off x="2531223" y="2969632"/>
              <a:ext cx="230028" cy="230702"/>
              <a:chOff x="2773898" y="5255120"/>
              <a:chExt cx="230028" cy="230702"/>
            </a:xfrm>
          </p:grpSpPr>
          <p:sp>
            <p:nvSpPr>
              <p:cNvPr id="191" name="Google Shape;191;p6"/>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6"/>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6"/>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6"/>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6"/>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0" name="Google Shape;200;p6"/>
            <p:cNvGrpSpPr/>
            <p:nvPr/>
          </p:nvGrpSpPr>
          <p:grpSpPr>
            <a:xfrm>
              <a:off x="2531113" y="2440013"/>
              <a:ext cx="230249" cy="231387"/>
              <a:chOff x="2197167" y="5253193"/>
              <a:chExt cx="230249" cy="231387"/>
            </a:xfrm>
          </p:grpSpPr>
          <p:sp>
            <p:nvSpPr>
              <p:cNvPr id="201" name="Google Shape;201;p6"/>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6"/>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6"/>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0" name="Google Shape;210;p6"/>
            <p:cNvGrpSpPr/>
            <p:nvPr/>
          </p:nvGrpSpPr>
          <p:grpSpPr>
            <a:xfrm>
              <a:off x="2531516" y="4026574"/>
              <a:ext cx="229443" cy="229009"/>
              <a:chOff x="3929554" y="5254958"/>
              <a:chExt cx="229443" cy="229009"/>
            </a:xfrm>
          </p:grpSpPr>
          <p:sp>
            <p:nvSpPr>
              <p:cNvPr id="211" name="Google Shape;211;p6"/>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6"/>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6"/>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6"/>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6"/>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6"/>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6"/>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0" name="Google Shape;220;p6"/>
            <p:cNvGrpSpPr/>
            <p:nvPr/>
          </p:nvGrpSpPr>
          <p:grpSpPr>
            <a:xfrm>
              <a:off x="2531017" y="3498566"/>
              <a:ext cx="230440" cy="229776"/>
              <a:chOff x="3352210" y="5255083"/>
              <a:chExt cx="230440" cy="229776"/>
            </a:xfrm>
          </p:grpSpPr>
          <p:sp>
            <p:nvSpPr>
              <p:cNvPr id="221" name="Google Shape;221;p6"/>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6"/>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6"/>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6"/>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6"/>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6"/>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6"/>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6"/>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6"/>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0" name="Google Shape;230;p6"/>
            <p:cNvGrpSpPr/>
            <p:nvPr/>
          </p:nvGrpSpPr>
          <p:grpSpPr>
            <a:xfrm>
              <a:off x="2532233" y="4553816"/>
              <a:ext cx="228009" cy="226134"/>
              <a:chOff x="4507953" y="5258277"/>
              <a:chExt cx="228009" cy="226134"/>
            </a:xfrm>
          </p:grpSpPr>
          <p:sp>
            <p:nvSpPr>
              <p:cNvPr id="231" name="Google Shape;231;p6"/>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6"/>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6"/>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6"/>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6"/>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6"/>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6"/>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6"/>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6"/>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7"/>
          <p:cNvSpPr txBox="1"/>
          <p:nvPr/>
        </p:nvSpPr>
        <p:spPr>
          <a:xfrm>
            <a:off x="4375355" y="1907458"/>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7"/>
          <p:cNvSpPr txBox="1"/>
          <p:nvPr/>
        </p:nvSpPr>
        <p:spPr>
          <a:xfrm>
            <a:off x="2561350" y="1730950"/>
            <a:ext cx="8116800" cy="186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solidFill>
                  <a:schemeClr val="dk1"/>
                </a:solidFill>
                <a:latin typeface="Fredericka the Great"/>
                <a:ea typeface="Fredericka the Great"/>
                <a:cs typeface="Fredericka the Great"/>
                <a:sym typeface="Fredericka the Great"/>
              </a:rPr>
              <a:t>Algorithm</a:t>
            </a:r>
            <a:endParaRPr sz="4800">
              <a:solidFill>
                <a:schemeClr val="dk1"/>
              </a:solidFill>
              <a:latin typeface="Fredericka the Great"/>
              <a:ea typeface="Fredericka the Great"/>
              <a:cs typeface="Fredericka the Great"/>
              <a:sym typeface="Fredericka the Great"/>
            </a:endParaRPr>
          </a:p>
        </p:txBody>
      </p:sp>
      <p:pic>
        <p:nvPicPr>
          <p:cNvPr descr="Imagen que contiene calibre, dispositivo, objeto&#10;&#10;Descripción generada automáticamente" id="246" name="Google Shape;246;p7"/>
          <p:cNvPicPr preferRelativeResize="0"/>
          <p:nvPr/>
        </p:nvPicPr>
        <p:blipFill rotWithShape="1">
          <a:blip r:embed="rId3">
            <a:alphaModFix/>
          </a:blip>
          <a:srcRect b="0" l="0" r="0" t="0"/>
          <a:stretch/>
        </p:blipFill>
        <p:spPr>
          <a:xfrm>
            <a:off x="3460954" y="3879293"/>
            <a:ext cx="7169468" cy="119844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16"/>
          <p:cNvSpPr txBox="1"/>
          <p:nvPr/>
        </p:nvSpPr>
        <p:spPr>
          <a:xfrm>
            <a:off x="1223125" y="75925"/>
            <a:ext cx="10661700" cy="594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s-ES" sz="2700">
                <a:solidFill>
                  <a:schemeClr val="dk1"/>
                </a:solidFill>
                <a:latin typeface="Times New Roman"/>
                <a:ea typeface="Times New Roman"/>
                <a:cs typeface="Times New Roman"/>
                <a:sym typeface="Times New Roman"/>
              </a:rPr>
              <a:t>Finding the minimum and maximum </a:t>
            </a:r>
            <a:endParaRPr b="1" sz="27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The problem is to find the maximum and minimum items in a set of n elements.</a:t>
            </a:r>
            <a:endParaRPr sz="24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Algorithm for straight forward maximum and minimum</a:t>
            </a:r>
            <a:endParaRPr sz="24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StraightMaxMin(a,n,max,min)</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 set max to the maximum and min to the minimum of a[1:n].</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max := min := a[1];</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for i := 2 to n do</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if(a[i] &gt; max) then max := a[i];</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if(a[i] &lt; min) then min := a[i];</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max=60</a:t>
            </a:r>
            <a:endParaRPr sz="20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min=-8</a:t>
            </a:r>
            <a:endParaRPr sz="3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900">
              <a:solidFill>
                <a:schemeClr val="dk1"/>
              </a:solidFill>
              <a:latin typeface="Times New Roman"/>
              <a:ea typeface="Times New Roman"/>
              <a:cs typeface="Times New Roman"/>
              <a:sym typeface="Times New Roman"/>
            </a:endParaRPr>
          </a:p>
        </p:txBody>
      </p:sp>
      <p:graphicFrame>
        <p:nvGraphicFramePr>
          <p:cNvPr id="316" name="Google Shape;316;p16"/>
          <p:cNvGraphicFramePr/>
          <p:nvPr/>
        </p:nvGraphicFramePr>
        <p:xfrm>
          <a:off x="6183350" y="3036600"/>
          <a:ext cx="3000000" cy="3000000"/>
        </p:xfrm>
        <a:graphic>
          <a:graphicData uri="http://schemas.openxmlformats.org/drawingml/2006/table">
            <a:tbl>
              <a:tblPr>
                <a:noFill/>
                <a:tableStyleId>{15A7A078-3241-4D04-9060-623E316AD527}</a:tableStyleId>
              </a:tblPr>
              <a:tblGrid>
                <a:gridCol w="618050"/>
                <a:gridCol w="618050"/>
                <a:gridCol w="618050"/>
                <a:gridCol w="618050"/>
                <a:gridCol w="618050"/>
                <a:gridCol w="618050"/>
                <a:gridCol w="618050"/>
                <a:gridCol w="618050"/>
                <a:gridCol w="618050"/>
              </a:tblGrid>
              <a:tr h="381000">
                <a:tc>
                  <a:txBody>
                    <a:bodyPr/>
                    <a:lstStyle/>
                    <a:p>
                      <a:pPr indent="0" lvl="0" marL="0" rtl="0" algn="l">
                        <a:spcBef>
                          <a:spcPts val="0"/>
                        </a:spcBef>
                        <a:spcAft>
                          <a:spcPts val="0"/>
                        </a:spcAft>
                        <a:buNone/>
                      </a:pPr>
                      <a:r>
                        <a:rPr lang="es-ES">
                          <a:solidFill>
                            <a:schemeClr val="dk1"/>
                          </a:solidFill>
                        </a:rPr>
                        <a:t>22</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13</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-5</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-8</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15</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60</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17</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31</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47</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s-ES">
                          <a:solidFill>
                            <a:schemeClr val="dk1"/>
                          </a:solidFill>
                        </a:rPr>
                        <a:t>1</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2</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3</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4</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5</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6</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7</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8</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9</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p17"/>
          <p:cNvSpPr txBox="1"/>
          <p:nvPr/>
        </p:nvSpPr>
        <p:spPr>
          <a:xfrm>
            <a:off x="1834050" y="174675"/>
            <a:ext cx="9849900" cy="3000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100" u="sng">
                <a:solidFill>
                  <a:schemeClr val="dk1"/>
                </a:solidFill>
                <a:latin typeface="Times New Roman"/>
                <a:ea typeface="Times New Roman"/>
                <a:cs typeface="Times New Roman"/>
                <a:sym typeface="Times New Roman"/>
              </a:rPr>
              <a:t>Analyzing the Straight Forward Method</a:t>
            </a:r>
            <a:endParaRPr sz="2100" u="sng">
              <a:solidFill>
                <a:schemeClr val="dk1"/>
              </a:solidFill>
              <a:latin typeface="Times New Roman"/>
              <a:ea typeface="Times New Roman"/>
              <a:cs typeface="Times New Roman"/>
              <a:sym typeface="Times New Roman"/>
            </a:endParaRPr>
          </a:p>
          <a:p>
            <a:pPr indent="0" lvl="0" marL="0" rtl="0" algn="just">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In analyzing the time complexity of this algorithm, we have to concentrate on the number of element comparisons. This algorithm requires </a:t>
            </a:r>
            <a:r>
              <a:rPr b="1" lang="es-ES" sz="2100">
                <a:solidFill>
                  <a:schemeClr val="dk1"/>
                </a:solidFill>
                <a:latin typeface="Times New Roman"/>
                <a:ea typeface="Times New Roman"/>
                <a:cs typeface="Times New Roman"/>
                <a:sym typeface="Times New Roman"/>
              </a:rPr>
              <a:t>2(n-1)</a:t>
            </a:r>
            <a:r>
              <a:rPr lang="es-ES" sz="2100">
                <a:solidFill>
                  <a:schemeClr val="dk1"/>
                </a:solidFill>
                <a:latin typeface="Times New Roman"/>
                <a:ea typeface="Times New Roman"/>
                <a:cs typeface="Times New Roman"/>
                <a:sym typeface="Times New Roman"/>
              </a:rPr>
              <a:t> element comparisons in the best, average, and worst cases. An immediate improvement is possible by realizing that the comparison a[i] &lt; min is necessary only when a[i]&gt;max is false.</a:t>
            </a:r>
            <a:endParaRPr sz="2100">
              <a:solidFill>
                <a:schemeClr val="dk1"/>
              </a:solidFill>
              <a:latin typeface="Times New Roman"/>
              <a:ea typeface="Times New Roman"/>
              <a:cs typeface="Times New Roman"/>
              <a:sym typeface="Times New Roman"/>
            </a:endParaRPr>
          </a:p>
          <a:p>
            <a:pPr indent="0" lvl="0" marL="0" rtl="0" algn="just">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We can replace the contents of for loop as:</a:t>
            </a:r>
            <a:endParaRPr sz="2100">
              <a:solidFill>
                <a:schemeClr val="dk1"/>
              </a:solidFill>
              <a:latin typeface="Times New Roman"/>
              <a:ea typeface="Times New Roman"/>
              <a:cs typeface="Times New Roman"/>
              <a:sym typeface="Times New Roman"/>
            </a:endParaRPr>
          </a:p>
          <a:p>
            <a:pPr indent="0" lvl="0" marL="0" rtl="0" algn="just">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if(a[i] &gt; max) then max := a[i];</a:t>
            </a:r>
            <a:endParaRPr sz="2100">
              <a:solidFill>
                <a:schemeClr val="dk1"/>
              </a:solidFill>
              <a:latin typeface="Times New Roman"/>
              <a:ea typeface="Times New Roman"/>
              <a:cs typeface="Times New Roman"/>
              <a:sym typeface="Times New Roman"/>
            </a:endParaRPr>
          </a:p>
          <a:p>
            <a:pPr indent="0" lvl="0" marL="0" rtl="0" algn="just">
              <a:lnSpc>
                <a:spcPct val="109090"/>
              </a:lnSpc>
              <a:spcBef>
                <a:spcPts val="1200"/>
              </a:spcBef>
              <a:spcAft>
                <a:spcPts val="0"/>
              </a:spcAft>
              <a:buNone/>
            </a:pPr>
            <a:r>
              <a:rPr b="1" i="1" lang="es-ES" sz="2100">
                <a:solidFill>
                  <a:schemeClr val="dk1"/>
                </a:solidFill>
                <a:latin typeface="Times New Roman"/>
                <a:ea typeface="Times New Roman"/>
                <a:cs typeface="Times New Roman"/>
                <a:sym typeface="Times New Roman"/>
              </a:rPr>
              <a:t>else </a:t>
            </a:r>
            <a:r>
              <a:rPr lang="es-ES" sz="2100">
                <a:solidFill>
                  <a:schemeClr val="dk1"/>
                </a:solidFill>
                <a:latin typeface="Times New Roman"/>
                <a:ea typeface="Times New Roman"/>
                <a:cs typeface="Times New Roman"/>
                <a:sym typeface="Times New Roman"/>
              </a:rPr>
              <a:t>if(a[i] &lt; min) then min := a[i];</a:t>
            </a:r>
            <a:endParaRPr sz="2100">
              <a:solidFill>
                <a:schemeClr val="dk1"/>
              </a:solidFill>
              <a:latin typeface="Times New Roman"/>
              <a:ea typeface="Times New Roman"/>
              <a:cs typeface="Times New Roman"/>
              <a:sym typeface="Times New Roman"/>
            </a:endParaRPr>
          </a:p>
          <a:p>
            <a:pPr indent="0" lvl="0" marL="0" rtl="0" algn="just">
              <a:lnSpc>
                <a:spcPct val="109090"/>
              </a:lnSpc>
              <a:spcBef>
                <a:spcPts val="120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just">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Now the Best case occurs when the elements are in increasing order. The number of element comparisons is </a:t>
            </a:r>
            <a:r>
              <a:rPr b="1" lang="es-ES" sz="2100">
                <a:solidFill>
                  <a:schemeClr val="dk1"/>
                </a:solidFill>
                <a:latin typeface="Times New Roman"/>
                <a:ea typeface="Times New Roman"/>
                <a:cs typeface="Times New Roman"/>
                <a:sym typeface="Times New Roman"/>
              </a:rPr>
              <a:t>n-1</a:t>
            </a:r>
            <a:r>
              <a:rPr lang="es-ES" sz="2100">
                <a:solidFill>
                  <a:schemeClr val="dk1"/>
                </a:solidFill>
                <a:latin typeface="Times New Roman"/>
                <a:ea typeface="Times New Roman"/>
                <a:cs typeface="Times New Roman"/>
                <a:sym typeface="Times New Roman"/>
              </a:rPr>
              <a:t>. The worst case occurs when the element are in decreasing order. In this case number of comparisons is </a:t>
            </a:r>
            <a:r>
              <a:rPr b="1" lang="es-ES" sz="2100">
                <a:solidFill>
                  <a:schemeClr val="dk1"/>
                </a:solidFill>
                <a:latin typeface="Times New Roman"/>
                <a:ea typeface="Times New Roman"/>
                <a:cs typeface="Times New Roman"/>
                <a:sym typeface="Times New Roman"/>
              </a:rPr>
              <a:t>2(n-1)</a:t>
            </a: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pic>
        <p:nvPicPr>
          <p:cNvPr id="328" name="Google Shape;328;p18"/>
          <p:cNvPicPr preferRelativeResize="0"/>
          <p:nvPr/>
        </p:nvPicPr>
        <p:blipFill>
          <a:blip r:embed="rId3">
            <a:alphaModFix/>
          </a:blip>
          <a:stretch>
            <a:fillRect/>
          </a:stretch>
        </p:blipFill>
        <p:spPr>
          <a:xfrm>
            <a:off x="1025750" y="0"/>
            <a:ext cx="5454549" cy="6476650"/>
          </a:xfrm>
          <a:prstGeom prst="rect">
            <a:avLst/>
          </a:prstGeom>
          <a:noFill/>
          <a:ln>
            <a:noFill/>
          </a:ln>
        </p:spPr>
      </p:pic>
      <p:graphicFrame>
        <p:nvGraphicFramePr>
          <p:cNvPr id="329" name="Google Shape;329;p18"/>
          <p:cNvGraphicFramePr/>
          <p:nvPr/>
        </p:nvGraphicFramePr>
        <p:xfrm>
          <a:off x="6480300" y="348125"/>
          <a:ext cx="3000000" cy="3000000"/>
        </p:xfrm>
        <a:graphic>
          <a:graphicData uri="http://schemas.openxmlformats.org/drawingml/2006/table">
            <a:tbl>
              <a:tblPr>
                <a:noFill/>
                <a:tableStyleId>{15A7A078-3241-4D04-9060-623E316AD527}</a:tableStyleId>
              </a:tblPr>
              <a:tblGrid>
                <a:gridCol w="618050"/>
                <a:gridCol w="618050"/>
                <a:gridCol w="618050"/>
                <a:gridCol w="618050"/>
                <a:gridCol w="618050"/>
                <a:gridCol w="618050"/>
                <a:gridCol w="618050"/>
                <a:gridCol w="618050"/>
                <a:gridCol w="618050"/>
              </a:tblGrid>
              <a:tr h="381000">
                <a:tc>
                  <a:txBody>
                    <a:bodyPr/>
                    <a:lstStyle/>
                    <a:p>
                      <a:pPr indent="0" lvl="0" marL="0" rtl="0" algn="l">
                        <a:spcBef>
                          <a:spcPts val="0"/>
                        </a:spcBef>
                        <a:spcAft>
                          <a:spcPts val="0"/>
                        </a:spcAft>
                        <a:buNone/>
                      </a:pPr>
                      <a:r>
                        <a:rPr lang="es-ES">
                          <a:solidFill>
                            <a:schemeClr val="dk1"/>
                          </a:solidFill>
                        </a:rPr>
                        <a:t>22</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13</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-5</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-8</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15</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60</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17</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31</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47</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s-ES">
                          <a:solidFill>
                            <a:schemeClr val="dk1"/>
                          </a:solidFill>
                        </a:rPr>
                        <a:t>1</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2</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3</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4</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5</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6</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7</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8</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dk1"/>
                          </a:solidFill>
                        </a:rPr>
                        <a:t>9</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aphicFrame>
        <p:nvGraphicFramePr>
          <p:cNvPr id="335" name="Google Shape;335;p19"/>
          <p:cNvGraphicFramePr/>
          <p:nvPr/>
        </p:nvGraphicFramePr>
        <p:xfrm>
          <a:off x="4517600" y="402200"/>
          <a:ext cx="3000000" cy="3000000"/>
        </p:xfrm>
        <a:graphic>
          <a:graphicData uri="http://schemas.openxmlformats.org/drawingml/2006/table">
            <a:tbl>
              <a:tblPr>
                <a:noFill/>
                <a:tableStyleId>{15A7A078-3241-4D04-9060-623E316AD527}</a:tableStyleId>
              </a:tblPr>
              <a:tblGrid>
                <a:gridCol w="419225"/>
                <a:gridCol w="419225"/>
                <a:gridCol w="419225"/>
                <a:gridCol w="419225"/>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graphicFrame>
        <p:nvGraphicFramePr>
          <p:cNvPr id="336" name="Google Shape;336;p19"/>
          <p:cNvGraphicFramePr/>
          <p:nvPr/>
        </p:nvGraphicFramePr>
        <p:xfrm>
          <a:off x="2678325" y="1445400"/>
          <a:ext cx="3000000" cy="3000000"/>
        </p:xfrm>
        <a:graphic>
          <a:graphicData uri="http://schemas.openxmlformats.org/drawingml/2006/table">
            <a:tbl>
              <a:tblPr>
                <a:noFill/>
                <a:tableStyleId>{15A7A078-3241-4D04-9060-623E316AD527}</a:tableStyleId>
              </a:tblPr>
              <a:tblGrid>
                <a:gridCol w="485475"/>
                <a:gridCol w="485475"/>
                <a:gridCol w="485475"/>
                <a:gridCol w="382850"/>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graphicFrame>
        <p:nvGraphicFramePr>
          <p:cNvPr id="337" name="Google Shape;337;p19"/>
          <p:cNvGraphicFramePr/>
          <p:nvPr/>
        </p:nvGraphicFramePr>
        <p:xfrm>
          <a:off x="7965600" y="1349950"/>
          <a:ext cx="3000000" cy="3000000"/>
        </p:xfrm>
        <a:graphic>
          <a:graphicData uri="http://schemas.openxmlformats.org/drawingml/2006/table">
            <a:tbl>
              <a:tblPr>
                <a:noFill/>
                <a:tableStyleId>{15A7A078-3241-4D04-9060-623E316AD527}</a:tableStyleId>
              </a:tblPr>
              <a:tblGrid>
                <a:gridCol w="459825"/>
                <a:gridCol w="459825"/>
                <a:gridCol w="459825"/>
                <a:gridCol w="459825"/>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graphicFrame>
        <p:nvGraphicFramePr>
          <p:cNvPr id="338" name="Google Shape;338;p19"/>
          <p:cNvGraphicFramePr/>
          <p:nvPr/>
        </p:nvGraphicFramePr>
        <p:xfrm>
          <a:off x="1922425" y="2750625"/>
          <a:ext cx="3000000" cy="3000000"/>
        </p:xfrm>
        <a:graphic>
          <a:graphicData uri="http://schemas.openxmlformats.org/drawingml/2006/table">
            <a:tbl>
              <a:tblPr>
                <a:noFill/>
                <a:tableStyleId>{15A7A078-3241-4D04-9060-623E316AD527}</a:tableStyleId>
              </a:tblPr>
              <a:tblGrid>
                <a:gridCol w="485475"/>
                <a:gridCol w="485475"/>
                <a:gridCol w="485475"/>
                <a:gridCol w="382850"/>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graphicFrame>
        <p:nvGraphicFramePr>
          <p:cNvPr id="339" name="Google Shape;339;p19"/>
          <p:cNvGraphicFramePr/>
          <p:nvPr/>
        </p:nvGraphicFramePr>
        <p:xfrm>
          <a:off x="4256725" y="2750625"/>
          <a:ext cx="3000000" cy="3000000"/>
        </p:xfrm>
        <a:graphic>
          <a:graphicData uri="http://schemas.openxmlformats.org/drawingml/2006/table">
            <a:tbl>
              <a:tblPr>
                <a:noFill/>
                <a:tableStyleId>{15A7A078-3241-4D04-9060-623E316AD527}</a:tableStyleId>
              </a:tblPr>
              <a:tblGrid>
                <a:gridCol w="485475"/>
                <a:gridCol w="485475"/>
                <a:gridCol w="485475"/>
                <a:gridCol w="382850"/>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graphicFrame>
        <p:nvGraphicFramePr>
          <p:cNvPr id="340" name="Google Shape;340;p19"/>
          <p:cNvGraphicFramePr/>
          <p:nvPr/>
        </p:nvGraphicFramePr>
        <p:xfrm>
          <a:off x="1539575" y="4055850"/>
          <a:ext cx="3000000" cy="3000000"/>
        </p:xfrm>
        <a:graphic>
          <a:graphicData uri="http://schemas.openxmlformats.org/drawingml/2006/table">
            <a:tbl>
              <a:tblPr>
                <a:noFill/>
                <a:tableStyleId>{15A7A078-3241-4D04-9060-623E316AD527}</a:tableStyleId>
              </a:tblPr>
              <a:tblGrid>
                <a:gridCol w="485475"/>
                <a:gridCol w="485475"/>
                <a:gridCol w="485475"/>
                <a:gridCol w="382850"/>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graphicFrame>
        <p:nvGraphicFramePr>
          <p:cNvPr id="341" name="Google Shape;341;p19"/>
          <p:cNvGraphicFramePr/>
          <p:nvPr/>
        </p:nvGraphicFramePr>
        <p:xfrm>
          <a:off x="3761700" y="4055850"/>
          <a:ext cx="3000000" cy="3000000"/>
        </p:xfrm>
        <a:graphic>
          <a:graphicData uri="http://schemas.openxmlformats.org/drawingml/2006/table">
            <a:tbl>
              <a:tblPr>
                <a:noFill/>
                <a:tableStyleId>{15A7A078-3241-4D04-9060-623E316AD527}</a:tableStyleId>
              </a:tblPr>
              <a:tblGrid>
                <a:gridCol w="485475"/>
                <a:gridCol w="485475"/>
                <a:gridCol w="485475"/>
                <a:gridCol w="382850"/>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graphicFrame>
        <p:nvGraphicFramePr>
          <p:cNvPr id="342" name="Google Shape;342;p19"/>
          <p:cNvGraphicFramePr/>
          <p:nvPr/>
        </p:nvGraphicFramePr>
        <p:xfrm>
          <a:off x="7244650" y="2750625"/>
          <a:ext cx="3000000" cy="3000000"/>
        </p:xfrm>
        <a:graphic>
          <a:graphicData uri="http://schemas.openxmlformats.org/drawingml/2006/table">
            <a:tbl>
              <a:tblPr>
                <a:noFill/>
                <a:tableStyleId>{15A7A078-3241-4D04-9060-623E316AD527}</a:tableStyleId>
              </a:tblPr>
              <a:tblGrid>
                <a:gridCol w="459825"/>
                <a:gridCol w="459825"/>
                <a:gridCol w="459825"/>
                <a:gridCol w="459825"/>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graphicFrame>
        <p:nvGraphicFramePr>
          <p:cNvPr id="343" name="Google Shape;343;p19"/>
          <p:cNvGraphicFramePr/>
          <p:nvPr/>
        </p:nvGraphicFramePr>
        <p:xfrm>
          <a:off x="9877350" y="2750625"/>
          <a:ext cx="3000000" cy="3000000"/>
        </p:xfrm>
        <a:graphic>
          <a:graphicData uri="http://schemas.openxmlformats.org/drawingml/2006/table">
            <a:tbl>
              <a:tblPr>
                <a:noFill/>
                <a:tableStyleId>{15A7A078-3241-4D04-9060-623E316AD527}</a:tableStyleId>
              </a:tblPr>
              <a:tblGrid>
                <a:gridCol w="459825"/>
                <a:gridCol w="459825"/>
                <a:gridCol w="459825"/>
                <a:gridCol w="459825"/>
              </a:tblGrid>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x</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y</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cxnSp>
        <p:nvCxnSpPr>
          <p:cNvPr id="344" name="Google Shape;344;p19"/>
          <p:cNvCxnSpPr/>
          <p:nvPr/>
        </p:nvCxnSpPr>
        <p:spPr>
          <a:xfrm flipH="1">
            <a:off x="3683800" y="795050"/>
            <a:ext cx="1222800" cy="663900"/>
          </a:xfrm>
          <a:prstGeom prst="straightConnector1">
            <a:avLst/>
          </a:prstGeom>
          <a:noFill/>
          <a:ln cap="flat" cmpd="sng" w="28575">
            <a:solidFill>
              <a:srgbClr val="FF0000"/>
            </a:solidFill>
            <a:prstDash val="solid"/>
            <a:round/>
            <a:headEnd len="med" w="med" type="none"/>
            <a:tailEnd len="med" w="med" type="triangle"/>
          </a:ln>
        </p:spPr>
      </p:cxnSp>
      <p:cxnSp>
        <p:nvCxnSpPr>
          <p:cNvPr id="345" name="Google Shape;345;p19"/>
          <p:cNvCxnSpPr/>
          <p:nvPr/>
        </p:nvCxnSpPr>
        <p:spPr>
          <a:xfrm flipH="1">
            <a:off x="2678325" y="1962263"/>
            <a:ext cx="1222800" cy="663900"/>
          </a:xfrm>
          <a:prstGeom prst="straightConnector1">
            <a:avLst/>
          </a:prstGeom>
          <a:noFill/>
          <a:ln cap="flat" cmpd="sng" w="28575">
            <a:solidFill>
              <a:srgbClr val="FF0000"/>
            </a:solidFill>
            <a:prstDash val="solid"/>
            <a:round/>
            <a:headEnd len="med" w="med" type="none"/>
            <a:tailEnd len="med" w="med" type="triangle"/>
          </a:ln>
        </p:spPr>
      </p:cxnSp>
      <p:cxnSp>
        <p:nvCxnSpPr>
          <p:cNvPr id="346" name="Google Shape;346;p19"/>
          <p:cNvCxnSpPr/>
          <p:nvPr/>
        </p:nvCxnSpPr>
        <p:spPr>
          <a:xfrm flipH="1">
            <a:off x="1847813" y="3267488"/>
            <a:ext cx="1222800" cy="663900"/>
          </a:xfrm>
          <a:prstGeom prst="straightConnector1">
            <a:avLst/>
          </a:prstGeom>
          <a:noFill/>
          <a:ln cap="flat" cmpd="sng" w="28575">
            <a:solidFill>
              <a:srgbClr val="FF0000"/>
            </a:solidFill>
            <a:prstDash val="solid"/>
            <a:round/>
            <a:headEnd len="med" w="med" type="none"/>
            <a:tailEnd len="med" w="med" type="triangle"/>
          </a:ln>
        </p:spPr>
      </p:cxnSp>
      <p:cxnSp>
        <p:nvCxnSpPr>
          <p:cNvPr id="347" name="Google Shape;347;p19"/>
          <p:cNvCxnSpPr/>
          <p:nvPr/>
        </p:nvCxnSpPr>
        <p:spPr>
          <a:xfrm>
            <a:off x="4015775" y="1947875"/>
            <a:ext cx="1240200" cy="733500"/>
          </a:xfrm>
          <a:prstGeom prst="straightConnector1">
            <a:avLst/>
          </a:prstGeom>
          <a:noFill/>
          <a:ln cap="flat" cmpd="sng" w="28575">
            <a:solidFill>
              <a:srgbClr val="FF0000"/>
            </a:solidFill>
            <a:prstDash val="solid"/>
            <a:round/>
            <a:headEnd len="med" w="med" type="none"/>
            <a:tailEnd len="med" w="med" type="triangle"/>
          </a:ln>
        </p:spPr>
      </p:cxnSp>
      <p:cxnSp>
        <p:nvCxnSpPr>
          <p:cNvPr id="348" name="Google Shape;348;p19"/>
          <p:cNvCxnSpPr/>
          <p:nvPr/>
        </p:nvCxnSpPr>
        <p:spPr>
          <a:xfrm>
            <a:off x="3142425" y="3240450"/>
            <a:ext cx="1388100" cy="735900"/>
          </a:xfrm>
          <a:prstGeom prst="straightConnector1">
            <a:avLst/>
          </a:prstGeom>
          <a:noFill/>
          <a:ln cap="flat" cmpd="sng" w="28575">
            <a:solidFill>
              <a:srgbClr val="FF0000"/>
            </a:solidFill>
            <a:prstDash val="solid"/>
            <a:round/>
            <a:headEnd len="med" w="med" type="none"/>
            <a:tailEnd len="med" w="med" type="triangle"/>
          </a:ln>
        </p:spPr>
      </p:cxnSp>
      <p:cxnSp>
        <p:nvCxnSpPr>
          <p:cNvPr id="349" name="Google Shape;349;p19"/>
          <p:cNvCxnSpPr/>
          <p:nvPr/>
        </p:nvCxnSpPr>
        <p:spPr>
          <a:xfrm>
            <a:off x="5713150" y="760250"/>
            <a:ext cx="2844000" cy="611100"/>
          </a:xfrm>
          <a:prstGeom prst="straightConnector1">
            <a:avLst/>
          </a:prstGeom>
          <a:noFill/>
          <a:ln cap="flat" cmpd="sng" w="28575">
            <a:solidFill>
              <a:srgbClr val="FF0000"/>
            </a:solidFill>
            <a:prstDash val="solid"/>
            <a:round/>
            <a:headEnd len="med" w="med" type="none"/>
            <a:tailEnd len="med" w="med" type="triangle"/>
          </a:ln>
        </p:spPr>
      </p:cxnSp>
      <p:cxnSp>
        <p:nvCxnSpPr>
          <p:cNvPr id="350" name="Google Shape;350;p19"/>
          <p:cNvCxnSpPr/>
          <p:nvPr/>
        </p:nvCxnSpPr>
        <p:spPr>
          <a:xfrm>
            <a:off x="9063750" y="1790675"/>
            <a:ext cx="1362300" cy="890700"/>
          </a:xfrm>
          <a:prstGeom prst="straightConnector1">
            <a:avLst/>
          </a:prstGeom>
          <a:noFill/>
          <a:ln cap="flat" cmpd="sng" w="28575">
            <a:solidFill>
              <a:srgbClr val="FF0000"/>
            </a:solidFill>
            <a:prstDash val="solid"/>
            <a:round/>
            <a:headEnd len="med" w="med" type="none"/>
            <a:tailEnd len="med" w="med" type="triangle"/>
          </a:ln>
        </p:spPr>
      </p:cxnSp>
      <p:cxnSp>
        <p:nvCxnSpPr>
          <p:cNvPr id="351" name="Google Shape;351;p19"/>
          <p:cNvCxnSpPr/>
          <p:nvPr/>
        </p:nvCxnSpPr>
        <p:spPr>
          <a:xfrm flipH="1">
            <a:off x="7910800" y="1837788"/>
            <a:ext cx="864900" cy="791400"/>
          </a:xfrm>
          <a:prstGeom prst="straightConnector1">
            <a:avLst/>
          </a:prstGeom>
          <a:noFill/>
          <a:ln cap="flat" cmpd="sng" w="28575">
            <a:solidFill>
              <a:srgbClr val="FF0000"/>
            </a:solidFill>
            <a:prstDash val="solid"/>
            <a:round/>
            <a:headEnd len="med" w="med" type="none"/>
            <a:tailEnd len="med" w="med" type="triangle"/>
          </a:ln>
        </p:spPr>
      </p:cxnSp>
      <p:graphicFrame>
        <p:nvGraphicFramePr>
          <p:cNvPr id="352" name="Google Shape;352;p19"/>
          <p:cNvGraphicFramePr/>
          <p:nvPr/>
        </p:nvGraphicFramePr>
        <p:xfrm>
          <a:off x="6410425" y="5832775"/>
          <a:ext cx="3000000" cy="3000000"/>
        </p:xfrm>
        <a:graphic>
          <a:graphicData uri="http://schemas.openxmlformats.org/drawingml/2006/table">
            <a:tbl>
              <a:tblPr>
                <a:noFill/>
                <a:tableStyleId>{15A7A078-3241-4D04-9060-623E316AD527}</a:tableStyleId>
              </a:tblPr>
              <a:tblGrid>
                <a:gridCol w="618050"/>
                <a:gridCol w="618050"/>
                <a:gridCol w="618050"/>
                <a:gridCol w="618050"/>
                <a:gridCol w="618050"/>
                <a:gridCol w="618050"/>
                <a:gridCol w="618050"/>
                <a:gridCol w="618050"/>
                <a:gridCol w="618050"/>
              </a:tblGrid>
              <a:tr h="381000">
                <a:tc>
                  <a:txBody>
                    <a:bodyPr/>
                    <a:lstStyle/>
                    <a:p>
                      <a:pPr indent="0" lvl="0" marL="0" rtl="0" algn="l">
                        <a:spcBef>
                          <a:spcPts val="0"/>
                        </a:spcBef>
                        <a:spcAft>
                          <a:spcPts val="0"/>
                        </a:spcAft>
                        <a:buNone/>
                      </a:pPr>
                      <a:r>
                        <a:rPr lang="es-ES">
                          <a:solidFill>
                            <a:schemeClr val="lt1"/>
                          </a:solidFill>
                        </a:rPr>
                        <a:t>22</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13</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-5</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-8</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15</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60</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17</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31</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47</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s-ES">
                          <a:solidFill>
                            <a:schemeClr val="lt1"/>
                          </a:solidFill>
                        </a:rPr>
                        <a:t>1</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2</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3</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4</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5</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6</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7</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8</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solidFill>
                            <a:schemeClr val="lt1"/>
                          </a:solidFill>
                        </a:rPr>
                        <a:t>9</a:t>
                      </a:r>
                      <a:endParaRPr>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20"/>
          <p:cNvSpPr txBox="1"/>
          <p:nvPr/>
        </p:nvSpPr>
        <p:spPr>
          <a:xfrm>
            <a:off x="1560900" y="358250"/>
            <a:ext cx="9214800" cy="104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000">
                <a:solidFill>
                  <a:schemeClr val="dk1"/>
                </a:solidFill>
              </a:rPr>
              <a:t>complexity Analysis</a:t>
            </a:r>
            <a:endParaRPr sz="30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s-ES" sz="1800">
                <a:solidFill>
                  <a:schemeClr val="dk1"/>
                </a:solidFill>
              </a:rPr>
              <a:t>for method1 (straight forward)= 2(n-1)</a:t>
            </a:r>
            <a:endParaRPr sz="1800">
              <a:solidFill>
                <a:schemeClr val="dk1"/>
              </a:solidFill>
            </a:endParaRPr>
          </a:p>
          <a:p>
            <a:pPr indent="0" lvl="0" marL="0" rtl="0" algn="l">
              <a:spcBef>
                <a:spcPts val="0"/>
              </a:spcBef>
              <a:spcAft>
                <a:spcPts val="0"/>
              </a:spcAft>
              <a:buNone/>
            </a:pPr>
            <a:r>
              <a:rPr lang="es-ES" sz="1800">
                <a:solidFill>
                  <a:schemeClr val="dk1"/>
                </a:solidFill>
              </a:rPr>
              <a:t>for method2 (recursive) = 3(n/2)-2</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359" name="Google Shape;359;p20"/>
          <p:cNvSpPr txBox="1"/>
          <p:nvPr/>
        </p:nvSpPr>
        <p:spPr>
          <a:xfrm>
            <a:off x="1657750" y="2894725"/>
            <a:ext cx="10392900" cy="3000000"/>
          </a:xfrm>
          <a:prstGeom prst="rect">
            <a:avLst/>
          </a:prstGeom>
          <a:noFill/>
          <a:ln>
            <a:noFill/>
          </a:ln>
        </p:spPr>
        <p:txBody>
          <a:bodyPr anchorCtr="0" anchor="ctr" bIns="91425" lIns="91425" spcFirstLastPara="1" rIns="91425" wrap="square" tIns="91425">
            <a:noAutofit/>
          </a:bodyPr>
          <a:lstStyle/>
          <a:p>
            <a:pPr indent="0" lvl="0" marL="0" rtl="0" algn="l">
              <a:lnSpc>
                <a:spcPct val="109090"/>
              </a:lnSpc>
              <a:spcBef>
                <a:spcPts val="1200"/>
              </a:spcBef>
              <a:spcAft>
                <a:spcPts val="0"/>
              </a:spcAft>
              <a:buNone/>
            </a:pPr>
            <a:r>
              <a:t/>
            </a:r>
            <a:endParaRPr sz="22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200">
                <a:solidFill>
                  <a:schemeClr val="dk1"/>
                </a:solidFill>
                <a:latin typeface="Times New Roman"/>
                <a:ea typeface="Times New Roman"/>
                <a:cs typeface="Times New Roman"/>
                <a:sym typeface="Times New Roman"/>
              </a:rPr>
              <a:t>suppose we have the array of size 8 elements.</a:t>
            </a:r>
            <a:endParaRPr sz="22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b="1" lang="es-ES" sz="2200">
                <a:solidFill>
                  <a:schemeClr val="dk1"/>
                </a:solidFill>
                <a:latin typeface="Times New Roman"/>
                <a:ea typeface="Times New Roman"/>
                <a:cs typeface="Times New Roman"/>
                <a:sym typeface="Times New Roman"/>
              </a:rPr>
              <a:t>M</a:t>
            </a:r>
            <a:r>
              <a:rPr b="1" lang="es-ES" sz="2200">
                <a:solidFill>
                  <a:schemeClr val="dk1"/>
                </a:solidFill>
                <a:latin typeface="Times New Roman"/>
                <a:ea typeface="Times New Roman"/>
                <a:cs typeface="Times New Roman"/>
                <a:sym typeface="Times New Roman"/>
              </a:rPr>
              <a:t>ethod1:</a:t>
            </a:r>
            <a:r>
              <a:rPr lang="es-ES" sz="2200">
                <a:solidFill>
                  <a:schemeClr val="dk1"/>
                </a:solidFill>
                <a:latin typeface="Times New Roman"/>
                <a:ea typeface="Times New Roman"/>
                <a:cs typeface="Times New Roman"/>
                <a:sym typeface="Times New Roman"/>
              </a:rPr>
              <a:t> requires (2n-2), (2x8)-2=14 comparisons</a:t>
            </a:r>
            <a:endParaRPr sz="22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b="1" lang="es-ES" sz="2200">
                <a:solidFill>
                  <a:schemeClr val="dk1"/>
                </a:solidFill>
                <a:latin typeface="Times New Roman"/>
                <a:ea typeface="Times New Roman"/>
                <a:cs typeface="Times New Roman"/>
                <a:sym typeface="Times New Roman"/>
              </a:rPr>
              <a:t>Method2:</a:t>
            </a:r>
            <a:r>
              <a:rPr lang="es-ES" sz="2200">
                <a:solidFill>
                  <a:schemeClr val="dk1"/>
                </a:solidFill>
                <a:latin typeface="Times New Roman"/>
                <a:ea typeface="Times New Roman"/>
                <a:cs typeface="Times New Roman"/>
                <a:sym typeface="Times New Roman"/>
              </a:rPr>
              <a:t> requires</a:t>
            </a:r>
            <a:endParaRPr sz="22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2200">
                <a:solidFill>
                  <a:schemeClr val="dk1"/>
                </a:solidFill>
                <a:latin typeface="Times New Roman"/>
                <a:ea typeface="Times New Roman"/>
                <a:cs typeface="Times New Roman"/>
                <a:sym typeface="Times New Roman"/>
              </a:rPr>
              <a:t>It is evident; we can reduce the number of comparisons (complexity) by using a proper technique.</a:t>
            </a:r>
            <a:endParaRPr sz="22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2200">
                <a:solidFill>
                  <a:schemeClr val="dk1"/>
                </a:solidFill>
                <a:latin typeface="Times New Roman"/>
                <a:ea typeface="Times New Roman"/>
                <a:cs typeface="Times New Roman"/>
                <a:sym typeface="Times New Roman"/>
              </a:rPr>
              <a:t>9</a:t>
            </a:r>
            <a:endParaRPr sz="22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2200">
                <a:solidFill>
                  <a:schemeClr val="dk1"/>
                </a:solidFill>
                <a:latin typeface="Times New Roman"/>
                <a:ea typeface="Times New Roman"/>
                <a:cs typeface="Times New Roman"/>
                <a:sym typeface="Times New Roman"/>
              </a:rPr>
              <a:t>m1=2(9-1)=16 </a:t>
            </a:r>
            <a:endParaRPr sz="22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700"/>
              </a:spcAft>
              <a:buNone/>
            </a:pPr>
            <a:r>
              <a:rPr lang="es-ES" sz="2200">
                <a:solidFill>
                  <a:schemeClr val="dk1"/>
                </a:solidFill>
                <a:latin typeface="Times New Roman"/>
                <a:ea typeface="Times New Roman"/>
                <a:cs typeface="Times New Roman"/>
                <a:sym typeface="Times New Roman"/>
              </a:rPr>
              <a:t>m2= (3*9)/2 -2= 24/2 -2 = 12-2=10</a:t>
            </a:r>
            <a:endParaRPr sz="2200">
              <a:solidFill>
                <a:schemeClr val="dk1"/>
              </a:solidFill>
              <a:latin typeface="Times New Roman"/>
              <a:ea typeface="Times New Roman"/>
              <a:cs typeface="Times New Roman"/>
              <a:sym typeface="Times New Roman"/>
            </a:endParaRPr>
          </a:p>
        </p:txBody>
      </p:sp>
      <p:pic>
        <p:nvPicPr>
          <p:cNvPr id="360" name="Google Shape;360;p20"/>
          <p:cNvPicPr preferRelativeResize="0"/>
          <p:nvPr/>
        </p:nvPicPr>
        <p:blipFill>
          <a:blip r:embed="rId3">
            <a:alphaModFix/>
          </a:blip>
          <a:stretch>
            <a:fillRect/>
          </a:stretch>
        </p:blipFill>
        <p:spPr>
          <a:xfrm>
            <a:off x="5702863" y="4733475"/>
            <a:ext cx="2302675" cy="54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21"/>
          <p:cNvSpPr txBox="1"/>
          <p:nvPr/>
        </p:nvSpPr>
        <p:spPr>
          <a:xfrm>
            <a:off x="2513625" y="0"/>
            <a:ext cx="8104800" cy="5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300">
                <a:solidFill>
                  <a:schemeClr val="dk2"/>
                </a:solidFill>
              </a:rPr>
              <a:t>Merge sort</a:t>
            </a:r>
            <a:endParaRPr sz="3300">
              <a:solidFill>
                <a:schemeClr val="dk2"/>
              </a:solidFill>
            </a:endParaRPr>
          </a:p>
        </p:txBody>
      </p:sp>
      <p:sp>
        <p:nvSpPr>
          <p:cNvPr id="367" name="Google Shape;367;p21"/>
          <p:cNvSpPr txBox="1"/>
          <p:nvPr/>
        </p:nvSpPr>
        <p:spPr>
          <a:xfrm>
            <a:off x="1203600" y="690325"/>
            <a:ext cx="10392900" cy="4418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ES" sz="2200">
                <a:solidFill>
                  <a:schemeClr val="dk2"/>
                </a:solidFill>
                <a:latin typeface="Times New Roman"/>
                <a:ea typeface="Times New Roman"/>
                <a:cs typeface="Times New Roman"/>
                <a:sym typeface="Times New Roman"/>
              </a:rPr>
              <a:t>Conceptually, it works as follows:</a:t>
            </a:r>
            <a:endParaRPr sz="2200">
              <a:solidFill>
                <a:schemeClr val="dk2"/>
              </a:solidFill>
              <a:latin typeface="Times New Roman"/>
              <a:ea typeface="Times New Roman"/>
              <a:cs typeface="Times New Roman"/>
              <a:sym typeface="Times New Roman"/>
            </a:endParaRPr>
          </a:p>
          <a:p>
            <a:pPr indent="-361950" lvl="0" marL="457200" rtl="0" algn="l">
              <a:lnSpc>
                <a:spcPct val="100000"/>
              </a:lnSpc>
              <a:spcBef>
                <a:spcPts val="0"/>
              </a:spcBef>
              <a:spcAft>
                <a:spcPts val="0"/>
              </a:spcAft>
              <a:buClr>
                <a:schemeClr val="dk2"/>
              </a:buClr>
              <a:buSzPts val="2100"/>
              <a:buAutoNum type="arabicPeriod"/>
            </a:pPr>
            <a:r>
              <a:rPr b="1" lang="es-ES" sz="2200">
                <a:solidFill>
                  <a:schemeClr val="dk2"/>
                </a:solidFill>
                <a:latin typeface="Times New Roman"/>
                <a:ea typeface="Times New Roman"/>
                <a:cs typeface="Times New Roman"/>
                <a:sym typeface="Times New Roman"/>
              </a:rPr>
              <a:t>Divide:</a:t>
            </a:r>
            <a:r>
              <a:rPr lang="es-ES" sz="2200">
                <a:solidFill>
                  <a:schemeClr val="dk2"/>
                </a:solidFill>
                <a:latin typeface="Times New Roman"/>
                <a:ea typeface="Times New Roman"/>
                <a:cs typeface="Times New Roman"/>
                <a:sym typeface="Times New Roman"/>
              </a:rPr>
              <a:t> Divide the unsorted list into two sublists of about half the size.</a:t>
            </a:r>
            <a:endParaRPr sz="2200">
              <a:solidFill>
                <a:schemeClr val="dk2"/>
              </a:solidFill>
              <a:latin typeface="Times New Roman"/>
              <a:ea typeface="Times New Roman"/>
              <a:cs typeface="Times New Roman"/>
              <a:sym typeface="Times New Roman"/>
            </a:endParaRPr>
          </a:p>
          <a:p>
            <a:pPr indent="-361950" lvl="0" marL="457200" rtl="0" algn="l">
              <a:lnSpc>
                <a:spcPct val="100000"/>
              </a:lnSpc>
              <a:spcBef>
                <a:spcPts val="0"/>
              </a:spcBef>
              <a:spcAft>
                <a:spcPts val="0"/>
              </a:spcAft>
              <a:buClr>
                <a:schemeClr val="dk2"/>
              </a:buClr>
              <a:buSzPts val="2100"/>
              <a:buAutoNum type="arabicPeriod"/>
            </a:pPr>
            <a:r>
              <a:rPr b="1" lang="es-ES" sz="2200">
                <a:solidFill>
                  <a:schemeClr val="dk2"/>
                </a:solidFill>
                <a:latin typeface="Times New Roman"/>
                <a:ea typeface="Times New Roman"/>
                <a:cs typeface="Times New Roman"/>
                <a:sym typeface="Times New Roman"/>
              </a:rPr>
              <a:t>Conquer:</a:t>
            </a:r>
            <a:r>
              <a:rPr lang="es-ES" sz="2200">
                <a:solidFill>
                  <a:schemeClr val="dk2"/>
                </a:solidFill>
                <a:latin typeface="Times New Roman"/>
                <a:ea typeface="Times New Roman"/>
                <a:cs typeface="Times New Roman"/>
                <a:sym typeface="Times New Roman"/>
              </a:rPr>
              <a:t> Sort each of the two sublists recursively until we have list sizes of length 1, in which case the list items are returned.</a:t>
            </a:r>
            <a:endParaRPr sz="2200">
              <a:solidFill>
                <a:schemeClr val="dk2"/>
              </a:solidFill>
              <a:latin typeface="Times New Roman"/>
              <a:ea typeface="Times New Roman"/>
              <a:cs typeface="Times New Roman"/>
              <a:sym typeface="Times New Roman"/>
            </a:endParaRPr>
          </a:p>
          <a:p>
            <a:pPr indent="-361950" lvl="0" marL="457200" rtl="0" algn="l">
              <a:lnSpc>
                <a:spcPct val="100000"/>
              </a:lnSpc>
              <a:spcBef>
                <a:spcPts val="0"/>
              </a:spcBef>
              <a:spcAft>
                <a:spcPts val="0"/>
              </a:spcAft>
              <a:buClr>
                <a:schemeClr val="dk2"/>
              </a:buClr>
              <a:buSzPts val="2100"/>
              <a:buAutoNum type="arabicPeriod"/>
            </a:pPr>
            <a:r>
              <a:rPr b="1" lang="es-ES" sz="2200">
                <a:solidFill>
                  <a:schemeClr val="dk2"/>
                </a:solidFill>
                <a:latin typeface="Times New Roman"/>
                <a:ea typeface="Times New Roman"/>
                <a:cs typeface="Times New Roman"/>
                <a:sym typeface="Times New Roman"/>
              </a:rPr>
              <a:t>Combine:</a:t>
            </a:r>
            <a:r>
              <a:rPr lang="es-ES" sz="2200">
                <a:solidFill>
                  <a:schemeClr val="dk2"/>
                </a:solidFill>
                <a:latin typeface="Times New Roman"/>
                <a:ea typeface="Times New Roman"/>
                <a:cs typeface="Times New Roman"/>
                <a:sym typeface="Times New Roman"/>
              </a:rPr>
              <a:t> Join the two sorted Sub lists back into one sorted list.</a:t>
            </a:r>
            <a:endParaRPr sz="22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200">
                <a:solidFill>
                  <a:schemeClr val="dk2"/>
                </a:solidFill>
                <a:latin typeface="Times New Roman"/>
                <a:ea typeface="Times New Roman"/>
                <a:cs typeface="Times New Roman"/>
                <a:sym typeface="Times New Roman"/>
              </a:rPr>
              <a:t>The Main purpose is to sort the unsorted list in nondecreasing order.</a:t>
            </a:r>
            <a:endParaRPr sz="22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200">
                <a:solidFill>
                  <a:schemeClr val="dk2"/>
                </a:solidFill>
                <a:latin typeface="Times New Roman"/>
                <a:ea typeface="Times New Roman"/>
                <a:cs typeface="Times New Roman"/>
                <a:sym typeface="Times New Roman"/>
              </a:rPr>
              <a:t>The Mergesort algorithm:</a:t>
            </a:r>
            <a:endParaRPr sz="22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200">
                <a:solidFill>
                  <a:schemeClr val="dk2"/>
                </a:solidFill>
                <a:latin typeface="Times New Roman"/>
                <a:ea typeface="Times New Roman"/>
                <a:cs typeface="Times New Roman"/>
                <a:sym typeface="Times New Roman"/>
              </a:rPr>
              <a:t>The Mergesort function repeatedly divides the array into two halves until we reach a stage where we try to perform mergesort on a subarray of size 1. After that the merge function is called and combines the sorted array into larger arrays until the whole array is merged.</a:t>
            </a:r>
            <a:endParaRPr sz="22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3200">
              <a:solidFill>
                <a:schemeClr val="dk2"/>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22"/>
          <p:cNvSpPr txBox="1"/>
          <p:nvPr/>
        </p:nvSpPr>
        <p:spPr>
          <a:xfrm>
            <a:off x="1032750" y="620025"/>
            <a:ext cx="4073400" cy="57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Alogorithm MergeSort(low,high)</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//a[low : high] is a global array to be sorted.</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if (low &lt; high) then //if there are more than one element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//divide P into subproblems</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 Find where to split the set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mid=[(low+high]/2];</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//solve the sub problem</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MergeSort(low,mid);</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MergeSort(mid+1,high);</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//combine the solutions</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Merge(low,mid,high);</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300">
              <a:solidFill>
                <a:schemeClr val="dk1"/>
              </a:solidFill>
            </a:endParaRPr>
          </a:p>
        </p:txBody>
      </p:sp>
      <p:pic>
        <p:nvPicPr>
          <p:cNvPr id="374" name="Google Shape;374;p22"/>
          <p:cNvPicPr preferRelativeResize="0"/>
          <p:nvPr/>
        </p:nvPicPr>
        <p:blipFill>
          <a:blip r:embed="rId3">
            <a:alphaModFix/>
          </a:blip>
          <a:stretch>
            <a:fillRect/>
          </a:stretch>
        </p:blipFill>
        <p:spPr>
          <a:xfrm>
            <a:off x="4755025" y="478875"/>
            <a:ext cx="4638450" cy="4941375"/>
          </a:xfrm>
          <a:prstGeom prst="rect">
            <a:avLst/>
          </a:prstGeom>
          <a:noFill/>
          <a:ln>
            <a:noFill/>
          </a:ln>
        </p:spPr>
      </p:pic>
      <p:sp>
        <p:nvSpPr>
          <p:cNvPr id="375" name="Google Shape;375;p22"/>
          <p:cNvSpPr txBox="1"/>
          <p:nvPr/>
        </p:nvSpPr>
        <p:spPr>
          <a:xfrm>
            <a:off x="9393475" y="620025"/>
            <a:ext cx="2734500" cy="29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chemeClr val="dk1"/>
                </a:solidFill>
              </a:rPr>
              <a:t>mid=(1+6)/2=7/2=3</a:t>
            </a:r>
            <a:endParaRPr>
              <a:solidFill>
                <a:schemeClr val="dk1"/>
              </a:solidFill>
            </a:endParaRPr>
          </a:p>
          <a:p>
            <a:pPr indent="0" lvl="0" marL="0" rtl="0" algn="l">
              <a:spcBef>
                <a:spcPts val="0"/>
              </a:spcBef>
              <a:spcAft>
                <a:spcPts val="0"/>
              </a:spcAft>
              <a:buNone/>
            </a:pPr>
            <a:r>
              <a:rPr lang="es-ES">
                <a:solidFill>
                  <a:schemeClr val="dk1"/>
                </a:solidFill>
              </a:rPr>
              <a:t>mergesort(1,3), mergesort(4,6)</a:t>
            </a:r>
            <a:endParaRPr>
              <a:solidFill>
                <a:schemeClr val="dk1"/>
              </a:solidFill>
            </a:endParaRPr>
          </a:p>
          <a:p>
            <a:pPr indent="0" lvl="0" marL="0" rtl="0" algn="l">
              <a:spcBef>
                <a:spcPts val="0"/>
              </a:spcBef>
              <a:spcAft>
                <a:spcPts val="0"/>
              </a:spcAft>
              <a:buNone/>
            </a:pPr>
            <a:r>
              <a:rPr lang="es-ES">
                <a:solidFill>
                  <a:schemeClr val="dk1"/>
                </a:solidFill>
              </a:rPr>
              <a:t>mid=(1+3)/2=4/2=2</a:t>
            </a:r>
            <a:endParaRPr>
              <a:solidFill>
                <a:schemeClr val="dk1"/>
              </a:solidFill>
            </a:endParaRPr>
          </a:p>
          <a:p>
            <a:pPr indent="0" lvl="0" marL="0" rtl="0" algn="l">
              <a:spcBef>
                <a:spcPts val="0"/>
              </a:spcBef>
              <a:spcAft>
                <a:spcPts val="0"/>
              </a:spcAft>
              <a:buNone/>
            </a:pPr>
            <a:r>
              <a:rPr lang="es-ES">
                <a:solidFill>
                  <a:schemeClr val="dk1"/>
                </a:solidFill>
              </a:rPr>
              <a:t>mergesort(1,2), mergesort(3,3)</a:t>
            </a:r>
            <a:endParaRPr>
              <a:solidFill>
                <a:schemeClr val="dk1"/>
              </a:solidFill>
            </a:endParaRPr>
          </a:p>
          <a:p>
            <a:pPr indent="0" lvl="0" marL="0" rtl="0" algn="l">
              <a:spcBef>
                <a:spcPts val="0"/>
              </a:spcBef>
              <a:spcAft>
                <a:spcPts val="0"/>
              </a:spcAft>
              <a:buNone/>
            </a:pPr>
            <a:r>
              <a:rPr lang="es-ES">
                <a:solidFill>
                  <a:schemeClr val="dk1"/>
                </a:solidFill>
              </a:rPr>
              <a:t>mid =(4+6)/2=10/2=5</a:t>
            </a:r>
            <a:endParaRPr>
              <a:solidFill>
                <a:schemeClr val="dk1"/>
              </a:solidFill>
            </a:endParaRPr>
          </a:p>
          <a:p>
            <a:pPr indent="0" lvl="0" marL="0" rtl="0" algn="l">
              <a:spcBef>
                <a:spcPts val="0"/>
              </a:spcBef>
              <a:spcAft>
                <a:spcPts val="0"/>
              </a:spcAft>
              <a:buNone/>
            </a:pPr>
            <a:r>
              <a:rPr lang="es-ES">
                <a:solidFill>
                  <a:schemeClr val="dk1"/>
                </a:solidFill>
              </a:rPr>
              <a:t>mergesort(4,5), mergesort(6,6)</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3"/>
          <p:cNvSpPr txBox="1"/>
          <p:nvPr/>
        </p:nvSpPr>
        <p:spPr>
          <a:xfrm>
            <a:off x="1256000" y="288575"/>
            <a:ext cx="4751100" cy="621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Algorithm Merge(low,mid,high)</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//a[low:high] is a global array containing two sorted //subsets in a[low:mid] and in a[mid+1,high]</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//b[] is an auxiliary global array</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int b[10];</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h=low;</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i=low;</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j=mid+1;</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while((h ≤ mid) and (j≤ high)) do</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if(a[h] ≤ a[j] ) then</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b[i]=a[h];</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h=h+1;</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else</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b[i]=a[j];</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j=j+1;</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s-ES" sz="1700">
                <a:solidFill>
                  <a:schemeClr val="lt1"/>
                </a:solidFill>
                <a:latin typeface="Times New Roman"/>
                <a:ea typeface="Times New Roman"/>
                <a:cs typeface="Times New Roman"/>
                <a:sym typeface="Times New Roman"/>
              </a:rPr>
              <a:t>i=i+1;</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1700">
                <a:solidFill>
                  <a:schemeClr val="lt1"/>
                </a:solidFill>
                <a:latin typeface="Times New Roman"/>
                <a:ea typeface="Times New Roman"/>
                <a:cs typeface="Times New Roman"/>
                <a:sym typeface="Times New Roman"/>
              </a:rPr>
              <a:t>} //end of while</a:t>
            </a:r>
            <a:endParaRPr b="1" sz="17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1900">
              <a:solidFill>
                <a:schemeClr val="lt1"/>
              </a:solidFill>
            </a:endParaRPr>
          </a:p>
        </p:txBody>
      </p:sp>
      <p:sp>
        <p:nvSpPr>
          <p:cNvPr id="382" name="Google Shape;382;p23"/>
          <p:cNvSpPr txBox="1"/>
          <p:nvPr/>
        </p:nvSpPr>
        <p:spPr>
          <a:xfrm>
            <a:off x="6805725" y="288575"/>
            <a:ext cx="4751100" cy="609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if( h &gt; mid) then</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for k=j to high do</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b[i] = a[k];</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i = i+1;</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else</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for k=h to mid do</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b[i] = a[k];</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i = i+1;</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for k=low to high do</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a[k] = b[k]</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100">
                <a:solidFill>
                  <a:schemeClr val="lt1"/>
                </a:solidFill>
                <a:latin typeface="Times New Roman"/>
                <a:ea typeface="Times New Roman"/>
                <a:cs typeface="Times New Roman"/>
                <a:sym typeface="Times New Roman"/>
              </a:rPr>
              <a:t>}</a:t>
            </a:r>
            <a:endParaRPr b="1" sz="2100">
              <a:solidFill>
                <a:schemeClr val="lt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23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24"/>
          <p:cNvSpPr txBox="1"/>
          <p:nvPr/>
        </p:nvSpPr>
        <p:spPr>
          <a:xfrm>
            <a:off x="1048025" y="157200"/>
            <a:ext cx="10950300" cy="3000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example 2: consider an array of 10 elements as:</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a[1:10]=(310, 285, 179, 652, 351, 423, 861, 254, 450, 520)</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algorithm MergeSort begins by splitting a[] into two subarrays each of size 5 as</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a[1:5] and a[6:10]. =[310,285,179,652,351] &amp; [ 423, 861, 254, 450, 520]</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a[1:5] splits into a[1:3] and a[4:5] = [ 310,285,179] &amp; [ 652,351 ]</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a[1:3] is again splitted into a[1:2] and a[3:3] = [310,285] &amp; [179]</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a[1:2] is further divided into a[1:1] and a[2:2] = [310] &amp; [285]</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p25"/>
          <p:cNvSpPr txBox="1"/>
          <p:nvPr/>
        </p:nvSpPr>
        <p:spPr>
          <a:xfrm>
            <a:off x="1222675" y="0"/>
            <a:ext cx="9622800" cy="6729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500">
                <a:solidFill>
                  <a:schemeClr val="dk1"/>
                </a:solidFill>
                <a:latin typeface="Times New Roman"/>
                <a:ea typeface="Times New Roman"/>
                <a:cs typeface="Times New Roman"/>
                <a:sym typeface="Times New Roman"/>
              </a:rPr>
              <a:t>a[1:10]=(310, 285, 179, 652, 351, 423, 861, 254, 450, 520)</a:t>
            </a:r>
            <a:endParaRPr sz="2500">
              <a:solidFill>
                <a:schemeClr val="dk1"/>
              </a:solidFill>
              <a:latin typeface="Times New Roman"/>
              <a:ea typeface="Times New Roman"/>
              <a:cs typeface="Times New Roman"/>
              <a:sym typeface="Times New Roman"/>
            </a:endParaRPr>
          </a:p>
        </p:txBody>
      </p:sp>
      <p:pic>
        <p:nvPicPr>
          <p:cNvPr id="395" name="Google Shape;395;p25"/>
          <p:cNvPicPr preferRelativeResize="0"/>
          <p:nvPr/>
        </p:nvPicPr>
        <p:blipFill>
          <a:blip r:embed="rId3">
            <a:alphaModFix/>
          </a:blip>
          <a:stretch>
            <a:fillRect/>
          </a:stretch>
        </p:blipFill>
        <p:spPr>
          <a:xfrm>
            <a:off x="1444975" y="900113"/>
            <a:ext cx="7391400" cy="5057775"/>
          </a:xfrm>
          <a:prstGeom prst="rect">
            <a:avLst/>
          </a:prstGeom>
          <a:noFill/>
          <a:ln>
            <a:noFill/>
          </a:ln>
        </p:spPr>
      </p:pic>
      <p:sp>
        <p:nvSpPr>
          <p:cNvPr id="396" name="Google Shape;396;p25"/>
          <p:cNvSpPr txBox="1"/>
          <p:nvPr/>
        </p:nvSpPr>
        <p:spPr>
          <a:xfrm>
            <a:off x="1745075" y="6122575"/>
            <a:ext cx="6742200" cy="57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000">
                <a:solidFill>
                  <a:schemeClr val="dk1"/>
                </a:solidFill>
              </a:rPr>
              <a:t>Tree of calls by Mergesort algorithm</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pic>
        <p:nvPicPr>
          <p:cNvPr id="252" name="Google Shape;252;p8"/>
          <p:cNvPicPr preferRelativeResize="0"/>
          <p:nvPr/>
        </p:nvPicPr>
        <p:blipFill>
          <a:blip r:embed="rId3">
            <a:alphaModFix/>
          </a:blip>
          <a:stretch>
            <a:fillRect/>
          </a:stretch>
        </p:blipFill>
        <p:spPr>
          <a:xfrm>
            <a:off x="5894372" y="2992650"/>
            <a:ext cx="5686324" cy="3727775"/>
          </a:xfrm>
          <a:prstGeom prst="rect">
            <a:avLst/>
          </a:prstGeom>
          <a:noFill/>
          <a:ln>
            <a:noFill/>
          </a:ln>
        </p:spPr>
      </p:pic>
      <p:sp>
        <p:nvSpPr>
          <p:cNvPr id="253" name="Google Shape;253;p8"/>
          <p:cNvSpPr txBox="1"/>
          <p:nvPr/>
        </p:nvSpPr>
        <p:spPr>
          <a:xfrm>
            <a:off x="1120275" y="0"/>
            <a:ext cx="10563900" cy="6391200"/>
          </a:xfrm>
          <a:prstGeom prst="rect">
            <a:avLst/>
          </a:prstGeom>
          <a:noFill/>
          <a:ln>
            <a:noFill/>
          </a:ln>
        </p:spPr>
        <p:txBody>
          <a:bodyPr anchorCtr="0" anchor="t" bIns="91425" lIns="91425" spcFirstLastPara="1" rIns="91425" wrap="square" tIns="91425">
            <a:noAutofit/>
          </a:bodyPr>
          <a:lstStyle/>
          <a:p>
            <a:pPr indent="0" lvl="0" marL="0" rtl="0" algn="ctr">
              <a:lnSpc>
                <a:spcPct val="109090"/>
              </a:lnSpc>
              <a:spcBef>
                <a:spcPts val="1200"/>
              </a:spcBef>
              <a:spcAft>
                <a:spcPts val="0"/>
              </a:spcAft>
              <a:buClr>
                <a:schemeClr val="dk1"/>
              </a:buClr>
              <a:buSzPts val="1100"/>
              <a:buFont typeface="Arial"/>
              <a:buNone/>
            </a:pPr>
            <a:r>
              <a:rPr lang="es-ES" sz="2000">
                <a:solidFill>
                  <a:schemeClr val="dk1"/>
                </a:solidFill>
                <a:latin typeface="Times New Roman"/>
                <a:ea typeface="Times New Roman"/>
                <a:cs typeface="Times New Roman"/>
                <a:sym typeface="Times New Roman"/>
              </a:rPr>
              <a:t>Algorithms</a:t>
            </a:r>
            <a:endParaRPr sz="2000">
              <a:solidFill>
                <a:schemeClr val="dk1"/>
              </a:solidFill>
              <a:latin typeface="Times New Roman"/>
              <a:ea typeface="Times New Roman"/>
              <a:cs typeface="Times New Roman"/>
              <a:sym typeface="Times New Roman"/>
            </a:endParaRPr>
          </a:p>
          <a:p>
            <a:pPr indent="0" lvl="0" marL="0" rtl="0" algn="l">
              <a:lnSpc>
                <a:spcPct val="109090"/>
              </a:lnSpc>
              <a:spcBef>
                <a:spcPts val="1400"/>
              </a:spcBef>
              <a:spcAft>
                <a:spcPts val="0"/>
              </a:spcAft>
              <a:buClr>
                <a:schemeClr val="dk1"/>
              </a:buClr>
              <a:buSzPts val="1100"/>
              <a:buFont typeface="Arial"/>
              <a:buNone/>
            </a:pPr>
            <a:r>
              <a:rPr lang="es-ES" sz="1500">
                <a:solidFill>
                  <a:schemeClr val="dk1"/>
                </a:solidFill>
                <a:latin typeface="Times New Roman"/>
                <a:ea typeface="Times New Roman"/>
                <a:cs typeface="Times New Roman"/>
                <a:sym typeface="Times New Roman"/>
              </a:rPr>
              <a:t>This paradigm, </a:t>
            </a:r>
            <a:r>
              <a:rPr b="1" lang="es-ES" sz="1500">
                <a:solidFill>
                  <a:schemeClr val="dk1"/>
                </a:solidFill>
                <a:latin typeface="Times New Roman"/>
                <a:ea typeface="Times New Roman"/>
                <a:cs typeface="Times New Roman"/>
                <a:sym typeface="Times New Roman"/>
              </a:rPr>
              <a:t>divide-and-conquer</a:t>
            </a:r>
            <a:r>
              <a:rPr lang="es-ES" sz="1500">
                <a:solidFill>
                  <a:schemeClr val="dk1"/>
                </a:solidFill>
                <a:latin typeface="Times New Roman"/>
                <a:ea typeface="Times New Roman"/>
                <a:cs typeface="Times New Roman"/>
                <a:sym typeface="Times New Roman"/>
              </a:rPr>
              <a:t>, breaks a problem into subproblems that are similar to the original problem, recursively solves the subproblems, and finally combines the solutions to the subproblems to solve the original problem. Because divide-and-conquer solves subproblems recursively, each subproblem must be smaller than the original problem, and there must be a base case for subproblems. You should think of a divide-and-conquer algorithm as having three parts:</a:t>
            </a:r>
            <a:endParaRPr sz="1500">
              <a:solidFill>
                <a:schemeClr val="dk1"/>
              </a:solidFill>
              <a:latin typeface="Times New Roman"/>
              <a:ea typeface="Times New Roman"/>
              <a:cs typeface="Times New Roman"/>
              <a:sym typeface="Times New Roman"/>
            </a:endParaRPr>
          </a:p>
          <a:p>
            <a:pPr indent="-317500" lvl="0" marL="457200" rtl="0" algn="l">
              <a:lnSpc>
                <a:spcPct val="115000"/>
              </a:lnSpc>
              <a:spcBef>
                <a:spcPts val="1400"/>
              </a:spcBef>
              <a:spcAft>
                <a:spcPts val="0"/>
              </a:spcAft>
              <a:buClr>
                <a:schemeClr val="dk1"/>
              </a:buClr>
              <a:buSzPts val="1400"/>
              <a:buAutoNum type="arabicPeriod"/>
            </a:pPr>
            <a:r>
              <a:rPr b="1" lang="es-ES" sz="1500">
                <a:solidFill>
                  <a:schemeClr val="dk1"/>
                </a:solidFill>
                <a:latin typeface="Times New Roman"/>
                <a:ea typeface="Times New Roman"/>
                <a:cs typeface="Times New Roman"/>
                <a:sym typeface="Times New Roman"/>
              </a:rPr>
              <a:t>Divide</a:t>
            </a:r>
            <a:r>
              <a:rPr lang="es-ES" sz="1500">
                <a:solidFill>
                  <a:schemeClr val="dk1"/>
                </a:solidFill>
                <a:latin typeface="Times New Roman"/>
                <a:ea typeface="Times New Roman"/>
                <a:cs typeface="Times New Roman"/>
                <a:sym typeface="Times New Roman"/>
              </a:rPr>
              <a:t> the problem into a number of subproblems that are smaller instances of the same problem.</a:t>
            </a:r>
            <a:endParaRPr sz="15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AutoNum type="arabicPeriod"/>
            </a:pPr>
            <a:r>
              <a:rPr b="1" lang="es-ES" sz="1500">
                <a:solidFill>
                  <a:schemeClr val="dk1"/>
                </a:solidFill>
                <a:latin typeface="Times New Roman"/>
                <a:ea typeface="Times New Roman"/>
                <a:cs typeface="Times New Roman"/>
                <a:sym typeface="Times New Roman"/>
              </a:rPr>
              <a:t>Conquer</a:t>
            </a:r>
            <a:r>
              <a:rPr lang="es-ES" sz="1500">
                <a:solidFill>
                  <a:schemeClr val="dk1"/>
                </a:solidFill>
                <a:latin typeface="Times New Roman"/>
                <a:ea typeface="Times New Roman"/>
                <a:cs typeface="Times New Roman"/>
                <a:sym typeface="Times New Roman"/>
              </a:rPr>
              <a:t> the subproblems by solving them recursively. If they are small enough, solve the subproblems as base cases.</a:t>
            </a:r>
            <a:endParaRPr sz="15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AutoNum type="arabicPeriod"/>
            </a:pPr>
            <a:r>
              <a:rPr b="1" lang="es-ES" sz="1500">
                <a:solidFill>
                  <a:schemeClr val="dk1"/>
                </a:solidFill>
                <a:latin typeface="Times New Roman"/>
                <a:ea typeface="Times New Roman"/>
                <a:cs typeface="Times New Roman"/>
                <a:sym typeface="Times New Roman"/>
              </a:rPr>
              <a:t>Combine</a:t>
            </a:r>
            <a:r>
              <a:rPr lang="es-ES" sz="1500">
                <a:solidFill>
                  <a:schemeClr val="dk1"/>
                </a:solidFill>
                <a:latin typeface="Times New Roman"/>
                <a:ea typeface="Times New Roman"/>
                <a:cs typeface="Times New Roman"/>
                <a:sym typeface="Times New Roman"/>
              </a:rPr>
              <a:t> the solutions to the subproblems into the solution for the original problem.</a:t>
            </a:r>
            <a:endParaRPr sz="15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1200"/>
              </a:spcAft>
              <a:buNone/>
            </a:pPr>
            <a:r>
              <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pic>
        <p:nvPicPr>
          <p:cNvPr id="402" name="Google Shape;402;p26"/>
          <p:cNvPicPr preferRelativeResize="0"/>
          <p:nvPr/>
        </p:nvPicPr>
        <p:blipFill>
          <a:blip r:embed="rId3">
            <a:alphaModFix/>
          </a:blip>
          <a:stretch>
            <a:fillRect/>
          </a:stretch>
        </p:blipFill>
        <p:spPr>
          <a:xfrm>
            <a:off x="1221950" y="547950"/>
            <a:ext cx="10186450" cy="6310050"/>
          </a:xfrm>
          <a:prstGeom prst="rect">
            <a:avLst/>
          </a:prstGeom>
          <a:noFill/>
          <a:ln>
            <a:noFill/>
          </a:ln>
        </p:spPr>
      </p:pic>
      <p:sp>
        <p:nvSpPr>
          <p:cNvPr id="403" name="Google Shape;403;p26"/>
          <p:cNvSpPr txBox="1"/>
          <p:nvPr/>
        </p:nvSpPr>
        <p:spPr>
          <a:xfrm>
            <a:off x="3132125" y="0"/>
            <a:ext cx="5327400" cy="5589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Clr>
                <a:schemeClr val="dk1"/>
              </a:buClr>
              <a:buSzPts val="1100"/>
              <a:buFont typeface="Arial"/>
              <a:buNone/>
            </a:pPr>
            <a:r>
              <a:rPr lang="es-ES" sz="2500">
                <a:solidFill>
                  <a:schemeClr val="dk1"/>
                </a:solidFill>
                <a:latin typeface="Times New Roman"/>
                <a:ea typeface="Times New Roman"/>
                <a:cs typeface="Times New Roman"/>
                <a:sym typeface="Times New Roman"/>
              </a:rPr>
              <a:t>Tree calls of Merge algorithm</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graphicFrame>
        <p:nvGraphicFramePr>
          <p:cNvPr id="409" name="Google Shape;409;p27"/>
          <p:cNvGraphicFramePr/>
          <p:nvPr/>
        </p:nvGraphicFramePr>
        <p:xfrm>
          <a:off x="2322500" y="1462425"/>
          <a:ext cx="3000000" cy="3000000"/>
        </p:xfrm>
        <a:graphic>
          <a:graphicData uri="http://schemas.openxmlformats.org/drawingml/2006/table">
            <a:tbl>
              <a:tblPr>
                <a:noFill/>
                <a:tableStyleId>{B9DC429E-4463-4A1E-A1AD-DA6CBB2BE14A}</a:tableStyleId>
              </a:tblPr>
              <a:tblGrid>
                <a:gridCol w="2134800"/>
                <a:gridCol w="1239575"/>
                <a:gridCol w="1738850"/>
                <a:gridCol w="1549450"/>
              </a:tblGrid>
              <a:tr h="200025">
                <a:tc>
                  <a:txBody>
                    <a:bodyPr/>
                    <a:lstStyle/>
                    <a:p>
                      <a:pPr indent="0" lvl="0" marL="0" rtl="0" algn="ctr">
                        <a:lnSpc>
                          <a:spcPct val="130909"/>
                        </a:lnSpc>
                        <a:spcBef>
                          <a:spcPts val="1200"/>
                        </a:spcBef>
                        <a:spcAft>
                          <a:spcPts val="0"/>
                        </a:spcAft>
                        <a:buNone/>
                      </a:pPr>
                      <a:r>
                        <a:rPr b="1" lang="es-ES" sz="1200">
                          <a:solidFill>
                            <a:schemeClr val="dk1"/>
                          </a:solidFill>
                          <a:latin typeface="Times New Roman"/>
                          <a:ea typeface="Times New Roman"/>
                          <a:cs typeface="Times New Roman"/>
                          <a:sym typeface="Times New Roman"/>
                        </a:rPr>
                        <a:t>Complexity</a:t>
                      </a:r>
                      <a:endParaRPr b="1"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30909"/>
                        </a:lnSpc>
                        <a:spcBef>
                          <a:spcPts val="1200"/>
                        </a:spcBef>
                        <a:spcAft>
                          <a:spcPts val="0"/>
                        </a:spcAft>
                        <a:buNone/>
                      </a:pPr>
                      <a:r>
                        <a:rPr b="1" lang="es-ES" sz="1200">
                          <a:solidFill>
                            <a:schemeClr val="dk1"/>
                          </a:solidFill>
                          <a:latin typeface="Times New Roman"/>
                          <a:ea typeface="Times New Roman"/>
                          <a:cs typeface="Times New Roman"/>
                          <a:sym typeface="Times New Roman"/>
                        </a:rPr>
                        <a:t>Best case</a:t>
                      </a:r>
                      <a:endParaRPr b="1"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30909"/>
                        </a:lnSpc>
                        <a:spcBef>
                          <a:spcPts val="1200"/>
                        </a:spcBef>
                        <a:spcAft>
                          <a:spcPts val="0"/>
                        </a:spcAft>
                        <a:buNone/>
                      </a:pPr>
                      <a:r>
                        <a:rPr b="1" lang="es-ES" sz="1200">
                          <a:solidFill>
                            <a:schemeClr val="dk1"/>
                          </a:solidFill>
                          <a:latin typeface="Times New Roman"/>
                          <a:ea typeface="Times New Roman"/>
                          <a:cs typeface="Times New Roman"/>
                          <a:sym typeface="Times New Roman"/>
                        </a:rPr>
                        <a:t>Average Case</a:t>
                      </a:r>
                      <a:endParaRPr b="1"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30909"/>
                        </a:lnSpc>
                        <a:spcBef>
                          <a:spcPts val="1200"/>
                        </a:spcBef>
                        <a:spcAft>
                          <a:spcPts val="0"/>
                        </a:spcAft>
                        <a:buNone/>
                      </a:pPr>
                      <a:r>
                        <a:rPr b="1" lang="es-ES" sz="1200">
                          <a:solidFill>
                            <a:schemeClr val="dk1"/>
                          </a:solidFill>
                          <a:latin typeface="Times New Roman"/>
                          <a:ea typeface="Times New Roman"/>
                          <a:cs typeface="Times New Roman"/>
                          <a:sym typeface="Times New Roman"/>
                        </a:rPr>
                        <a:t>Worst Case</a:t>
                      </a:r>
                      <a:endParaRPr b="1"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00025">
                <a:tc>
                  <a:txBody>
                    <a:bodyPr/>
                    <a:lstStyle/>
                    <a:p>
                      <a:pPr indent="0" lvl="0" marL="0" rtl="0" algn="l">
                        <a:lnSpc>
                          <a:spcPct val="130909"/>
                        </a:lnSpc>
                        <a:spcBef>
                          <a:spcPts val="1200"/>
                        </a:spcBef>
                        <a:spcAft>
                          <a:spcPts val="0"/>
                        </a:spcAft>
                        <a:buNone/>
                      </a:pPr>
                      <a:r>
                        <a:rPr lang="es-ES" sz="1200">
                          <a:solidFill>
                            <a:schemeClr val="dk1"/>
                          </a:solidFill>
                          <a:latin typeface="Times New Roman"/>
                          <a:ea typeface="Times New Roman"/>
                          <a:cs typeface="Times New Roman"/>
                          <a:sym typeface="Times New Roman"/>
                        </a:rPr>
                        <a:t>Time Complexity</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solidFill>
                            <a:schemeClr val="dk1"/>
                          </a:solidFill>
                          <a:latin typeface="Times New Roman"/>
                          <a:ea typeface="Times New Roman"/>
                          <a:cs typeface="Times New Roman"/>
                          <a:sym typeface="Times New Roman"/>
                        </a:rPr>
                        <a:t>O(n log n)</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solidFill>
                            <a:schemeClr val="dk1"/>
                          </a:solidFill>
                          <a:latin typeface="Times New Roman"/>
                          <a:ea typeface="Times New Roman"/>
                          <a:cs typeface="Times New Roman"/>
                          <a:sym typeface="Times New Roman"/>
                        </a:rPr>
                        <a:t>O(n log n)</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solidFill>
                            <a:schemeClr val="dk1"/>
                          </a:solidFill>
                          <a:latin typeface="Times New Roman"/>
                          <a:ea typeface="Times New Roman"/>
                          <a:cs typeface="Times New Roman"/>
                          <a:sym typeface="Times New Roman"/>
                        </a:rPr>
                        <a:t>O(n log n)</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00025">
                <a:tc>
                  <a:txBody>
                    <a:bodyPr/>
                    <a:lstStyle/>
                    <a:p>
                      <a:pPr indent="0" lvl="0" marL="0" rtl="0" algn="l">
                        <a:lnSpc>
                          <a:spcPct val="130909"/>
                        </a:lnSpc>
                        <a:spcBef>
                          <a:spcPts val="1200"/>
                        </a:spcBef>
                        <a:spcAft>
                          <a:spcPts val="0"/>
                        </a:spcAft>
                        <a:buNone/>
                      </a:pPr>
                      <a:r>
                        <a:rPr lang="es-ES" sz="1200">
                          <a:solidFill>
                            <a:schemeClr val="dk1"/>
                          </a:solidFill>
                          <a:latin typeface="Times New Roman"/>
                          <a:ea typeface="Times New Roman"/>
                          <a:cs typeface="Times New Roman"/>
                          <a:sym typeface="Times New Roman"/>
                        </a:rPr>
                        <a:t>Space Complexity</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solidFill>
                            <a:schemeClr val="dk1"/>
                          </a:solidFill>
                          <a:latin typeface="Times New Roman"/>
                          <a:ea typeface="Times New Roman"/>
                          <a:cs typeface="Times New Roman"/>
                          <a:sym typeface="Times New Roman"/>
                        </a:rPr>
                        <a:t>O(n)</a:t>
                      </a:r>
                      <a:endParaRPr sz="12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10" name="Google Shape;410;p27"/>
          <p:cNvSpPr txBox="1"/>
          <p:nvPr/>
        </p:nvSpPr>
        <p:spPr>
          <a:xfrm>
            <a:off x="2251600" y="3429000"/>
            <a:ext cx="8087100" cy="1050000"/>
          </a:xfrm>
          <a:prstGeom prst="rect">
            <a:avLst/>
          </a:prstGeom>
          <a:noFill/>
          <a:ln>
            <a:noFill/>
          </a:ln>
        </p:spPr>
        <p:txBody>
          <a:bodyPr anchorCtr="0" anchor="ctr" bIns="91425" lIns="91425" spcFirstLastPara="1" rIns="91425" wrap="square" tIns="91425">
            <a:noAutofit/>
          </a:bodyPr>
          <a:lstStyle/>
          <a:p>
            <a:pPr indent="0" lvl="0" marL="0" rtl="0" algn="l">
              <a:lnSpc>
                <a:spcPct val="130909"/>
              </a:lnSpc>
              <a:spcBef>
                <a:spcPts val="120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b="1" lang="es-ES" sz="2100">
                <a:solidFill>
                  <a:schemeClr val="dk1"/>
                </a:solidFill>
                <a:latin typeface="Times New Roman"/>
                <a:ea typeface="Times New Roman"/>
                <a:cs typeface="Times New Roman"/>
                <a:sym typeface="Times New Roman"/>
              </a:rPr>
              <a:t>Time Complexity:</a:t>
            </a:r>
            <a:endParaRPr b="1"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The list of size </a:t>
            </a:r>
            <a:r>
              <a:rPr b="1" i="1" lang="es-ES" sz="2100">
                <a:solidFill>
                  <a:schemeClr val="dk1"/>
                </a:solidFill>
                <a:latin typeface="Times New Roman"/>
                <a:ea typeface="Times New Roman"/>
                <a:cs typeface="Times New Roman"/>
                <a:sym typeface="Times New Roman"/>
              </a:rPr>
              <a:t>N</a:t>
            </a:r>
            <a:r>
              <a:rPr lang="es-ES" sz="2100">
                <a:solidFill>
                  <a:schemeClr val="dk1"/>
                </a:solidFill>
                <a:latin typeface="Times New Roman"/>
                <a:ea typeface="Times New Roman"/>
                <a:cs typeface="Times New Roman"/>
                <a:sym typeface="Times New Roman"/>
              </a:rPr>
              <a:t> is divided into a max of </a:t>
            </a:r>
            <a:r>
              <a:rPr b="1" i="1" lang="es-ES" sz="2100">
                <a:solidFill>
                  <a:schemeClr val="dk1"/>
                </a:solidFill>
                <a:latin typeface="Times New Roman"/>
                <a:ea typeface="Times New Roman"/>
                <a:cs typeface="Times New Roman"/>
                <a:sym typeface="Times New Roman"/>
              </a:rPr>
              <a:t>log N</a:t>
            </a:r>
            <a:r>
              <a:rPr lang="es-ES" sz="2100">
                <a:solidFill>
                  <a:schemeClr val="dk1"/>
                </a:solidFill>
                <a:latin typeface="Times New Roman"/>
                <a:ea typeface="Times New Roman"/>
                <a:cs typeface="Times New Roman"/>
                <a:sym typeface="Times New Roman"/>
              </a:rPr>
              <a:t> parts, and the merging of all sublists into a single list takes </a:t>
            </a:r>
            <a:r>
              <a:rPr b="1" i="1" lang="es-ES" sz="2100">
                <a:solidFill>
                  <a:schemeClr val="dk1"/>
                </a:solidFill>
                <a:latin typeface="Times New Roman"/>
                <a:ea typeface="Times New Roman"/>
                <a:cs typeface="Times New Roman"/>
                <a:sym typeface="Times New Roman"/>
              </a:rPr>
              <a:t>O(N)</a:t>
            </a:r>
            <a:r>
              <a:rPr lang="es-ES" sz="2100">
                <a:solidFill>
                  <a:schemeClr val="dk1"/>
                </a:solidFill>
                <a:latin typeface="Times New Roman"/>
                <a:ea typeface="Times New Roman"/>
                <a:cs typeface="Times New Roman"/>
                <a:sym typeface="Times New Roman"/>
              </a:rPr>
              <a:t> time, the worst case run time of this algorithm is </a:t>
            </a:r>
            <a:r>
              <a:rPr b="1" i="1" lang="es-ES" sz="2100">
                <a:solidFill>
                  <a:schemeClr val="dk1"/>
                </a:solidFill>
                <a:latin typeface="Times New Roman"/>
                <a:ea typeface="Times New Roman"/>
                <a:cs typeface="Times New Roman"/>
                <a:sym typeface="Times New Roman"/>
              </a:rPr>
              <a:t>O(NLogN)</a:t>
            </a:r>
            <a:endParaRPr b="1" i="1" sz="2100">
              <a:solidFill>
                <a:schemeClr val="dk1"/>
              </a:solidFill>
              <a:latin typeface="Times New Roman"/>
              <a:ea typeface="Times New Roman"/>
              <a:cs typeface="Times New Roman"/>
              <a:sym typeface="Times New Roman"/>
            </a:endParaRPr>
          </a:p>
        </p:txBody>
      </p:sp>
      <p:sp>
        <p:nvSpPr>
          <p:cNvPr id="411" name="Google Shape;411;p27"/>
          <p:cNvSpPr txBox="1"/>
          <p:nvPr/>
        </p:nvSpPr>
        <p:spPr>
          <a:xfrm>
            <a:off x="3614050" y="182550"/>
            <a:ext cx="5537100" cy="64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i="1" lang="es-ES" sz="2800">
                <a:solidFill>
                  <a:schemeClr val="dk1"/>
                </a:solidFill>
                <a:latin typeface="Times New Roman"/>
                <a:ea typeface="Times New Roman"/>
                <a:cs typeface="Times New Roman"/>
                <a:sym typeface="Times New Roman"/>
              </a:rPr>
              <a:t>Complexity</a:t>
            </a:r>
            <a:endParaRPr b="1" i="1" sz="28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p28"/>
          <p:cNvSpPr txBox="1"/>
          <p:nvPr/>
        </p:nvSpPr>
        <p:spPr>
          <a:xfrm>
            <a:off x="1257625" y="0"/>
            <a:ext cx="10181700" cy="34290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1200"/>
              </a:spcBef>
              <a:spcAft>
                <a:spcPts val="0"/>
              </a:spcAft>
              <a:buNone/>
            </a:pPr>
            <a:r>
              <a:rPr lang="es-ES" sz="3000">
                <a:solidFill>
                  <a:schemeClr val="dk2"/>
                </a:solidFill>
                <a:latin typeface="Times New Roman"/>
                <a:ea typeface="Times New Roman"/>
                <a:cs typeface="Times New Roman"/>
                <a:sym typeface="Times New Roman"/>
              </a:rPr>
              <a:t>Complexity</a:t>
            </a:r>
            <a:endParaRPr sz="3000">
              <a:solidFill>
                <a:schemeClr val="dk2"/>
              </a:solidFill>
              <a:latin typeface="Times New Roman"/>
              <a:ea typeface="Times New Roman"/>
              <a:cs typeface="Times New Roman"/>
              <a:sym typeface="Times New Roman"/>
            </a:endParaRPr>
          </a:p>
          <a:p>
            <a:pPr indent="-336550" lvl="0" marL="457200" rtl="0" algn="l">
              <a:lnSpc>
                <a:spcPct val="115000"/>
              </a:lnSpc>
              <a:spcBef>
                <a:spcPts val="1200"/>
              </a:spcBef>
              <a:spcAft>
                <a:spcPts val="0"/>
              </a:spcAft>
              <a:buClr>
                <a:schemeClr val="dk2"/>
              </a:buClr>
              <a:buSzPts val="1700"/>
              <a:buAutoNum type="arabicPeriod"/>
            </a:pPr>
            <a:r>
              <a:rPr lang="es-ES" sz="1800">
                <a:solidFill>
                  <a:schemeClr val="dk2"/>
                </a:solidFill>
                <a:latin typeface="Times New Roman"/>
                <a:ea typeface="Times New Roman"/>
                <a:cs typeface="Times New Roman"/>
                <a:sym typeface="Times New Roman"/>
              </a:rPr>
              <a:t>The divide step takes constant time, regardless of the subarray size. After all, the divide step just computes the midpoint </a:t>
            </a:r>
            <a:r>
              <a:rPr b="1" i="1" lang="es-ES" sz="1800">
                <a:solidFill>
                  <a:schemeClr val="dk2"/>
                </a:solidFill>
                <a:latin typeface="Times New Roman"/>
                <a:ea typeface="Times New Roman"/>
                <a:cs typeface="Times New Roman"/>
                <a:sym typeface="Times New Roman"/>
              </a:rPr>
              <a:t>mid</a:t>
            </a:r>
            <a:r>
              <a:rPr lang="es-ES" sz="1800">
                <a:solidFill>
                  <a:schemeClr val="dk2"/>
                </a:solidFill>
                <a:latin typeface="Times New Roman"/>
                <a:ea typeface="Times New Roman"/>
                <a:cs typeface="Times New Roman"/>
                <a:sym typeface="Times New Roman"/>
              </a:rPr>
              <a:t> of the indices </a:t>
            </a:r>
            <a:r>
              <a:rPr b="1" i="1" lang="es-ES" sz="1800">
                <a:solidFill>
                  <a:schemeClr val="dk2"/>
                </a:solidFill>
                <a:latin typeface="Times New Roman"/>
                <a:ea typeface="Times New Roman"/>
                <a:cs typeface="Times New Roman"/>
                <a:sym typeface="Times New Roman"/>
              </a:rPr>
              <a:t>low</a:t>
            </a:r>
            <a:r>
              <a:rPr lang="es-ES" sz="1800">
                <a:solidFill>
                  <a:schemeClr val="dk2"/>
                </a:solidFill>
                <a:latin typeface="Times New Roman"/>
                <a:ea typeface="Times New Roman"/>
                <a:cs typeface="Times New Roman"/>
                <a:sym typeface="Times New Roman"/>
              </a:rPr>
              <a:t> and </a:t>
            </a:r>
            <a:r>
              <a:rPr b="1" i="1" lang="es-ES" sz="1800">
                <a:solidFill>
                  <a:schemeClr val="dk2"/>
                </a:solidFill>
                <a:latin typeface="Times New Roman"/>
                <a:ea typeface="Times New Roman"/>
                <a:cs typeface="Times New Roman"/>
                <a:sym typeface="Times New Roman"/>
              </a:rPr>
              <a:t>high</a:t>
            </a:r>
            <a:r>
              <a:rPr lang="es-ES" sz="1800">
                <a:solidFill>
                  <a:schemeClr val="dk2"/>
                </a:solidFill>
                <a:latin typeface="Times New Roman"/>
                <a:ea typeface="Times New Roman"/>
                <a:cs typeface="Times New Roman"/>
                <a:sym typeface="Times New Roman"/>
              </a:rPr>
              <a:t>. Recall that in big-Θ notation, we indicate constant time by Θ(1).</a:t>
            </a:r>
            <a:endParaRPr sz="1800">
              <a:solidFill>
                <a:schemeClr val="dk2"/>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2"/>
              </a:buClr>
              <a:buSzPts val="1700"/>
              <a:buAutoNum type="arabicPeriod"/>
            </a:pPr>
            <a:r>
              <a:rPr lang="es-ES" sz="1800">
                <a:solidFill>
                  <a:schemeClr val="dk2"/>
                </a:solidFill>
                <a:latin typeface="Times New Roman"/>
                <a:ea typeface="Times New Roman"/>
                <a:cs typeface="Times New Roman"/>
                <a:sym typeface="Times New Roman"/>
              </a:rPr>
              <a:t>The conquer step, where we recursively sort two subarrays of approximately </a:t>
            </a:r>
            <a:r>
              <a:rPr b="1" i="1" lang="es-ES" sz="1800">
                <a:solidFill>
                  <a:schemeClr val="dk2"/>
                </a:solidFill>
                <a:latin typeface="Times New Roman"/>
                <a:ea typeface="Times New Roman"/>
                <a:cs typeface="Times New Roman"/>
                <a:sym typeface="Times New Roman"/>
              </a:rPr>
              <a:t>n/2</a:t>
            </a:r>
            <a:r>
              <a:rPr lang="es-ES" sz="1800">
                <a:solidFill>
                  <a:schemeClr val="dk2"/>
                </a:solidFill>
                <a:latin typeface="Times New Roman"/>
                <a:ea typeface="Times New Roman"/>
                <a:cs typeface="Times New Roman"/>
                <a:sym typeface="Times New Roman"/>
              </a:rPr>
              <a:t> elements each, takes some amount of time, but we'll account for that time when we consider the subproblems.</a:t>
            </a:r>
            <a:endParaRPr sz="1800">
              <a:solidFill>
                <a:schemeClr val="dk2"/>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2"/>
              </a:buClr>
              <a:buSzPts val="1700"/>
              <a:buAutoNum type="arabicPeriod"/>
            </a:pPr>
            <a:r>
              <a:rPr lang="es-ES" sz="1800">
                <a:solidFill>
                  <a:schemeClr val="dk2"/>
                </a:solidFill>
                <a:latin typeface="Times New Roman"/>
                <a:ea typeface="Times New Roman"/>
                <a:cs typeface="Times New Roman"/>
                <a:sym typeface="Times New Roman"/>
              </a:rPr>
              <a:t>The combine step merges a total of </a:t>
            </a:r>
            <a:r>
              <a:rPr b="1" i="1" lang="es-ES" sz="1800">
                <a:solidFill>
                  <a:schemeClr val="dk2"/>
                </a:solidFill>
                <a:latin typeface="Times New Roman"/>
                <a:ea typeface="Times New Roman"/>
                <a:cs typeface="Times New Roman"/>
                <a:sym typeface="Times New Roman"/>
              </a:rPr>
              <a:t>n</a:t>
            </a:r>
            <a:r>
              <a:rPr lang="es-ES" sz="1800">
                <a:solidFill>
                  <a:schemeClr val="dk2"/>
                </a:solidFill>
                <a:latin typeface="Times New Roman"/>
                <a:ea typeface="Times New Roman"/>
                <a:cs typeface="Times New Roman"/>
                <a:sym typeface="Times New Roman"/>
              </a:rPr>
              <a:t> elements, taking Θ(n) time.</a:t>
            </a:r>
            <a:endParaRPr sz="1800">
              <a:solidFill>
                <a:schemeClr val="dk2"/>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800">
                <a:solidFill>
                  <a:schemeClr val="dk2"/>
                </a:solidFill>
                <a:latin typeface="Times New Roman"/>
                <a:ea typeface="Times New Roman"/>
                <a:cs typeface="Times New Roman"/>
                <a:sym typeface="Times New Roman"/>
              </a:rPr>
              <a:t>let's consider that the divide and combine steps together take </a:t>
            </a:r>
            <a:r>
              <a:rPr b="1" i="1" lang="es-ES" sz="1800">
                <a:solidFill>
                  <a:schemeClr val="dk2"/>
                </a:solidFill>
                <a:latin typeface="Times New Roman"/>
                <a:ea typeface="Times New Roman"/>
                <a:cs typeface="Times New Roman"/>
                <a:sym typeface="Times New Roman"/>
              </a:rPr>
              <a:t>cn </a:t>
            </a:r>
            <a:r>
              <a:rPr lang="es-ES" sz="1800">
                <a:solidFill>
                  <a:schemeClr val="dk2"/>
                </a:solidFill>
                <a:latin typeface="Times New Roman"/>
                <a:ea typeface="Times New Roman"/>
                <a:cs typeface="Times New Roman"/>
                <a:sym typeface="Times New Roman"/>
              </a:rPr>
              <a:t>time for some constant </a:t>
            </a:r>
            <a:r>
              <a:rPr b="1" i="1" lang="es-ES" sz="1800">
                <a:solidFill>
                  <a:schemeClr val="dk2"/>
                </a:solidFill>
                <a:latin typeface="Times New Roman"/>
                <a:ea typeface="Times New Roman"/>
                <a:cs typeface="Times New Roman"/>
                <a:sym typeface="Times New Roman"/>
              </a:rPr>
              <a:t>c</a:t>
            </a:r>
            <a:r>
              <a:rPr lang="es-ES" sz="1800">
                <a:solidFill>
                  <a:schemeClr val="dk2"/>
                </a:solidFill>
                <a:latin typeface="Times New Roman"/>
                <a:ea typeface="Times New Roman"/>
                <a:cs typeface="Times New Roman"/>
                <a:sym typeface="Times New Roman"/>
              </a:rPr>
              <a:t>.</a:t>
            </a:r>
            <a:endParaRPr sz="1800">
              <a:solidFill>
                <a:schemeClr val="dk2"/>
              </a:solidFill>
              <a:latin typeface="Times New Roman"/>
              <a:ea typeface="Times New Roman"/>
              <a:cs typeface="Times New Roman"/>
              <a:sym typeface="Times New Roman"/>
            </a:endParaRPr>
          </a:p>
        </p:txBody>
      </p:sp>
      <p:pic>
        <p:nvPicPr>
          <p:cNvPr id="418" name="Google Shape;418;p28"/>
          <p:cNvPicPr preferRelativeResize="0"/>
          <p:nvPr/>
        </p:nvPicPr>
        <p:blipFill>
          <a:blip r:embed="rId3">
            <a:alphaModFix/>
          </a:blip>
          <a:stretch>
            <a:fillRect/>
          </a:stretch>
        </p:blipFill>
        <p:spPr>
          <a:xfrm>
            <a:off x="1462425" y="3429000"/>
            <a:ext cx="4142851" cy="2082225"/>
          </a:xfrm>
          <a:prstGeom prst="rect">
            <a:avLst/>
          </a:prstGeom>
          <a:noFill/>
          <a:ln>
            <a:noFill/>
          </a:ln>
        </p:spPr>
      </p:pic>
      <p:pic>
        <p:nvPicPr>
          <p:cNvPr id="419" name="Google Shape;419;p28"/>
          <p:cNvPicPr preferRelativeResize="0"/>
          <p:nvPr/>
        </p:nvPicPr>
        <p:blipFill>
          <a:blip r:embed="rId4">
            <a:alphaModFix/>
          </a:blip>
          <a:stretch>
            <a:fillRect/>
          </a:stretch>
        </p:blipFill>
        <p:spPr>
          <a:xfrm>
            <a:off x="5775125" y="3429000"/>
            <a:ext cx="4638675" cy="2449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29"/>
          <p:cNvSpPr txBox="1"/>
          <p:nvPr/>
        </p:nvSpPr>
        <p:spPr>
          <a:xfrm>
            <a:off x="1005150" y="0"/>
            <a:ext cx="10181700" cy="10221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What do you think would happen for the subproblems of size n/8? There will be eight of them, and the merging time for each will be cn/8, for a total merging time of 8⋅cn/8=cn:</a:t>
            </a:r>
            <a:endParaRPr sz="1900">
              <a:solidFill>
                <a:schemeClr val="dk1"/>
              </a:solidFill>
              <a:latin typeface="Times New Roman"/>
              <a:ea typeface="Times New Roman"/>
              <a:cs typeface="Times New Roman"/>
              <a:sym typeface="Times New Roman"/>
            </a:endParaRPr>
          </a:p>
        </p:txBody>
      </p:sp>
      <p:pic>
        <p:nvPicPr>
          <p:cNvPr id="426" name="Google Shape;426;p29"/>
          <p:cNvPicPr preferRelativeResize="0"/>
          <p:nvPr/>
        </p:nvPicPr>
        <p:blipFill>
          <a:blip r:embed="rId3">
            <a:alphaModFix/>
          </a:blip>
          <a:stretch>
            <a:fillRect/>
          </a:stretch>
        </p:blipFill>
        <p:spPr>
          <a:xfrm>
            <a:off x="1257300" y="1331700"/>
            <a:ext cx="4838700" cy="2847975"/>
          </a:xfrm>
          <a:prstGeom prst="rect">
            <a:avLst/>
          </a:prstGeom>
          <a:noFill/>
          <a:ln>
            <a:noFill/>
          </a:ln>
        </p:spPr>
      </p:pic>
      <p:sp>
        <p:nvSpPr>
          <p:cNvPr id="427" name="Google Shape;427;p29"/>
          <p:cNvSpPr txBox="1"/>
          <p:nvPr/>
        </p:nvSpPr>
        <p:spPr>
          <a:xfrm>
            <a:off x="6356375" y="1255700"/>
            <a:ext cx="56070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ES" sz="2000">
                <a:solidFill>
                  <a:schemeClr val="dk1"/>
                </a:solidFill>
                <a:latin typeface="Times New Roman"/>
                <a:ea typeface="Times New Roman"/>
                <a:cs typeface="Times New Roman"/>
                <a:sym typeface="Times New Roman"/>
              </a:rPr>
              <a:t>As the subproblems get smaller, the number of subproblems doubles at each "level" of the recursion, but the merging time halves. The doubling and halving cancel each other out, and so the total merging time is cn at each level of recursion. Eventually, we get down to subproblems of size 1: the base case.</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pic>
        <p:nvPicPr>
          <p:cNvPr id="433" name="Google Shape;433;p30"/>
          <p:cNvPicPr preferRelativeResize="0"/>
          <p:nvPr/>
        </p:nvPicPr>
        <p:blipFill>
          <a:blip r:embed="rId3">
            <a:alphaModFix/>
          </a:blip>
          <a:stretch>
            <a:fillRect/>
          </a:stretch>
        </p:blipFill>
        <p:spPr>
          <a:xfrm>
            <a:off x="2003900" y="204800"/>
            <a:ext cx="5029200" cy="3848100"/>
          </a:xfrm>
          <a:prstGeom prst="rect">
            <a:avLst/>
          </a:prstGeom>
          <a:noFill/>
          <a:ln>
            <a:noFill/>
          </a:ln>
        </p:spPr>
      </p:pic>
      <p:sp>
        <p:nvSpPr>
          <p:cNvPr id="434" name="Google Shape;434;p30"/>
          <p:cNvSpPr txBox="1"/>
          <p:nvPr/>
        </p:nvSpPr>
        <p:spPr>
          <a:xfrm>
            <a:off x="1238525" y="4515600"/>
            <a:ext cx="10462500" cy="20436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2100">
                <a:solidFill>
                  <a:schemeClr val="dk1"/>
                </a:solidFill>
                <a:latin typeface="Times New Roman"/>
                <a:ea typeface="Times New Roman"/>
                <a:cs typeface="Times New Roman"/>
                <a:sym typeface="Times New Roman"/>
              </a:rPr>
              <a:t> Time  complexity = cn(log</a:t>
            </a:r>
            <a:r>
              <a:rPr baseline="-25000" lang="es-ES" sz="2900">
                <a:solidFill>
                  <a:schemeClr val="dk1"/>
                </a:solidFill>
                <a:latin typeface="Times New Roman"/>
                <a:ea typeface="Times New Roman"/>
                <a:cs typeface="Times New Roman"/>
                <a:sym typeface="Times New Roman"/>
              </a:rPr>
              <a:t>2</a:t>
            </a:r>
            <a:r>
              <a:rPr lang="es-ES" sz="2100">
                <a:solidFill>
                  <a:schemeClr val="dk1"/>
                </a:solidFill>
                <a:latin typeface="Times New Roman"/>
                <a:ea typeface="Times New Roman"/>
                <a:cs typeface="Times New Roman"/>
                <a:sym typeface="Times New Roman"/>
              </a:rPr>
              <a:t>n+1).</a:t>
            </a:r>
            <a:endParaRPr sz="21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2100">
                <a:solidFill>
                  <a:schemeClr val="dk1"/>
                </a:solidFill>
                <a:latin typeface="Times New Roman"/>
                <a:ea typeface="Times New Roman"/>
                <a:cs typeface="Times New Roman"/>
                <a:sym typeface="Times New Roman"/>
              </a:rPr>
              <a:t>When we use big-Θ notation to describe this running time, we can discard the low-order term (+1) and the constant coefficient (c), giving us a running time of Θ(nlog</a:t>
            </a:r>
            <a:r>
              <a:rPr baseline="-25000" lang="es-ES" sz="2900">
                <a:solidFill>
                  <a:schemeClr val="dk1"/>
                </a:solidFill>
                <a:latin typeface="Times New Roman"/>
                <a:ea typeface="Times New Roman"/>
                <a:cs typeface="Times New Roman"/>
                <a:sym typeface="Times New Roman"/>
              </a:rPr>
              <a:t>2</a:t>
            </a:r>
            <a:r>
              <a:rPr lang="es-ES" sz="2100">
                <a:solidFill>
                  <a:schemeClr val="dk1"/>
                </a:solidFill>
                <a:latin typeface="Times New Roman"/>
                <a:ea typeface="Times New Roman"/>
                <a:cs typeface="Times New Roman"/>
                <a:sym typeface="Times New Roman"/>
              </a:rPr>
              <a:t>n).</a:t>
            </a:r>
            <a:endParaRPr sz="21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1"/>
          <p:cNvSpPr txBox="1"/>
          <p:nvPr/>
        </p:nvSpPr>
        <p:spPr>
          <a:xfrm>
            <a:off x="3187100" y="0"/>
            <a:ext cx="6732600" cy="58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800">
                <a:solidFill>
                  <a:schemeClr val="lt1"/>
                </a:solidFill>
              </a:rPr>
              <a:t>Quick sort</a:t>
            </a:r>
            <a:endParaRPr sz="2800">
              <a:solidFill>
                <a:schemeClr val="lt1"/>
              </a:solidFill>
            </a:endParaRPr>
          </a:p>
        </p:txBody>
      </p:sp>
      <p:sp>
        <p:nvSpPr>
          <p:cNvPr id="441" name="Google Shape;441;p31"/>
          <p:cNvSpPr txBox="1"/>
          <p:nvPr/>
        </p:nvSpPr>
        <p:spPr>
          <a:xfrm>
            <a:off x="1275100" y="585600"/>
            <a:ext cx="10523100" cy="23754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000">
                <a:solidFill>
                  <a:schemeClr val="lt1"/>
                </a:solidFill>
                <a:latin typeface="Times New Roman"/>
                <a:ea typeface="Times New Roman"/>
                <a:cs typeface="Times New Roman"/>
                <a:sym typeface="Times New Roman"/>
              </a:rPr>
              <a:t>A large array is partitioned into two arrays one of which holds values smaller than the specified value, say pivot, based on which the partition is made and another array holds values greater than the pivot value.</a:t>
            </a:r>
            <a:endParaRPr sz="2900">
              <a:solidFill>
                <a:schemeClr val="lt1"/>
              </a:solidFill>
              <a:latin typeface="Times New Roman"/>
              <a:ea typeface="Times New Roman"/>
              <a:cs typeface="Times New Roman"/>
              <a:sym typeface="Times New Roman"/>
            </a:endParaRPr>
          </a:p>
          <a:p>
            <a:pPr indent="0" lvl="0" marL="0" rtl="0" algn="l">
              <a:lnSpc>
                <a:spcPct val="109090"/>
              </a:lnSpc>
              <a:spcBef>
                <a:spcPts val="1200"/>
              </a:spcBef>
              <a:spcAft>
                <a:spcPts val="0"/>
              </a:spcAft>
              <a:buClr>
                <a:schemeClr val="dk1"/>
              </a:buClr>
              <a:buSzPts val="1100"/>
              <a:buFont typeface="Arial"/>
              <a:buNone/>
            </a:pPr>
            <a:r>
              <a:rPr lang="es-ES" sz="2100">
                <a:solidFill>
                  <a:schemeClr val="lt1"/>
                </a:solidFill>
                <a:latin typeface="Times New Roman"/>
                <a:ea typeface="Times New Roman"/>
                <a:cs typeface="Times New Roman"/>
                <a:sym typeface="Times New Roman"/>
              </a:rPr>
              <a:t>It is an in-place sorting algorithm which means it doesn’t take an additional array to sort the data. It uses the same array to sort the elements</a:t>
            </a:r>
            <a:endParaRPr sz="2100">
              <a:solidFill>
                <a:schemeClr val="lt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2900">
              <a:solidFill>
                <a:schemeClr val="lt1"/>
              </a:solidFill>
              <a:latin typeface="Times New Roman"/>
              <a:ea typeface="Times New Roman"/>
              <a:cs typeface="Times New Roman"/>
              <a:sym typeface="Times New Roman"/>
            </a:endParaRPr>
          </a:p>
        </p:txBody>
      </p:sp>
      <p:graphicFrame>
        <p:nvGraphicFramePr>
          <p:cNvPr id="442" name="Google Shape;442;p31"/>
          <p:cNvGraphicFramePr/>
          <p:nvPr/>
        </p:nvGraphicFramePr>
        <p:xfrm>
          <a:off x="1632300" y="3192850"/>
          <a:ext cx="3000000" cy="3000000"/>
        </p:xfrm>
        <a:graphic>
          <a:graphicData uri="http://schemas.openxmlformats.org/drawingml/2006/table">
            <a:tbl>
              <a:tblPr>
                <a:noFill/>
                <a:tableStyleId>{B9DC429E-4463-4A1E-A1AD-DA6CBB2BE14A}</a:tableStyleId>
              </a:tblPr>
              <a:tblGrid>
                <a:gridCol w="9298775"/>
              </a:tblGrid>
              <a:tr h="1228725">
                <a:tc>
                  <a:txBody>
                    <a:bodyPr/>
                    <a:lstStyle/>
                    <a:p>
                      <a:pPr indent="0" lvl="0" marL="0" rtl="0" algn="l">
                        <a:spcBef>
                          <a:spcPts val="0"/>
                        </a:spcBef>
                        <a:spcAft>
                          <a:spcPts val="0"/>
                        </a:spcAft>
                        <a:buNone/>
                      </a:pPr>
                      <a:r>
                        <a:rPr b="1" lang="es-ES" sz="2000">
                          <a:solidFill>
                            <a:schemeClr val="lt1"/>
                          </a:solidFill>
                          <a:latin typeface="Times New Roman"/>
                          <a:ea typeface="Times New Roman"/>
                          <a:cs typeface="Times New Roman"/>
                          <a:sym typeface="Times New Roman"/>
                        </a:rPr>
                        <a:t>1</a:t>
                      </a:r>
                      <a:r>
                        <a:rPr lang="es-ES" sz="2000">
                          <a:solidFill>
                            <a:schemeClr val="lt1"/>
                          </a:solidFill>
                          <a:latin typeface="Times New Roman"/>
                          <a:ea typeface="Times New Roman"/>
                          <a:cs typeface="Times New Roman"/>
                          <a:sym typeface="Times New Roman"/>
                        </a:rPr>
                        <a:t> − picks an element called ‘pivot”</a:t>
                      </a:r>
                      <a:endParaRPr sz="20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s-ES" sz="2000">
                          <a:solidFill>
                            <a:schemeClr val="lt1"/>
                          </a:solidFill>
                          <a:latin typeface="Times New Roman"/>
                          <a:ea typeface="Times New Roman"/>
                          <a:cs typeface="Times New Roman"/>
                          <a:sym typeface="Times New Roman"/>
                        </a:rPr>
                        <a:t>2.   rearrange the array elements in such a way that the all values lesser than the pivot should come before the pivot and all the values greater than the pivot should come after it.</a:t>
                      </a:r>
                      <a:endParaRPr sz="20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s-ES" sz="2000">
                          <a:solidFill>
                            <a:schemeClr val="lt1"/>
                          </a:solidFill>
                          <a:latin typeface="Times New Roman"/>
                          <a:ea typeface="Times New Roman"/>
                          <a:cs typeface="Times New Roman"/>
                          <a:sym typeface="Times New Roman"/>
                        </a:rPr>
                        <a:t>This method is called partitioning the array. at the end of the partition function, the pivot element will be placed at its sorted position.</a:t>
                      </a:r>
                      <a:endParaRPr sz="20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s-ES" sz="2000">
                          <a:solidFill>
                            <a:schemeClr val="lt1"/>
                          </a:solidFill>
                          <a:latin typeface="Times New Roman"/>
                          <a:ea typeface="Times New Roman"/>
                          <a:cs typeface="Times New Roman"/>
                          <a:sym typeface="Times New Roman"/>
                        </a:rPr>
                        <a:t>3. do the above process recursively to all the sub- arrays and sort the elements</a:t>
                      </a:r>
                      <a:endParaRPr sz="20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s-ES" sz="2000">
                          <a:solidFill>
                            <a:schemeClr val="lt1"/>
                          </a:solidFill>
                          <a:latin typeface="Times New Roman"/>
                          <a:ea typeface="Times New Roman"/>
                          <a:cs typeface="Times New Roman"/>
                          <a:sym typeface="Times New Roman"/>
                        </a:rPr>
                        <a:t>base case</a:t>
                      </a:r>
                      <a:endParaRPr sz="20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s-ES" sz="2000">
                          <a:solidFill>
                            <a:schemeClr val="lt1"/>
                          </a:solidFill>
                          <a:latin typeface="Times New Roman"/>
                          <a:ea typeface="Times New Roman"/>
                          <a:cs typeface="Times New Roman"/>
                          <a:sym typeface="Times New Roman"/>
                        </a:rPr>
                        <a:t>if the array has zero or one element, there is no need to call the partition method. </a:t>
                      </a:r>
                      <a:endParaRPr sz="2000">
                        <a:solidFill>
                          <a:schemeClr val="lt1"/>
                        </a:solidFill>
                        <a:latin typeface="Times New Roman"/>
                        <a:ea typeface="Times New Roman"/>
                        <a:cs typeface="Times New Roman"/>
                        <a:sym typeface="Times New Roman"/>
                      </a:endParaRPr>
                    </a:p>
                  </a:txBody>
                  <a:tcPr marT="91425" marB="91425" marR="91425" marL="91425"/>
                </a:tc>
              </a:tr>
            </a:tbl>
          </a:graphicData>
        </a:graphic>
      </p:graphicFrame>
      <p:sp>
        <p:nvSpPr>
          <p:cNvPr id="443" name="Google Shape;443;p31"/>
          <p:cNvSpPr txBox="1"/>
          <p:nvPr/>
        </p:nvSpPr>
        <p:spPr>
          <a:xfrm>
            <a:off x="2889925" y="2803750"/>
            <a:ext cx="3885600" cy="389100"/>
          </a:xfrm>
          <a:prstGeom prst="rect">
            <a:avLst/>
          </a:prstGeom>
          <a:noFill/>
          <a:ln>
            <a:noFill/>
          </a:ln>
        </p:spPr>
        <p:txBody>
          <a:bodyPr anchorCtr="0" anchor="ctr" bIns="91425" lIns="91425" spcFirstLastPara="1" rIns="91425" wrap="square" tIns="91425">
            <a:noAutofit/>
          </a:bodyPr>
          <a:lstStyle/>
          <a:p>
            <a:pPr indent="0" lvl="0" marL="0" rtl="0" algn="l">
              <a:lnSpc>
                <a:spcPct val="109090"/>
              </a:lnSpc>
              <a:spcBef>
                <a:spcPts val="1200"/>
              </a:spcBef>
              <a:spcAft>
                <a:spcPts val="0"/>
              </a:spcAft>
              <a:buNone/>
            </a:pPr>
            <a:r>
              <a:rPr lang="es-ES" sz="2100">
                <a:solidFill>
                  <a:schemeClr val="lt1"/>
                </a:solidFill>
                <a:latin typeface="Times New Roman"/>
                <a:ea typeface="Times New Roman"/>
                <a:cs typeface="Times New Roman"/>
                <a:sym typeface="Times New Roman"/>
              </a:rPr>
              <a:t>Quick sort pivot algorithm</a:t>
            </a:r>
            <a:endParaRPr sz="2100">
              <a:solidFill>
                <a:schemeClr val="lt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2100">
              <a:solidFill>
                <a:schemeClr val="lt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2"/>
          <p:cNvSpPr txBox="1"/>
          <p:nvPr/>
        </p:nvSpPr>
        <p:spPr>
          <a:xfrm>
            <a:off x="1091825" y="637900"/>
            <a:ext cx="5958600" cy="585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ES" sz="1650">
                <a:solidFill>
                  <a:schemeClr val="lt1"/>
                </a:solidFill>
                <a:highlight>
                  <a:srgbClr val="000000"/>
                </a:highlight>
                <a:latin typeface="Courier New"/>
                <a:ea typeface="Courier New"/>
                <a:cs typeface="Courier New"/>
                <a:sym typeface="Courier New"/>
              </a:rPr>
              <a:t>void</a:t>
            </a:r>
            <a:r>
              <a:rPr lang="es-ES" sz="1650">
                <a:solidFill>
                  <a:schemeClr val="lt1"/>
                </a:solidFill>
                <a:highlight>
                  <a:srgbClr val="000000"/>
                </a:highlight>
                <a:latin typeface="Courier New"/>
                <a:ea typeface="Courier New"/>
                <a:cs typeface="Courier New"/>
                <a:sym typeface="Courier New"/>
              </a:rPr>
              <a:t> </a:t>
            </a:r>
            <a:r>
              <a:rPr b="1" lang="es-ES" sz="1650">
                <a:solidFill>
                  <a:schemeClr val="lt1"/>
                </a:solidFill>
                <a:highlight>
                  <a:srgbClr val="000000"/>
                </a:highlight>
                <a:latin typeface="Courier New"/>
                <a:ea typeface="Courier New"/>
                <a:cs typeface="Courier New"/>
                <a:sym typeface="Courier New"/>
              </a:rPr>
              <a:t>quickSort</a:t>
            </a:r>
            <a:r>
              <a:rPr lang="es-ES" sz="1650">
                <a:solidFill>
                  <a:schemeClr val="lt1"/>
                </a:solidFill>
                <a:highlight>
                  <a:srgbClr val="000000"/>
                </a:highlight>
                <a:latin typeface="Courier New"/>
                <a:ea typeface="Courier New"/>
                <a:cs typeface="Courier New"/>
                <a:sym typeface="Courier New"/>
              </a:rPr>
              <a:t>(</a:t>
            </a:r>
            <a:r>
              <a:rPr b="1" lang="es-ES" sz="1650">
                <a:solidFill>
                  <a:schemeClr val="lt1"/>
                </a:solidFill>
                <a:highlight>
                  <a:srgbClr val="000000"/>
                </a:highlight>
                <a:latin typeface="Courier New"/>
                <a:ea typeface="Courier New"/>
                <a:cs typeface="Courier New"/>
                <a:sym typeface="Courier New"/>
              </a:rPr>
              <a:t>int</a:t>
            </a:r>
            <a:r>
              <a:rPr lang="es-ES" sz="1650">
                <a:solidFill>
                  <a:schemeClr val="lt1"/>
                </a:solidFill>
                <a:highlight>
                  <a:srgbClr val="000000"/>
                </a:highlight>
                <a:latin typeface="Courier New"/>
                <a:ea typeface="Courier New"/>
                <a:cs typeface="Courier New"/>
                <a:sym typeface="Courier New"/>
              </a:rPr>
              <a:t> arr[], </a:t>
            </a:r>
            <a:r>
              <a:rPr b="1" lang="es-ES" sz="1650">
                <a:solidFill>
                  <a:schemeClr val="lt1"/>
                </a:solidFill>
                <a:highlight>
                  <a:srgbClr val="000000"/>
                </a:highlight>
                <a:latin typeface="Courier New"/>
                <a:ea typeface="Courier New"/>
                <a:cs typeface="Courier New"/>
                <a:sym typeface="Courier New"/>
              </a:rPr>
              <a:t>int</a:t>
            </a:r>
            <a:r>
              <a:rPr lang="es-ES" sz="1650">
                <a:solidFill>
                  <a:schemeClr val="lt1"/>
                </a:solidFill>
                <a:highlight>
                  <a:srgbClr val="000000"/>
                </a:highlight>
                <a:latin typeface="Courier New"/>
                <a:ea typeface="Courier New"/>
                <a:cs typeface="Courier New"/>
                <a:sym typeface="Courier New"/>
              </a:rPr>
              <a:t> start, </a:t>
            </a:r>
            <a:r>
              <a:rPr b="1" lang="es-ES" sz="1650">
                <a:solidFill>
                  <a:schemeClr val="lt1"/>
                </a:solidFill>
                <a:highlight>
                  <a:srgbClr val="000000"/>
                </a:highlight>
                <a:latin typeface="Courier New"/>
                <a:ea typeface="Courier New"/>
                <a:cs typeface="Courier New"/>
                <a:sym typeface="Courier New"/>
              </a:rPr>
              <a:t>int</a:t>
            </a:r>
            <a:r>
              <a:rPr lang="es-ES" sz="1650">
                <a:solidFill>
                  <a:schemeClr val="lt1"/>
                </a:solidFill>
                <a:highlight>
                  <a:srgbClr val="000000"/>
                </a:highlight>
                <a:latin typeface="Courier New"/>
                <a:ea typeface="Courier New"/>
                <a:cs typeface="Courier New"/>
                <a:sym typeface="Courier New"/>
              </a:rPr>
              <a:t> end)</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650">
                <a:solidFill>
                  <a:schemeClr val="lt1"/>
                </a:solidFill>
                <a:highlight>
                  <a:srgbClr val="000000"/>
                </a:highlight>
                <a:latin typeface="Courier New"/>
                <a:ea typeface="Courier New"/>
                <a:cs typeface="Courier New"/>
                <a:sym typeface="Courier New"/>
              </a:rPr>
              <a:t>{</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650">
                <a:solidFill>
                  <a:schemeClr val="lt1"/>
                </a:solidFill>
                <a:highlight>
                  <a:srgbClr val="000000"/>
                </a:highlight>
                <a:latin typeface="Courier New"/>
                <a:ea typeface="Courier New"/>
                <a:cs typeface="Courier New"/>
                <a:sym typeface="Courier New"/>
              </a:rPr>
              <a:t>  </a:t>
            </a:r>
            <a:r>
              <a:rPr b="1" lang="es-ES" sz="1650">
                <a:solidFill>
                  <a:schemeClr val="lt1"/>
                </a:solidFill>
                <a:highlight>
                  <a:srgbClr val="000000"/>
                </a:highlight>
                <a:latin typeface="Courier New"/>
                <a:ea typeface="Courier New"/>
                <a:cs typeface="Courier New"/>
                <a:sym typeface="Courier New"/>
              </a:rPr>
              <a:t>if</a:t>
            </a:r>
            <a:r>
              <a:rPr lang="es-ES" sz="1650">
                <a:solidFill>
                  <a:schemeClr val="lt1"/>
                </a:solidFill>
                <a:highlight>
                  <a:srgbClr val="000000"/>
                </a:highlight>
                <a:latin typeface="Courier New"/>
                <a:ea typeface="Courier New"/>
                <a:cs typeface="Courier New"/>
                <a:sym typeface="Courier New"/>
              </a:rPr>
              <a:t>(start &lt; end)</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650">
                <a:solidFill>
                  <a:schemeClr val="lt1"/>
                </a:solidFill>
                <a:highlight>
                  <a:srgbClr val="000000"/>
                </a:highlight>
                <a:latin typeface="Courier New"/>
                <a:ea typeface="Courier New"/>
                <a:cs typeface="Courier New"/>
                <a:sym typeface="Courier New"/>
              </a:rPr>
              <a:t>  {</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650">
                <a:solidFill>
                  <a:schemeClr val="lt1"/>
                </a:solidFill>
                <a:highlight>
                  <a:srgbClr val="000000"/>
                </a:highlight>
                <a:latin typeface="Courier New"/>
                <a:ea typeface="Courier New"/>
                <a:cs typeface="Courier New"/>
                <a:sym typeface="Courier New"/>
              </a:rPr>
              <a:t>   </a:t>
            </a:r>
            <a:r>
              <a:rPr b="1" lang="es-ES" sz="1650">
                <a:solidFill>
                  <a:schemeClr val="lt1"/>
                </a:solidFill>
                <a:highlight>
                  <a:srgbClr val="000000"/>
                </a:highlight>
                <a:latin typeface="Courier New"/>
                <a:ea typeface="Courier New"/>
                <a:cs typeface="Courier New"/>
                <a:sym typeface="Courier New"/>
              </a:rPr>
              <a:t>int</a:t>
            </a:r>
            <a:r>
              <a:rPr lang="es-ES" sz="1650">
                <a:solidFill>
                  <a:schemeClr val="lt1"/>
                </a:solidFill>
                <a:highlight>
                  <a:srgbClr val="000000"/>
                </a:highlight>
                <a:latin typeface="Courier New"/>
                <a:ea typeface="Courier New"/>
                <a:cs typeface="Courier New"/>
                <a:sym typeface="Courier New"/>
              </a:rPr>
              <a:t> pIndex = partition(arr, start, end);</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650">
                <a:solidFill>
                  <a:schemeClr val="lt1"/>
                </a:solidFill>
                <a:highlight>
                  <a:srgbClr val="000000"/>
                </a:highlight>
                <a:latin typeface="Courier New"/>
                <a:ea typeface="Courier New"/>
                <a:cs typeface="Courier New"/>
                <a:sym typeface="Courier New"/>
              </a:rPr>
              <a:t>   quickSort(arr, start, pIndex-</a:t>
            </a:r>
            <a:r>
              <a:rPr b="1" lang="es-ES" sz="1650">
                <a:solidFill>
                  <a:schemeClr val="lt1"/>
                </a:solidFill>
                <a:highlight>
                  <a:srgbClr val="000000"/>
                </a:highlight>
                <a:latin typeface="Courier New"/>
                <a:ea typeface="Courier New"/>
                <a:cs typeface="Courier New"/>
                <a:sym typeface="Courier New"/>
              </a:rPr>
              <a:t>1</a:t>
            </a:r>
            <a:r>
              <a:rPr lang="es-ES" sz="1650">
                <a:solidFill>
                  <a:schemeClr val="lt1"/>
                </a:solidFill>
                <a:highlight>
                  <a:srgbClr val="000000"/>
                </a:highlight>
                <a:latin typeface="Courier New"/>
                <a:ea typeface="Courier New"/>
                <a:cs typeface="Courier New"/>
                <a:sym typeface="Courier New"/>
              </a:rPr>
              <a:t>);</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650">
                <a:solidFill>
                  <a:schemeClr val="lt1"/>
                </a:solidFill>
                <a:highlight>
                  <a:srgbClr val="000000"/>
                </a:highlight>
                <a:latin typeface="Courier New"/>
                <a:ea typeface="Courier New"/>
                <a:cs typeface="Courier New"/>
                <a:sym typeface="Courier New"/>
              </a:rPr>
              <a:t>   quickSort(arr, pIndex+</a:t>
            </a:r>
            <a:r>
              <a:rPr b="1" lang="es-ES" sz="1650">
                <a:solidFill>
                  <a:schemeClr val="lt1"/>
                </a:solidFill>
                <a:highlight>
                  <a:srgbClr val="000000"/>
                </a:highlight>
                <a:latin typeface="Courier New"/>
                <a:ea typeface="Courier New"/>
                <a:cs typeface="Courier New"/>
                <a:sym typeface="Courier New"/>
              </a:rPr>
              <a:t>1</a:t>
            </a:r>
            <a:r>
              <a:rPr lang="es-ES" sz="1650">
                <a:solidFill>
                  <a:schemeClr val="lt1"/>
                </a:solidFill>
                <a:highlight>
                  <a:srgbClr val="000000"/>
                </a:highlight>
                <a:latin typeface="Courier New"/>
                <a:ea typeface="Courier New"/>
                <a:cs typeface="Courier New"/>
                <a:sym typeface="Courier New"/>
              </a:rPr>
              <a:t>, end);</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650">
                <a:solidFill>
                  <a:schemeClr val="lt1"/>
                </a:solidFill>
                <a:highlight>
                  <a:srgbClr val="000000"/>
                </a:highlight>
                <a:latin typeface="Courier New"/>
                <a:ea typeface="Courier New"/>
                <a:cs typeface="Courier New"/>
                <a:sym typeface="Courier New"/>
              </a:rPr>
              <a:t>    }</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650">
                <a:solidFill>
                  <a:schemeClr val="lt1"/>
                </a:solidFill>
                <a:highlight>
                  <a:srgbClr val="000000"/>
                </a:highlight>
                <a:latin typeface="Courier New"/>
                <a:ea typeface="Courier New"/>
                <a:cs typeface="Courier New"/>
                <a:sym typeface="Courier New"/>
              </a:rPr>
              <a:t>}</a:t>
            </a:r>
            <a:endParaRPr sz="1650">
              <a:solidFill>
                <a:schemeClr val="lt1"/>
              </a:solidFill>
              <a:highlight>
                <a:srgbClr val="000000"/>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lt1"/>
              </a:solidFill>
              <a:highlight>
                <a:srgbClr val="000000"/>
              </a:highlight>
            </a:endParaRPr>
          </a:p>
          <a:p>
            <a:pPr indent="0" lvl="0" marL="0" rtl="0" algn="l">
              <a:lnSpc>
                <a:spcPct val="115000"/>
              </a:lnSpc>
              <a:spcBef>
                <a:spcPts val="0"/>
              </a:spcBef>
              <a:spcAft>
                <a:spcPts val="0"/>
              </a:spcAft>
              <a:buNone/>
            </a:pPr>
            <a:r>
              <a:t/>
            </a:r>
            <a:endParaRPr sz="2300">
              <a:solidFill>
                <a:schemeClr val="lt1"/>
              </a:solidFill>
              <a:highlight>
                <a:srgbClr val="000000"/>
              </a:highlight>
              <a:latin typeface="Times New Roman"/>
              <a:ea typeface="Times New Roman"/>
              <a:cs typeface="Times New Roman"/>
              <a:sym typeface="Times New Roman"/>
            </a:endParaRPr>
          </a:p>
        </p:txBody>
      </p:sp>
      <p:sp>
        <p:nvSpPr>
          <p:cNvPr id="450" name="Google Shape;450;p32"/>
          <p:cNvSpPr txBox="1"/>
          <p:nvPr/>
        </p:nvSpPr>
        <p:spPr>
          <a:xfrm>
            <a:off x="3231425" y="0"/>
            <a:ext cx="5587800" cy="6378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1200"/>
              </a:spcBef>
              <a:spcAft>
                <a:spcPts val="0"/>
              </a:spcAft>
              <a:buClr>
                <a:schemeClr val="lt1"/>
              </a:buClr>
              <a:buSzPts val="2100"/>
              <a:buAutoNum type="arabicPeriod"/>
            </a:pPr>
            <a:r>
              <a:rPr b="1" lang="es-ES" sz="2200">
                <a:solidFill>
                  <a:schemeClr val="lt1"/>
                </a:solidFill>
                <a:highlight>
                  <a:schemeClr val="dk1"/>
                </a:highlight>
                <a:latin typeface="Times New Roman"/>
                <a:ea typeface="Times New Roman"/>
                <a:cs typeface="Times New Roman"/>
                <a:sym typeface="Times New Roman"/>
              </a:rPr>
              <a:t>Quick Sort Algorithm</a:t>
            </a:r>
            <a:endParaRPr b="1" sz="2200">
              <a:solidFill>
                <a:schemeClr val="lt1"/>
              </a:solidFill>
              <a:highlight>
                <a:schemeClr val="dk1"/>
              </a:highlight>
              <a:latin typeface="Times New Roman"/>
              <a:ea typeface="Times New Roman"/>
              <a:cs typeface="Times New Roman"/>
              <a:sym typeface="Times New Roman"/>
            </a:endParaRPr>
          </a:p>
        </p:txBody>
      </p:sp>
      <p:sp>
        <p:nvSpPr>
          <p:cNvPr id="451" name="Google Shape;451;p32"/>
          <p:cNvSpPr txBox="1"/>
          <p:nvPr/>
        </p:nvSpPr>
        <p:spPr>
          <a:xfrm>
            <a:off x="6907675" y="580200"/>
            <a:ext cx="5203200" cy="585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partition</a:t>
            </a:r>
            <a:r>
              <a:rPr lang="es-ES" sz="1450">
                <a:solidFill>
                  <a:schemeClr val="lt1"/>
                </a:solidFill>
                <a:highlight>
                  <a:schemeClr val="dk1"/>
                </a:highlight>
                <a:latin typeface="Courier New"/>
                <a:ea typeface="Courier New"/>
                <a:cs typeface="Courier New"/>
                <a:sym typeface="Courier New"/>
              </a:rPr>
              <a:t>(</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arr[], </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start, </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end)</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pIndex = start;</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pivot = arr[end];</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i;</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for</a:t>
            </a:r>
            <a:r>
              <a:rPr lang="es-ES" sz="1450">
                <a:solidFill>
                  <a:schemeClr val="lt1"/>
                </a:solidFill>
                <a:highlight>
                  <a:schemeClr val="dk1"/>
                </a:highlight>
                <a:latin typeface="Courier New"/>
                <a:ea typeface="Courier New"/>
                <a:cs typeface="Courier New"/>
                <a:sym typeface="Courier New"/>
              </a:rPr>
              <a:t>(i = start; i &lt; end; i++)</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if</a:t>
            </a:r>
            <a:r>
              <a:rPr lang="es-ES" sz="1450">
                <a:solidFill>
                  <a:schemeClr val="lt1"/>
                </a:solidFill>
                <a:highlight>
                  <a:schemeClr val="dk1"/>
                </a:highlight>
                <a:latin typeface="Courier New"/>
                <a:ea typeface="Courier New"/>
                <a:cs typeface="Courier New"/>
                <a:sym typeface="Courier New"/>
              </a:rPr>
              <a:t>(arr[i] &lt; pivot)</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swap(&amp;arr[i], &amp;arr[pIndex]);</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pIndex++;</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swap(&amp;arr[end], &amp;arr[pIndex]);</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return</a:t>
            </a:r>
            <a:r>
              <a:rPr lang="es-ES" sz="1450">
                <a:solidFill>
                  <a:schemeClr val="lt1"/>
                </a:solidFill>
                <a:highlight>
                  <a:schemeClr val="dk1"/>
                </a:highlight>
                <a:latin typeface="Courier New"/>
                <a:ea typeface="Courier New"/>
                <a:cs typeface="Courier New"/>
                <a:sym typeface="Courier New"/>
              </a:rPr>
              <a:t> pIndex;</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es-ES" sz="1450">
                <a:solidFill>
                  <a:schemeClr val="lt1"/>
                </a:solidFill>
                <a:highlight>
                  <a:schemeClr val="dk1"/>
                </a:highlight>
                <a:latin typeface="Courier New"/>
                <a:ea typeface="Courier New"/>
                <a:cs typeface="Courier New"/>
                <a:sym typeface="Courier New"/>
              </a:rPr>
              <a:t>void</a:t>
            </a: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swap</a:t>
            </a:r>
            <a:r>
              <a:rPr lang="es-ES" sz="1450">
                <a:solidFill>
                  <a:schemeClr val="lt1"/>
                </a:solidFill>
                <a:highlight>
                  <a:schemeClr val="dk1"/>
                </a:highlight>
                <a:latin typeface="Courier New"/>
                <a:ea typeface="Courier New"/>
                <a:cs typeface="Courier New"/>
                <a:sym typeface="Courier New"/>
              </a:rPr>
              <a:t>(</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*x, </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*y)</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a:t>
            </a:r>
            <a:r>
              <a:rPr b="1" lang="es-ES" sz="1450">
                <a:solidFill>
                  <a:schemeClr val="lt1"/>
                </a:solidFill>
                <a:highlight>
                  <a:schemeClr val="dk1"/>
                </a:highlight>
                <a:latin typeface="Courier New"/>
                <a:ea typeface="Courier New"/>
                <a:cs typeface="Courier New"/>
                <a:sym typeface="Courier New"/>
              </a:rPr>
              <a:t>int</a:t>
            </a:r>
            <a:r>
              <a:rPr lang="es-ES" sz="1450">
                <a:solidFill>
                  <a:schemeClr val="lt1"/>
                </a:solidFill>
                <a:highlight>
                  <a:schemeClr val="dk1"/>
                </a:highlight>
                <a:latin typeface="Courier New"/>
                <a:ea typeface="Courier New"/>
                <a:cs typeface="Courier New"/>
                <a:sym typeface="Courier New"/>
              </a:rPr>
              <a:t> t = *x;</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*x = *y;</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    *y = t;</a:t>
            </a:r>
            <a:endParaRPr sz="1450">
              <a:solidFill>
                <a:schemeClr val="lt1"/>
              </a:solidFill>
              <a:highlight>
                <a:schemeClr val="dk1"/>
              </a:highlight>
              <a:latin typeface="Courier New"/>
              <a:ea typeface="Courier New"/>
              <a:cs typeface="Courier New"/>
              <a:sym typeface="Courier New"/>
            </a:endParaRPr>
          </a:p>
          <a:p>
            <a:pPr indent="0" lvl="0" marL="88900" marR="88900" rtl="0" algn="l">
              <a:lnSpc>
                <a:spcPct val="125000"/>
              </a:lnSpc>
              <a:spcBef>
                <a:spcPts val="0"/>
              </a:spcBef>
              <a:spcAft>
                <a:spcPts val="0"/>
              </a:spcAft>
              <a:buNone/>
            </a:pPr>
            <a:r>
              <a:rPr lang="es-ES" sz="1450">
                <a:solidFill>
                  <a:schemeClr val="lt1"/>
                </a:solidFill>
                <a:highlight>
                  <a:schemeClr val="dk1"/>
                </a:highlight>
                <a:latin typeface="Courier New"/>
                <a:ea typeface="Courier New"/>
                <a:cs typeface="Courier New"/>
                <a:sym typeface="Courier New"/>
              </a:rPr>
              <a:t>}</a:t>
            </a:r>
            <a:endParaRPr sz="1450">
              <a:solidFill>
                <a:schemeClr val="lt1"/>
              </a:solidFill>
              <a:highlight>
                <a:schemeClr val="dk1"/>
              </a:highlight>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2100">
              <a:solidFill>
                <a:schemeClr val="lt1"/>
              </a:solidFill>
              <a:highlight>
                <a:schemeClr val="dk1"/>
              </a:highlight>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6" name="Shape 456"/>
        <p:cNvGrpSpPr/>
        <p:nvPr/>
      </p:nvGrpSpPr>
      <p:grpSpPr>
        <a:xfrm>
          <a:off x="0" y="0"/>
          <a:ext cx="0" cy="0"/>
          <a:chOff x="0" y="0"/>
          <a:chExt cx="0" cy="0"/>
        </a:xfrm>
      </p:grpSpPr>
      <p:graphicFrame>
        <p:nvGraphicFramePr>
          <p:cNvPr id="457" name="Google Shape;457;p33"/>
          <p:cNvGraphicFramePr/>
          <p:nvPr/>
        </p:nvGraphicFramePr>
        <p:xfrm>
          <a:off x="1770475" y="1126975"/>
          <a:ext cx="3000000" cy="3000000"/>
        </p:xfrm>
        <a:graphic>
          <a:graphicData uri="http://schemas.openxmlformats.org/drawingml/2006/table">
            <a:tbl>
              <a:tblPr>
                <a:noFill/>
                <a:tableStyleId>{B9DC429E-4463-4A1E-A1AD-DA6CBB2BE14A}</a:tableStyleId>
              </a:tblPr>
              <a:tblGrid>
                <a:gridCol w="9328975"/>
              </a:tblGrid>
              <a:tr h="3898500">
                <a:tc>
                  <a:txBody>
                    <a:bodyPr/>
                    <a:lstStyle/>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The pivot chosen by the partition function is always either the smallest or the largest element in the n-element subarray. </a:t>
                      </a:r>
                      <a:endParaRPr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Then one of the partitions will contain no elements and the other partition will contain n−1 elements—all but the pivot. </a:t>
                      </a:r>
                      <a:endParaRPr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So the recursive calls will be on subarrays of sizes 0 and n−1.</a:t>
                      </a:r>
                      <a:endParaRPr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As in merge sort, the time for a given recursive call on an n-element subarray is Θ(n). In merge sort, that was the time for merging, but in quicksort it's the time for partitioning.</a:t>
                      </a:r>
                      <a:endParaRPr sz="2100">
                        <a:solidFill>
                          <a:schemeClr val="dk1"/>
                        </a:solidFill>
                        <a:latin typeface="Times New Roman"/>
                        <a:ea typeface="Times New Roman"/>
                        <a:cs typeface="Times New Roman"/>
                        <a:sym typeface="Times New Roman"/>
                      </a:endParaRPr>
                    </a:p>
                    <a:p>
                      <a:pPr indent="0" lvl="0" marL="88900" marR="88900" rtl="0" algn="l">
                        <a:lnSpc>
                          <a:spcPct val="125000"/>
                        </a:lnSpc>
                        <a:spcBef>
                          <a:spcPts val="1400"/>
                        </a:spcBef>
                        <a:spcAft>
                          <a:spcPts val="0"/>
                        </a:spcAft>
                        <a:buNone/>
                      </a:pPr>
                      <a:r>
                        <a:t/>
                      </a:r>
                      <a:endParaRPr sz="2150">
                        <a:solidFill>
                          <a:schemeClr val="dk1"/>
                        </a:solidFill>
                        <a:highlight>
                          <a:srgbClr val="000000"/>
                        </a:highlight>
                      </a:endParaRPr>
                    </a:p>
                  </a:txBody>
                  <a:tcPr marT="91425" marB="91425" marR="91425" marL="91425"/>
                </a:tc>
              </a:tr>
            </a:tbl>
          </a:graphicData>
        </a:graphic>
      </p:graphicFrame>
      <p:sp>
        <p:nvSpPr>
          <p:cNvPr id="458" name="Google Shape;458;p33"/>
          <p:cNvSpPr txBox="1"/>
          <p:nvPr/>
        </p:nvSpPr>
        <p:spPr>
          <a:xfrm>
            <a:off x="2851950" y="112675"/>
            <a:ext cx="6488100" cy="10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s-ES" sz="3300">
                <a:solidFill>
                  <a:schemeClr val="dk1"/>
                </a:solidFill>
              </a:rPr>
              <a:t>Analysis of quick sort   </a:t>
            </a:r>
            <a:endParaRPr sz="2700">
              <a:solidFill>
                <a:schemeClr val="dk1"/>
              </a:solidFill>
              <a:latin typeface="Times New Roman"/>
              <a:ea typeface="Times New Roman"/>
              <a:cs typeface="Times New Roman"/>
              <a:sym typeface="Times New Roman"/>
            </a:endParaRPr>
          </a:p>
        </p:txBody>
      </p:sp>
      <p:sp>
        <p:nvSpPr>
          <p:cNvPr id="459" name="Google Shape;459;p33"/>
          <p:cNvSpPr txBox="1"/>
          <p:nvPr/>
        </p:nvSpPr>
        <p:spPr>
          <a:xfrm>
            <a:off x="5613400" y="1685200"/>
            <a:ext cx="48408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34"/>
          <p:cNvSpPr txBox="1"/>
          <p:nvPr/>
        </p:nvSpPr>
        <p:spPr>
          <a:xfrm>
            <a:off x="2851950" y="112675"/>
            <a:ext cx="8203200" cy="10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s-ES" sz="3300">
                <a:solidFill>
                  <a:schemeClr val="dk1"/>
                </a:solidFill>
              </a:rPr>
              <a:t>worst case running time </a:t>
            </a:r>
            <a:r>
              <a:rPr b="1" lang="es-ES" sz="3300">
                <a:solidFill>
                  <a:schemeClr val="dk1"/>
                </a:solidFill>
              </a:rPr>
              <a:t>of quick sort   </a:t>
            </a:r>
            <a:endParaRPr sz="2700">
              <a:solidFill>
                <a:schemeClr val="dk1"/>
              </a:solidFill>
              <a:latin typeface="Times New Roman"/>
              <a:ea typeface="Times New Roman"/>
              <a:cs typeface="Times New Roman"/>
              <a:sym typeface="Times New Roman"/>
            </a:endParaRPr>
          </a:p>
        </p:txBody>
      </p:sp>
      <p:pic>
        <p:nvPicPr>
          <p:cNvPr id="466" name="Google Shape;466;p34"/>
          <p:cNvPicPr preferRelativeResize="0"/>
          <p:nvPr/>
        </p:nvPicPr>
        <p:blipFill>
          <a:blip r:embed="rId3">
            <a:alphaModFix/>
          </a:blip>
          <a:stretch>
            <a:fillRect/>
          </a:stretch>
        </p:blipFill>
        <p:spPr>
          <a:xfrm>
            <a:off x="2597800" y="1052300"/>
            <a:ext cx="4162425" cy="4105275"/>
          </a:xfrm>
          <a:prstGeom prst="rect">
            <a:avLst/>
          </a:prstGeom>
          <a:noFill/>
          <a:ln>
            <a:noFill/>
          </a:ln>
        </p:spPr>
      </p:pic>
      <p:sp>
        <p:nvSpPr>
          <p:cNvPr id="467" name="Google Shape;467;p34"/>
          <p:cNvSpPr txBox="1"/>
          <p:nvPr/>
        </p:nvSpPr>
        <p:spPr>
          <a:xfrm>
            <a:off x="1502150" y="5606925"/>
            <a:ext cx="9972000" cy="8127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700"/>
              </a:spcAft>
              <a:buNone/>
            </a:pPr>
            <a:r>
              <a:rPr lang="es-ES" sz="2200">
                <a:solidFill>
                  <a:schemeClr val="dk1"/>
                </a:solidFill>
                <a:latin typeface="Times New Roman"/>
                <a:ea typeface="Times New Roman"/>
                <a:cs typeface="Times New Roman"/>
                <a:sym typeface="Times New Roman"/>
              </a:rPr>
              <a:t>n big-Θ notation, quicksort's worst-case running time is Θ(n</a:t>
            </a:r>
            <a:r>
              <a:rPr baseline="30000" lang="es-ES" sz="3000">
                <a:solidFill>
                  <a:schemeClr val="dk1"/>
                </a:solidFill>
                <a:latin typeface="Times New Roman"/>
                <a:ea typeface="Times New Roman"/>
                <a:cs typeface="Times New Roman"/>
                <a:sym typeface="Times New Roman"/>
              </a:rPr>
              <a:t>2</a:t>
            </a:r>
            <a:r>
              <a:rPr lang="es-ES" sz="2200">
                <a:solidFill>
                  <a:schemeClr val="dk1"/>
                </a:solidFill>
                <a:latin typeface="Times New Roman"/>
                <a:ea typeface="Times New Roman"/>
                <a:cs typeface="Times New Roman"/>
                <a:sym typeface="Times New Roman"/>
              </a:rPr>
              <a:t>)</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sp>
        <p:nvSpPr>
          <p:cNvPr id="473" name="Google Shape;473;p35"/>
          <p:cNvSpPr txBox="1"/>
          <p:nvPr/>
        </p:nvSpPr>
        <p:spPr>
          <a:xfrm>
            <a:off x="2851950" y="112675"/>
            <a:ext cx="8203200" cy="10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s-ES" sz="3300">
                <a:solidFill>
                  <a:schemeClr val="dk1"/>
                </a:solidFill>
              </a:rPr>
              <a:t>Best</a:t>
            </a:r>
            <a:r>
              <a:rPr b="1" lang="es-ES" sz="3300">
                <a:solidFill>
                  <a:schemeClr val="dk1"/>
                </a:solidFill>
              </a:rPr>
              <a:t> case running time of quick sort   </a:t>
            </a:r>
            <a:endParaRPr sz="2700">
              <a:solidFill>
                <a:schemeClr val="dk1"/>
              </a:solidFill>
              <a:latin typeface="Times New Roman"/>
              <a:ea typeface="Times New Roman"/>
              <a:cs typeface="Times New Roman"/>
              <a:sym typeface="Times New Roman"/>
            </a:endParaRPr>
          </a:p>
        </p:txBody>
      </p:sp>
      <p:sp>
        <p:nvSpPr>
          <p:cNvPr id="474" name="Google Shape;474;p35"/>
          <p:cNvSpPr txBox="1"/>
          <p:nvPr/>
        </p:nvSpPr>
        <p:spPr>
          <a:xfrm>
            <a:off x="1502150" y="5606925"/>
            <a:ext cx="9972000" cy="8127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2200">
                <a:solidFill>
                  <a:schemeClr val="dk1"/>
                </a:solidFill>
                <a:latin typeface="Times New Roman"/>
                <a:ea typeface="Times New Roman"/>
                <a:cs typeface="Times New Roman"/>
                <a:sym typeface="Times New Roman"/>
              </a:rPr>
              <a:t>n big-Θ notation, quicksort's worst-case running time is</a:t>
            </a:r>
            <a:r>
              <a:rPr lang="es-ES" sz="2900">
                <a:solidFill>
                  <a:schemeClr val="dk1"/>
                </a:solidFill>
                <a:latin typeface="Times New Roman"/>
                <a:ea typeface="Times New Roman"/>
                <a:cs typeface="Times New Roman"/>
                <a:sym typeface="Times New Roman"/>
              </a:rPr>
              <a:t> </a:t>
            </a:r>
            <a:r>
              <a:rPr lang="es-ES" sz="1900">
                <a:solidFill>
                  <a:schemeClr val="dk1"/>
                </a:solidFill>
                <a:latin typeface="Times New Roman"/>
                <a:ea typeface="Times New Roman"/>
                <a:cs typeface="Times New Roman"/>
                <a:sym typeface="Times New Roman"/>
              </a:rPr>
              <a:t>Θ(nlog</a:t>
            </a:r>
            <a:r>
              <a:rPr baseline="-25000" lang="es-ES" sz="2700">
                <a:solidFill>
                  <a:schemeClr val="dk1"/>
                </a:solidFill>
                <a:latin typeface="Times New Roman"/>
                <a:ea typeface="Times New Roman"/>
                <a:cs typeface="Times New Roman"/>
                <a:sym typeface="Times New Roman"/>
              </a:rPr>
              <a:t>2​</a:t>
            </a:r>
            <a:r>
              <a:rPr lang="es-ES" sz="1900">
                <a:solidFill>
                  <a:schemeClr val="dk1"/>
                </a:solidFill>
                <a:latin typeface="Times New Roman"/>
                <a:ea typeface="Times New Roman"/>
                <a:cs typeface="Times New Roman"/>
                <a:sym typeface="Times New Roman"/>
              </a:rPr>
              <a:t>n)</a:t>
            </a:r>
            <a:endParaRPr sz="19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700"/>
              </a:spcAft>
              <a:buNone/>
            </a:pPr>
            <a:r>
              <a:t/>
            </a:r>
            <a:endParaRPr sz="2200">
              <a:solidFill>
                <a:schemeClr val="dk1"/>
              </a:solidFill>
              <a:latin typeface="Times New Roman"/>
              <a:ea typeface="Times New Roman"/>
              <a:cs typeface="Times New Roman"/>
              <a:sym typeface="Times New Roman"/>
            </a:endParaRPr>
          </a:p>
        </p:txBody>
      </p:sp>
      <p:sp>
        <p:nvSpPr>
          <p:cNvPr id="475" name="Google Shape;475;p35"/>
          <p:cNvSpPr txBox="1"/>
          <p:nvPr/>
        </p:nvSpPr>
        <p:spPr>
          <a:xfrm>
            <a:off x="6303975" y="1052300"/>
            <a:ext cx="5641800" cy="39699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1600">
                <a:solidFill>
                  <a:schemeClr val="dk1"/>
                </a:solidFill>
                <a:latin typeface="Times New Roman"/>
                <a:ea typeface="Times New Roman"/>
                <a:cs typeface="Times New Roman"/>
                <a:sym typeface="Times New Roman"/>
              </a:rPr>
              <a:t>Q</a:t>
            </a:r>
            <a:r>
              <a:rPr lang="es-ES" sz="1600">
                <a:solidFill>
                  <a:schemeClr val="dk1"/>
                </a:solidFill>
                <a:latin typeface="Times New Roman"/>
                <a:ea typeface="Times New Roman"/>
                <a:cs typeface="Times New Roman"/>
                <a:sym typeface="Times New Roman"/>
              </a:rPr>
              <a:t>uicksort's best case occurs when the partitions are as evenly balanced as possible: </a:t>
            </a:r>
            <a:endParaRPr sz="16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600">
                <a:solidFill>
                  <a:schemeClr val="dk1"/>
                </a:solidFill>
                <a:latin typeface="Times New Roman"/>
                <a:ea typeface="Times New Roman"/>
                <a:cs typeface="Times New Roman"/>
                <a:sym typeface="Times New Roman"/>
              </a:rPr>
              <a:t>their sizes either are equal or are within 1 of each other. </a:t>
            </a:r>
            <a:endParaRPr sz="16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600">
                <a:solidFill>
                  <a:schemeClr val="dk1"/>
                </a:solidFill>
                <a:latin typeface="Times New Roman"/>
                <a:ea typeface="Times New Roman"/>
                <a:cs typeface="Times New Roman"/>
                <a:sym typeface="Times New Roman"/>
              </a:rPr>
              <a:t>The former case occurs if the subarray has an odd number of elements and the pivot is right in the middle after partitioning, and each partition has (n−1)/2 elements. The latter case occurs if the subarray has an even number n of elements and one partition has n/2 elements with the other having n/2−1. In either of these cases, each partition has at most n/2 elements.</a:t>
            </a:r>
            <a:endParaRPr sz="1600">
              <a:solidFill>
                <a:schemeClr val="dk1"/>
              </a:solidFill>
              <a:latin typeface="Times New Roman"/>
              <a:ea typeface="Times New Roman"/>
              <a:cs typeface="Times New Roman"/>
              <a:sym typeface="Times New Roman"/>
            </a:endParaRPr>
          </a:p>
        </p:txBody>
      </p:sp>
      <p:pic>
        <p:nvPicPr>
          <p:cNvPr id="476" name="Google Shape;476;p35"/>
          <p:cNvPicPr preferRelativeResize="0"/>
          <p:nvPr/>
        </p:nvPicPr>
        <p:blipFill>
          <a:blip r:embed="rId3">
            <a:alphaModFix/>
          </a:blip>
          <a:stretch>
            <a:fillRect/>
          </a:stretch>
        </p:blipFill>
        <p:spPr>
          <a:xfrm>
            <a:off x="1047750" y="1122725"/>
            <a:ext cx="5048250" cy="3829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9"/>
          <p:cNvSpPr txBox="1"/>
          <p:nvPr/>
        </p:nvSpPr>
        <p:spPr>
          <a:xfrm>
            <a:off x="1223125" y="75925"/>
            <a:ext cx="10661700" cy="594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s-ES" sz="2700">
                <a:solidFill>
                  <a:schemeClr val="dk1"/>
                </a:solidFill>
                <a:latin typeface="Times New Roman"/>
                <a:ea typeface="Times New Roman"/>
                <a:cs typeface="Times New Roman"/>
                <a:sym typeface="Times New Roman"/>
              </a:rPr>
              <a:t>Examples</a:t>
            </a:r>
            <a:endParaRPr b="1" sz="2700">
              <a:solidFill>
                <a:schemeClr val="dk1"/>
              </a:solidFill>
              <a:latin typeface="Times New Roman"/>
              <a:ea typeface="Times New Roman"/>
              <a:cs typeface="Times New Roman"/>
              <a:sym typeface="Times New Roman"/>
            </a:endParaRPr>
          </a:p>
          <a:p>
            <a:pPr indent="0" lvl="0" marL="0" rtl="0" algn="l">
              <a:lnSpc>
                <a:spcPct val="8181"/>
              </a:lnSpc>
              <a:spcBef>
                <a:spcPts val="1200"/>
              </a:spcBef>
              <a:spcAft>
                <a:spcPts val="0"/>
              </a:spcAft>
              <a:buNone/>
            </a:pPr>
            <a:r>
              <a:rPr lang="es-ES" sz="1900">
                <a:solidFill>
                  <a:schemeClr val="dk1"/>
                </a:solidFill>
                <a:latin typeface="Times New Roman"/>
                <a:ea typeface="Times New Roman"/>
                <a:cs typeface="Times New Roman"/>
                <a:sym typeface="Times New Roman"/>
              </a:rPr>
              <a:t>The following computer algorithms are based on </a:t>
            </a:r>
            <a:r>
              <a:rPr b="1" lang="es-ES" sz="1900">
                <a:solidFill>
                  <a:schemeClr val="dk1"/>
                </a:solidFill>
                <a:latin typeface="Times New Roman"/>
                <a:ea typeface="Times New Roman"/>
                <a:cs typeface="Times New Roman"/>
                <a:sym typeface="Times New Roman"/>
              </a:rPr>
              <a:t>divide-and-conquer</a:t>
            </a:r>
            <a:r>
              <a:rPr lang="es-ES" sz="1900">
                <a:solidFill>
                  <a:schemeClr val="dk1"/>
                </a:solidFill>
                <a:latin typeface="Times New Roman"/>
                <a:ea typeface="Times New Roman"/>
                <a:cs typeface="Times New Roman"/>
                <a:sym typeface="Times New Roman"/>
              </a:rPr>
              <a:t> programming approach −</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1200"/>
              </a:spcBef>
              <a:spcAft>
                <a:spcPts val="0"/>
              </a:spcAft>
              <a:buClr>
                <a:schemeClr val="dk1"/>
              </a:buClr>
              <a:buSzPts val="1800"/>
              <a:buChar char="●"/>
            </a:pPr>
            <a:r>
              <a:rPr lang="es-ES" sz="1900">
                <a:solidFill>
                  <a:schemeClr val="dk1"/>
                </a:solidFill>
                <a:latin typeface="Times New Roman"/>
                <a:ea typeface="Times New Roman"/>
                <a:cs typeface="Times New Roman"/>
                <a:sym typeface="Times New Roman"/>
              </a:rPr>
              <a:t>Binary Search</a:t>
            </a:r>
            <a:endParaRPr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lang="es-ES" sz="1900">
                <a:solidFill>
                  <a:schemeClr val="dk1"/>
                </a:solidFill>
                <a:latin typeface="Times New Roman"/>
                <a:ea typeface="Times New Roman"/>
                <a:cs typeface="Times New Roman"/>
                <a:sym typeface="Times New Roman"/>
              </a:rPr>
              <a:t>Finding Maximum and Minimum in an array</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lang="es-ES" sz="1900">
                <a:solidFill>
                  <a:schemeClr val="dk1"/>
                </a:solidFill>
                <a:latin typeface="Times New Roman"/>
                <a:ea typeface="Times New Roman"/>
                <a:cs typeface="Times New Roman"/>
                <a:sym typeface="Times New Roman"/>
              </a:rPr>
              <a:t>Merge Sort</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lang="es-ES" sz="1900">
                <a:solidFill>
                  <a:schemeClr val="dk1"/>
                </a:solidFill>
                <a:latin typeface="Times New Roman"/>
                <a:ea typeface="Times New Roman"/>
                <a:cs typeface="Times New Roman"/>
                <a:sym typeface="Times New Roman"/>
              </a:rPr>
              <a:t>Quick Sort</a:t>
            </a:r>
            <a:endParaRPr sz="19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1900">
              <a:solidFill>
                <a:schemeClr val="dk1"/>
              </a:solidFill>
              <a:latin typeface="Times New Roman"/>
              <a:ea typeface="Times New Roman"/>
              <a:cs typeface="Times New Roman"/>
              <a:sym typeface="Times New Roman"/>
            </a:endParaRPr>
          </a:p>
          <a:p>
            <a:pPr indent="0" lvl="0" marL="0" rtl="0" algn="l">
              <a:lnSpc>
                <a:spcPct val="6818"/>
              </a:lnSpc>
              <a:spcBef>
                <a:spcPts val="1200"/>
              </a:spcBef>
              <a:spcAft>
                <a:spcPts val="0"/>
              </a:spcAft>
              <a:buNone/>
            </a:pPr>
            <a:r>
              <a:rPr b="1" lang="es-ES" sz="1900">
                <a:solidFill>
                  <a:schemeClr val="dk1"/>
                </a:solidFill>
                <a:latin typeface="Times New Roman"/>
                <a:ea typeface="Times New Roman"/>
                <a:cs typeface="Times New Roman"/>
                <a:sym typeface="Times New Roman"/>
              </a:rPr>
              <a:t>binary search algorithm</a:t>
            </a:r>
            <a:endParaRPr b="1" sz="1900">
              <a:solidFill>
                <a:schemeClr val="dk1"/>
              </a:solidFill>
              <a:latin typeface="Times New Roman"/>
              <a:ea typeface="Times New Roman"/>
              <a:cs typeface="Times New Roman"/>
              <a:sym typeface="Times New Roman"/>
            </a:endParaRPr>
          </a:p>
          <a:p>
            <a:pPr indent="0" lvl="0" marL="0" rtl="0" algn="l">
              <a:lnSpc>
                <a:spcPct val="6818"/>
              </a:lnSpc>
              <a:spcBef>
                <a:spcPts val="1200"/>
              </a:spcBef>
              <a:spcAft>
                <a:spcPts val="0"/>
              </a:spcAft>
              <a:buNone/>
            </a:pPr>
            <a:r>
              <a:rPr lang="es-ES" sz="1900">
                <a:solidFill>
                  <a:schemeClr val="dk1"/>
                </a:solidFill>
                <a:latin typeface="Times New Roman"/>
                <a:ea typeface="Times New Roman"/>
                <a:cs typeface="Times New Roman"/>
                <a:sym typeface="Times New Roman"/>
              </a:rPr>
              <a:t>For this algorithm to work, the input must be sorted. Let a</a:t>
            </a:r>
            <a:r>
              <a:rPr baseline="-25000" lang="es-ES" sz="2700">
                <a:solidFill>
                  <a:schemeClr val="dk1"/>
                </a:solidFill>
                <a:latin typeface="Times New Roman"/>
                <a:ea typeface="Times New Roman"/>
                <a:cs typeface="Times New Roman"/>
                <a:sym typeface="Times New Roman"/>
              </a:rPr>
              <a:t>i</a:t>
            </a:r>
            <a:r>
              <a:rPr lang="es-ES" sz="1900">
                <a:solidFill>
                  <a:schemeClr val="dk1"/>
                </a:solidFill>
                <a:latin typeface="Times New Roman"/>
                <a:ea typeface="Times New Roman"/>
                <a:cs typeface="Times New Roman"/>
                <a:sym typeface="Times New Roman"/>
              </a:rPr>
              <a:t>    1&lt;i&lt;n  be a list of elements that are sorted in nondecreasing order. It works by looking for a particular item by comparing the middle item of the collection. If a match occurs, then the index of the item is returned. If the middle item is greater than the item, then the item is searched in the sub-array to the left of the middle item. Otherwise, the item is searched for in the sub-array to the right of the middle item. This process continues on the sub-array as well until the size of the subarray reduces to zero.</a:t>
            </a:r>
            <a:endParaRPr sz="1900">
              <a:solidFill>
                <a:schemeClr val="dk1"/>
              </a:solidFill>
              <a:latin typeface="Times New Roman"/>
              <a:ea typeface="Times New Roman"/>
              <a:cs typeface="Times New Roman"/>
              <a:sym typeface="Times New Roman"/>
            </a:endParaRPr>
          </a:p>
          <a:p>
            <a:pPr indent="0" lvl="0" marL="0" rtl="0" algn="l">
              <a:lnSpc>
                <a:spcPct val="6818"/>
              </a:lnSpc>
              <a:spcBef>
                <a:spcPts val="1200"/>
              </a:spcBef>
              <a:spcAft>
                <a:spcPts val="0"/>
              </a:spcAft>
              <a:buNone/>
            </a:pPr>
            <a:r>
              <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p36"/>
          <p:cNvSpPr txBox="1"/>
          <p:nvPr/>
        </p:nvSpPr>
        <p:spPr>
          <a:xfrm>
            <a:off x="2851950" y="112675"/>
            <a:ext cx="8203200" cy="10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s-ES" sz="3300">
                <a:solidFill>
                  <a:schemeClr val="dk1"/>
                </a:solidFill>
              </a:rPr>
              <a:t>Average</a:t>
            </a:r>
            <a:r>
              <a:rPr b="1" lang="es-ES" sz="3300">
                <a:solidFill>
                  <a:schemeClr val="dk1"/>
                </a:solidFill>
              </a:rPr>
              <a:t> case running time of quick sort   </a:t>
            </a:r>
            <a:endParaRPr sz="2700">
              <a:solidFill>
                <a:schemeClr val="dk1"/>
              </a:solidFill>
              <a:latin typeface="Times New Roman"/>
              <a:ea typeface="Times New Roman"/>
              <a:cs typeface="Times New Roman"/>
              <a:sym typeface="Times New Roman"/>
            </a:endParaRPr>
          </a:p>
        </p:txBody>
      </p:sp>
      <p:sp>
        <p:nvSpPr>
          <p:cNvPr id="483" name="Google Shape;483;p36"/>
          <p:cNvSpPr txBox="1"/>
          <p:nvPr/>
        </p:nvSpPr>
        <p:spPr>
          <a:xfrm>
            <a:off x="1502150" y="5606925"/>
            <a:ext cx="9972000" cy="8127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2200">
                <a:solidFill>
                  <a:schemeClr val="dk1"/>
                </a:solidFill>
                <a:latin typeface="Times New Roman"/>
                <a:ea typeface="Times New Roman"/>
                <a:cs typeface="Times New Roman"/>
                <a:sym typeface="Times New Roman"/>
              </a:rPr>
              <a:t>n big-Θ notation, quicksort's worst-case running time is</a:t>
            </a:r>
            <a:r>
              <a:rPr lang="es-ES" sz="2900">
                <a:solidFill>
                  <a:schemeClr val="dk1"/>
                </a:solidFill>
                <a:latin typeface="Times New Roman"/>
                <a:ea typeface="Times New Roman"/>
                <a:cs typeface="Times New Roman"/>
                <a:sym typeface="Times New Roman"/>
              </a:rPr>
              <a:t> </a:t>
            </a:r>
            <a:r>
              <a:rPr lang="es-ES" sz="1900">
                <a:solidFill>
                  <a:schemeClr val="dk1"/>
                </a:solidFill>
                <a:latin typeface="Times New Roman"/>
                <a:ea typeface="Times New Roman"/>
                <a:cs typeface="Times New Roman"/>
                <a:sym typeface="Times New Roman"/>
              </a:rPr>
              <a:t>Θ(nlog</a:t>
            </a:r>
            <a:r>
              <a:rPr baseline="-25000" lang="es-ES" sz="2700">
                <a:solidFill>
                  <a:schemeClr val="dk1"/>
                </a:solidFill>
                <a:latin typeface="Times New Roman"/>
                <a:ea typeface="Times New Roman"/>
                <a:cs typeface="Times New Roman"/>
                <a:sym typeface="Times New Roman"/>
              </a:rPr>
              <a:t>2​</a:t>
            </a:r>
            <a:r>
              <a:rPr lang="es-ES" sz="1900">
                <a:solidFill>
                  <a:schemeClr val="dk1"/>
                </a:solidFill>
                <a:latin typeface="Times New Roman"/>
                <a:ea typeface="Times New Roman"/>
                <a:cs typeface="Times New Roman"/>
                <a:sym typeface="Times New Roman"/>
              </a:rPr>
              <a:t>n)</a:t>
            </a:r>
            <a:endParaRPr sz="19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700"/>
              </a:spcAft>
              <a:buNone/>
            </a:pPr>
            <a:r>
              <a:t/>
            </a:r>
            <a:endParaRPr sz="2200">
              <a:solidFill>
                <a:schemeClr val="dk1"/>
              </a:solidFill>
              <a:latin typeface="Times New Roman"/>
              <a:ea typeface="Times New Roman"/>
              <a:cs typeface="Times New Roman"/>
              <a:sym typeface="Times New Roman"/>
            </a:endParaRPr>
          </a:p>
        </p:txBody>
      </p:sp>
      <p:sp>
        <p:nvSpPr>
          <p:cNvPr id="484" name="Google Shape;484;p36"/>
          <p:cNvSpPr txBox="1"/>
          <p:nvPr/>
        </p:nvSpPr>
        <p:spPr>
          <a:xfrm>
            <a:off x="6303975" y="1052300"/>
            <a:ext cx="5641800" cy="14370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2300">
                <a:solidFill>
                  <a:schemeClr val="dk1"/>
                </a:solidFill>
                <a:latin typeface="Times New Roman"/>
                <a:ea typeface="Times New Roman"/>
                <a:cs typeface="Times New Roman"/>
                <a:sym typeface="Times New Roman"/>
              </a:rPr>
              <a:t>First, let's imagine that we don't always get evenly balanced partitions, but that we always get at worst a 3-to-1 split. That is, imagine that each time we partition, one side gets 3n/4 elements and the other side gets n/4.</a:t>
            </a:r>
            <a:endParaRPr sz="23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t/>
            </a:r>
            <a:endParaRPr sz="2700">
              <a:solidFill>
                <a:schemeClr val="dk1"/>
              </a:solidFill>
              <a:latin typeface="Times New Roman"/>
              <a:ea typeface="Times New Roman"/>
              <a:cs typeface="Times New Roman"/>
              <a:sym typeface="Times New Roman"/>
            </a:endParaRPr>
          </a:p>
        </p:txBody>
      </p:sp>
      <p:pic>
        <p:nvPicPr>
          <p:cNvPr id="485" name="Google Shape;485;p36"/>
          <p:cNvPicPr preferRelativeResize="0"/>
          <p:nvPr/>
        </p:nvPicPr>
        <p:blipFill>
          <a:blip r:embed="rId3">
            <a:alphaModFix/>
          </a:blip>
          <a:stretch>
            <a:fillRect/>
          </a:stretch>
        </p:blipFill>
        <p:spPr>
          <a:xfrm>
            <a:off x="379475" y="1261900"/>
            <a:ext cx="5716525" cy="3949300"/>
          </a:xfrm>
          <a:prstGeom prst="rect">
            <a:avLst/>
          </a:prstGeom>
          <a:noFill/>
          <a:ln>
            <a:noFill/>
          </a:ln>
        </p:spPr>
      </p:pic>
      <p:pic>
        <p:nvPicPr>
          <p:cNvPr id="486" name="Google Shape;486;p36"/>
          <p:cNvPicPr preferRelativeResize="0"/>
          <p:nvPr/>
        </p:nvPicPr>
        <p:blipFill>
          <a:blip r:embed="rId4">
            <a:alphaModFix/>
          </a:blip>
          <a:stretch>
            <a:fillRect/>
          </a:stretch>
        </p:blipFill>
        <p:spPr>
          <a:xfrm>
            <a:off x="7817738" y="4197538"/>
            <a:ext cx="3438525" cy="904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7"/>
          <p:cNvSpPr txBox="1"/>
          <p:nvPr/>
        </p:nvSpPr>
        <p:spPr>
          <a:xfrm>
            <a:off x="3098825" y="2006000"/>
            <a:ext cx="4830900" cy="11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3500">
                <a:solidFill>
                  <a:schemeClr val="lt1"/>
                </a:solidFill>
              </a:rPr>
              <a:t>Selection sort algorithm</a:t>
            </a:r>
            <a:endParaRPr sz="35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8"/>
          <p:cNvSpPr txBox="1"/>
          <p:nvPr/>
        </p:nvSpPr>
        <p:spPr>
          <a:xfrm>
            <a:off x="1292575" y="227075"/>
            <a:ext cx="10269000" cy="673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s-ES" sz="2000">
                <a:solidFill>
                  <a:schemeClr val="lt1"/>
                </a:solidFill>
                <a:latin typeface="Times New Roman"/>
                <a:ea typeface="Times New Roman"/>
                <a:cs typeface="Times New Roman"/>
                <a:sym typeface="Times New Roman"/>
              </a:rPr>
              <a:t>Selection sort is an algorithm that selects the smallest element from an unsorted list in each iteration and places that element at the beginning of the unsorted list.</a:t>
            </a:r>
            <a:endParaRPr sz="2000">
              <a:solidFill>
                <a:schemeClr val="lt1"/>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lang="es-ES" sz="2000">
                <a:solidFill>
                  <a:schemeClr val="lt1"/>
                </a:solidFill>
                <a:latin typeface="Times New Roman"/>
                <a:ea typeface="Times New Roman"/>
                <a:cs typeface="Times New Roman"/>
                <a:sym typeface="Times New Roman"/>
              </a:rPr>
              <a:t>Selection sort working</a:t>
            </a:r>
            <a:endParaRPr sz="2000">
              <a:solidFill>
                <a:schemeClr val="lt1"/>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rPr lang="es-ES" sz="2000">
                <a:solidFill>
                  <a:schemeClr val="lt1"/>
                </a:solidFill>
                <a:latin typeface="Times New Roman"/>
                <a:ea typeface="Times New Roman"/>
                <a:cs typeface="Times New Roman"/>
                <a:sym typeface="Times New Roman"/>
              </a:rPr>
              <a:t>Algorithm</a:t>
            </a:r>
            <a:endParaRPr sz="2000">
              <a:solidFill>
                <a:schemeClr val="lt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s-ES" sz="2000">
                <a:solidFill>
                  <a:schemeClr val="lt1"/>
                </a:solidFill>
                <a:latin typeface="Times New Roman"/>
                <a:ea typeface="Times New Roman"/>
                <a:cs typeface="Times New Roman"/>
                <a:sym typeface="Times New Roman"/>
              </a:rPr>
              <a:t>The array with n elements is sorted by using n-1 pass of selection sort algorithm.</a:t>
            </a:r>
            <a:endParaRPr sz="2000">
              <a:solidFill>
                <a:schemeClr val="lt1"/>
              </a:solidFill>
              <a:latin typeface="Times New Roman"/>
              <a:ea typeface="Times New Roman"/>
              <a:cs typeface="Times New Roman"/>
              <a:sym typeface="Times New Roman"/>
            </a:endParaRPr>
          </a:p>
          <a:p>
            <a:pPr indent="-349250" lvl="0" marL="457200" rtl="0" algn="l">
              <a:lnSpc>
                <a:spcPct val="115000"/>
              </a:lnSpc>
              <a:spcBef>
                <a:spcPts val="1200"/>
              </a:spcBef>
              <a:spcAft>
                <a:spcPts val="0"/>
              </a:spcAft>
              <a:buClr>
                <a:schemeClr val="lt1"/>
              </a:buClr>
              <a:buSzPts val="1900"/>
              <a:buChar char="●"/>
            </a:pPr>
            <a:r>
              <a:rPr lang="es-ES" sz="2000">
                <a:solidFill>
                  <a:schemeClr val="lt1"/>
                </a:solidFill>
                <a:latin typeface="Times New Roman"/>
                <a:ea typeface="Times New Roman"/>
                <a:cs typeface="Times New Roman"/>
                <a:sym typeface="Times New Roman"/>
              </a:rPr>
              <a:t>In 1st pass, smallest element of the array is to be found along with its index </a:t>
            </a:r>
            <a:r>
              <a:rPr b="1" lang="es-ES" sz="2000">
                <a:solidFill>
                  <a:schemeClr val="lt1"/>
                </a:solidFill>
                <a:latin typeface="Times New Roman"/>
                <a:ea typeface="Times New Roman"/>
                <a:cs typeface="Times New Roman"/>
                <a:sym typeface="Times New Roman"/>
              </a:rPr>
              <a:t>pos</a:t>
            </a:r>
            <a:r>
              <a:rPr lang="es-ES" sz="2000">
                <a:solidFill>
                  <a:schemeClr val="lt1"/>
                </a:solidFill>
                <a:latin typeface="Times New Roman"/>
                <a:ea typeface="Times New Roman"/>
                <a:cs typeface="Times New Roman"/>
                <a:sym typeface="Times New Roman"/>
              </a:rPr>
              <a:t>. then, swap A[0] and A[pos]. Thus A[0] is sorted, we now have n -1 elements which are to be sorted.</a:t>
            </a:r>
            <a:endParaRPr sz="2000">
              <a:solidFill>
                <a:schemeClr val="lt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lt1"/>
              </a:buClr>
              <a:buSzPts val="1900"/>
              <a:buChar char="●"/>
            </a:pPr>
            <a:r>
              <a:rPr lang="es-ES" sz="2000">
                <a:solidFill>
                  <a:schemeClr val="lt1"/>
                </a:solidFill>
                <a:latin typeface="Times New Roman"/>
                <a:ea typeface="Times New Roman"/>
                <a:cs typeface="Times New Roman"/>
                <a:sym typeface="Times New Roman"/>
              </a:rPr>
              <a:t>In 2nd pas, position pos of the smallest element present in the sub-array A[n-1] is found. Then, swap, A[1] and A[pos]. Thus A[0] and A[1] are sorted, we now left with n-2 unsorted elements.</a:t>
            </a:r>
            <a:endParaRPr sz="2000">
              <a:solidFill>
                <a:schemeClr val="lt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lt1"/>
              </a:buClr>
              <a:buSzPts val="1900"/>
              <a:buChar char="●"/>
            </a:pPr>
            <a:r>
              <a:rPr lang="es-ES" sz="2000">
                <a:solidFill>
                  <a:schemeClr val="lt1"/>
                </a:solidFill>
                <a:latin typeface="Times New Roman"/>
                <a:ea typeface="Times New Roman"/>
                <a:cs typeface="Times New Roman"/>
                <a:sym typeface="Times New Roman"/>
              </a:rPr>
              <a:t>In n-1th pass, position pos of the smaller element between A[n-1] and A[n-2] is to be found. Then, swap, A[pos] and A[n-1].</a:t>
            </a:r>
            <a:endParaRPr sz="2000">
              <a:solidFill>
                <a:schemeClr val="lt1"/>
              </a:solidFill>
              <a:latin typeface="Times New Roman"/>
              <a:ea typeface="Times New Roman"/>
              <a:cs typeface="Times New Roman"/>
              <a:sym typeface="Times New Roman"/>
            </a:endParaRPr>
          </a:p>
          <a:p>
            <a:pPr indent="0" lvl="0" marL="0" rtl="0" algn="l">
              <a:lnSpc>
                <a:spcPct val="130909"/>
              </a:lnSpc>
              <a:spcBef>
                <a:spcPts val="1200"/>
              </a:spcBef>
              <a:spcAft>
                <a:spcPts val="700"/>
              </a:spcAft>
              <a:buNone/>
            </a:pPr>
            <a:r>
              <a:rPr lang="es-ES" sz="2000">
                <a:solidFill>
                  <a:schemeClr val="lt1"/>
                </a:solidFill>
                <a:latin typeface="Times New Roman"/>
                <a:ea typeface="Times New Roman"/>
                <a:cs typeface="Times New Roman"/>
                <a:sym typeface="Times New Roman"/>
              </a:rPr>
              <a:t>Therefore, by following the above explained process, the elements A[0], A[1], A[2],...., A[n-1] are sorted.</a:t>
            </a: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3" name="Shape 503"/>
        <p:cNvGrpSpPr/>
        <p:nvPr/>
      </p:nvGrpSpPr>
      <p:grpSpPr>
        <a:xfrm>
          <a:off x="0" y="0"/>
          <a:ext cx="0" cy="0"/>
          <a:chOff x="0" y="0"/>
          <a:chExt cx="0" cy="0"/>
        </a:xfrm>
      </p:grpSpPr>
      <p:graphicFrame>
        <p:nvGraphicFramePr>
          <p:cNvPr id="504" name="Google Shape;504;p39"/>
          <p:cNvGraphicFramePr/>
          <p:nvPr/>
        </p:nvGraphicFramePr>
        <p:xfrm>
          <a:off x="2943625" y="548575"/>
          <a:ext cx="3000000" cy="3000000"/>
        </p:xfrm>
        <a:graphic>
          <a:graphicData uri="http://schemas.openxmlformats.org/drawingml/2006/table">
            <a:tbl>
              <a:tblPr>
                <a:noFill/>
                <a:tableStyleId>{15A7A078-3241-4D04-9060-623E316AD527}</a:tableStyleId>
              </a:tblPr>
              <a:tblGrid>
                <a:gridCol w="571500"/>
                <a:gridCol w="571500"/>
                <a:gridCol w="571500"/>
                <a:gridCol w="571500"/>
                <a:gridCol w="571500"/>
                <a:gridCol w="571500"/>
                <a:gridCol w="571500"/>
                <a:gridCol w="571500"/>
                <a:gridCol w="571500"/>
                <a:gridCol w="571500"/>
              </a:tblGrid>
              <a:tr h="381000">
                <a:tc>
                  <a:txBody>
                    <a:bodyPr/>
                    <a:lstStyle/>
                    <a:p>
                      <a:pPr indent="0" lvl="0" marL="0" rtl="0" algn="l">
                        <a:spcBef>
                          <a:spcPts val="0"/>
                        </a:spcBef>
                        <a:spcAft>
                          <a:spcPts val="0"/>
                        </a:spcAft>
                        <a:buNone/>
                      </a:pPr>
                      <a:r>
                        <a:rPr lang="es-ES"/>
                        <a:t>310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285</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179</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652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351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423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861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254</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450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520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05" name="Google Shape;505;p39"/>
          <p:cNvSpPr txBox="1"/>
          <p:nvPr/>
        </p:nvSpPr>
        <p:spPr>
          <a:xfrm>
            <a:off x="1187775" y="1344975"/>
            <a:ext cx="7091400" cy="5328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1200"/>
              </a:spcBef>
              <a:spcAft>
                <a:spcPts val="0"/>
              </a:spcAft>
              <a:buClr>
                <a:schemeClr val="dk1"/>
              </a:buClr>
              <a:buSzPts val="2300"/>
              <a:buAutoNum type="arabicPeriod"/>
            </a:pPr>
            <a:r>
              <a:rPr lang="es-ES" sz="2400">
                <a:solidFill>
                  <a:schemeClr val="dk1"/>
                </a:solidFill>
                <a:latin typeface="Times New Roman"/>
                <a:ea typeface="Times New Roman"/>
                <a:cs typeface="Times New Roman"/>
                <a:sym typeface="Times New Roman"/>
              </a:rPr>
              <a:t>set the first element as </a:t>
            </a:r>
            <a:r>
              <a:rPr b="1" lang="es-ES" sz="2400">
                <a:solidFill>
                  <a:schemeClr val="dk1"/>
                </a:solidFill>
                <a:latin typeface="Times New Roman"/>
                <a:ea typeface="Times New Roman"/>
                <a:cs typeface="Times New Roman"/>
                <a:sym typeface="Times New Roman"/>
              </a:rPr>
              <a:t>minimum</a:t>
            </a:r>
            <a:endParaRPr b="1" sz="2400">
              <a:solidFill>
                <a:schemeClr val="dk1"/>
              </a:solidFill>
              <a:latin typeface="Times New Roman"/>
              <a:ea typeface="Times New Roman"/>
              <a:cs typeface="Times New Roman"/>
              <a:sym typeface="Times New Roman"/>
            </a:endParaRPr>
          </a:p>
        </p:txBody>
      </p:sp>
      <p:graphicFrame>
        <p:nvGraphicFramePr>
          <p:cNvPr id="506" name="Google Shape;506;p39"/>
          <p:cNvGraphicFramePr/>
          <p:nvPr/>
        </p:nvGraphicFramePr>
        <p:xfrm>
          <a:off x="1375100" y="2056325"/>
          <a:ext cx="3000000" cy="3000000"/>
        </p:xfrm>
        <a:graphic>
          <a:graphicData uri="http://schemas.openxmlformats.org/drawingml/2006/table">
            <a:tbl>
              <a:tblPr>
                <a:noFill/>
                <a:tableStyleId>{B9DC429E-4463-4A1E-A1AD-DA6CBB2BE14A}</a:tableStyleId>
              </a:tblPr>
              <a:tblGrid>
                <a:gridCol w="588025"/>
                <a:gridCol w="547000"/>
                <a:gridCol w="560675"/>
                <a:gridCol w="519650"/>
                <a:gridCol w="547000"/>
                <a:gridCol w="642725"/>
                <a:gridCol w="533325"/>
                <a:gridCol w="642725"/>
                <a:gridCol w="629050"/>
                <a:gridCol w="683750"/>
              </a:tblGrid>
              <a:tr h="219075">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310</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07" name="Google Shape;507;p39"/>
          <p:cNvSpPr txBox="1"/>
          <p:nvPr/>
        </p:nvSpPr>
        <p:spPr>
          <a:xfrm>
            <a:off x="1187775" y="2808250"/>
            <a:ext cx="10583400" cy="3000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2. Compare minimum with the second element. If the second element is smaller than minimum, assign second element as minimum.</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Compare minimum with the third element. Again, if the third element is smaller, then assign minimum to the third element otherwise do nothing. The process goes on until the last element.</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latin typeface="Times New Roman"/>
              <a:ea typeface="Times New Roman"/>
              <a:cs typeface="Times New Roman"/>
              <a:sym typeface="Times New Roman"/>
            </a:endParaRPr>
          </a:p>
        </p:txBody>
      </p:sp>
      <p:graphicFrame>
        <p:nvGraphicFramePr>
          <p:cNvPr id="508" name="Google Shape;508;p39"/>
          <p:cNvGraphicFramePr/>
          <p:nvPr/>
        </p:nvGraphicFramePr>
        <p:xfrm>
          <a:off x="2385250" y="5060650"/>
          <a:ext cx="3000000" cy="3000000"/>
        </p:xfrm>
        <a:graphic>
          <a:graphicData uri="http://schemas.openxmlformats.org/drawingml/2006/table">
            <a:tbl>
              <a:tblPr>
                <a:noFill/>
                <a:tableStyleId>{B9DC429E-4463-4A1E-A1AD-DA6CBB2BE14A}</a:tableStyleId>
              </a:tblPr>
              <a:tblGrid>
                <a:gridCol w="588025"/>
                <a:gridCol w="547000"/>
                <a:gridCol w="560675"/>
                <a:gridCol w="519650"/>
                <a:gridCol w="547000"/>
                <a:gridCol w="642725"/>
                <a:gridCol w="533325"/>
                <a:gridCol w="642725"/>
                <a:gridCol w="629050"/>
                <a:gridCol w="6837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285</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09" name="Google Shape;509;p39"/>
          <p:cNvSpPr txBox="1"/>
          <p:nvPr/>
        </p:nvSpPr>
        <p:spPr>
          <a:xfrm>
            <a:off x="2044825" y="5808250"/>
            <a:ext cx="9726600" cy="6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lnSpc>
                <a:spcPct val="109090"/>
              </a:lnSpc>
              <a:spcBef>
                <a:spcPts val="1200"/>
              </a:spcBef>
              <a:spcAft>
                <a:spcPts val="0"/>
              </a:spcAft>
              <a:buNone/>
            </a:pPr>
            <a:r>
              <a:rPr lang="es-ES" sz="2200">
                <a:latin typeface="Times New Roman"/>
                <a:ea typeface="Times New Roman"/>
                <a:cs typeface="Times New Roman"/>
                <a:sym typeface="Times New Roman"/>
              </a:rPr>
              <a:t>minimum=310 , since second element 285 is lesser it becomes minimum now</a:t>
            </a:r>
            <a:endParaRPr sz="2200">
              <a:latin typeface="Times New Roman"/>
              <a:ea typeface="Times New Roman"/>
              <a:cs typeface="Times New Roman"/>
              <a:sym typeface="Times New Roman"/>
            </a:endParaRPr>
          </a:p>
        </p:txBody>
      </p:sp>
      <p:sp>
        <p:nvSpPr>
          <p:cNvPr id="510" name="Google Shape;510;p39"/>
          <p:cNvSpPr/>
          <p:nvPr/>
        </p:nvSpPr>
        <p:spPr>
          <a:xfrm>
            <a:off x="2618425" y="5615850"/>
            <a:ext cx="751075" cy="4912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5" name="Shape 515"/>
        <p:cNvGrpSpPr/>
        <p:nvPr/>
      </p:nvGrpSpPr>
      <p:grpSpPr>
        <a:xfrm>
          <a:off x="0" y="0"/>
          <a:ext cx="0" cy="0"/>
          <a:chOff x="0" y="0"/>
          <a:chExt cx="0" cy="0"/>
        </a:xfrm>
      </p:grpSpPr>
      <p:graphicFrame>
        <p:nvGraphicFramePr>
          <p:cNvPr id="516" name="Google Shape;516;p40"/>
          <p:cNvGraphicFramePr/>
          <p:nvPr/>
        </p:nvGraphicFramePr>
        <p:xfrm>
          <a:off x="1375100" y="13492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17" name="Google Shape;517;p40"/>
          <p:cNvSpPr/>
          <p:nvPr/>
        </p:nvSpPr>
        <p:spPr>
          <a:xfrm>
            <a:off x="2269075" y="708300"/>
            <a:ext cx="751075" cy="4912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18" name="Google Shape;518;p40"/>
          <p:cNvSpPr txBox="1"/>
          <p:nvPr/>
        </p:nvSpPr>
        <p:spPr>
          <a:xfrm>
            <a:off x="3357275" y="820950"/>
            <a:ext cx="6780000" cy="6726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000">
                <a:solidFill>
                  <a:schemeClr val="dk1"/>
                </a:solidFill>
                <a:latin typeface="Times New Roman"/>
                <a:ea typeface="Times New Roman"/>
                <a:cs typeface="Times New Roman"/>
                <a:sym typeface="Times New Roman"/>
              </a:rPr>
              <a:t>Now since 179 is smaller than 285 , it becomes minimum now</a:t>
            </a:r>
            <a:endParaRPr sz="2000">
              <a:solidFill>
                <a:schemeClr val="dk1"/>
              </a:solidFill>
              <a:latin typeface="Times New Roman"/>
              <a:ea typeface="Times New Roman"/>
              <a:cs typeface="Times New Roman"/>
              <a:sym typeface="Times New Roman"/>
            </a:endParaRPr>
          </a:p>
        </p:txBody>
      </p:sp>
      <p:graphicFrame>
        <p:nvGraphicFramePr>
          <p:cNvPr id="519" name="Google Shape;519;p40"/>
          <p:cNvGraphicFramePr/>
          <p:nvPr/>
        </p:nvGraphicFramePr>
        <p:xfrm>
          <a:off x="1375100" y="1737100"/>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20" name="Google Shape;520;p40"/>
          <p:cNvSpPr txBox="1"/>
          <p:nvPr/>
        </p:nvSpPr>
        <p:spPr>
          <a:xfrm>
            <a:off x="1112088" y="2712888"/>
            <a:ext cx="7580700" cy="5733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652 is greater, so 179 remains minimum and so on</a:t>
            </a:r>
            <a:endParaRPr sz="2100">
              <a:solidFill>
                <a:schemeClr val="dk1"/>
              </a:solidFill>
              <a:latin typeface="Times New Roman"/>
              <a:ea typeface="Times New Roman"/>
              <a:cs typeface="Times New Roman"/>
              <a:sym typeface="Times New Roman"/>
            </a:endParaRPr>
          </a:p>
        </p:txBody>
      </p:sp>
      <p:sp>
        <p:nvSpPr>
          <p:cNvPr id="521" name="Google Shape;521;p40"/>
          <p:cNvSpPr/>
          <p:nvPr/>
        </p:nvSpPr>
        <p:spPr>
          <a:xfrm>
            <a:off x="2893100" y="2432750"/>
            <a:ext cx="751075" cy="4912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22" name="Google Shape;522;p40"/>
          <p:cNvGraphicFramePr/>
          <p:nvPr/>
        </p:nvGraphicFramePr>
        <p:xfrm>
          <a:off x="1457625" y="368862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23" name="Google Shape;523;p40"/>
          <p:cNvSpPr/>
          <p:nvPr/>
        </p:nvSpPr>
        <p:spPr>
          <a:xfrm>
            <a:off x="3020150" y="5727675"/>
            <a:ext cx="1816550" cy="573387"/>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24" name="Google Shape;524;p40"/>
          <p:cNvGraphicFramePr/>
          <p:nvPr/>
        </p:nvGraphicFramePr>
        <p:xfrm>
          <a:off x="1375100" y="502662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25" name="Google Shape;525;p40"/>
          <p:cNvSpPr/>
          <p:nvPr/>
        </p:nvSpPr>
        <p:spPr>
          <a:xfrm>
            <a:off x="3172550" y="4148601"/>
            <a:ext cx="1192557" cy="890047"/>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0" name="Shape 530"/>
        <p:cNvGrpSpPr/>
        <p:nvPr/>
      </p:nvGrpSpPr>
      <p:grpSpPr>
        <a:xfrm>
          <a:off x="0" y="0"/>
          <a:ext cx="0" cy="0"/>
          <a:chOff x="0" y="0"/>
          <a:chExt cx="0" cy="0"/>
        </a:xfrm>
      </p:grpSpPr>
      <p:graphicFrame>
        <p:nvGraphicFramePr>
          <p:cNvPr id="531" name="Google Shape;531;p41"/>
          <p:cNvGraphicFramePr/>
          <p:nvPr/>
        </p:nvGraphicFramePr>
        <p:xfrm>
          <a:off x="1375100" y="13492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32" name="Google Shape;532;p41"/>
          <p:cNvSpPr/>
          <p:nvPr/>
        </p:nvSpPr>
        <p:spPr>
          <a:xfrm>
            <a:off x="2893100" y="634850"/>
            <a:ext cx="2816982"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33" name="Google Shape;533;p41"/>
          <p:cNvGraphicFramePr/>
          <p:nvPr/>
        </p:nvGraphicFramePr>
        <p:xfrm>
          <a:off x="1375100" y="124277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34" name="Google Shape;534;p41"/>
          <p:cNvSpPr/>
          <p:nvPr/>
        </p:nvSpPr>
        <p:spPr>
          <a:xfrm>
            <a:off x="2784400" y="1777250"/>
            <a:ext cx="3288582" cy="573387"/>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35" name="Google Shape;535;p41"/>
          <p:cNvGraphicFramePr/>
          <p:nvPr/>
        </p:nvGraphicFramePr>
        <p:xfrm>
          <a:off x="1248025" y="258077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36" name="Google Shape;536;p41"/>
          <p:cNvSpPr/>
          <p:nvPr/>
        </p:nvSpPr>
        <p:spPr>
          <a:xfrm>
            <a:off x="3172150" y="4382326"/>
            <a:ext cx="4773232" cy="661124"/>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37" name="Google Shape;537;p41"/>
          <p:cNvGraphicFramePr/>
          <p:nvPr/>
        </p:nvGraphicFramePr>
        <p:xfrm>
          <a:off x="1616525" y="3769000"/>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38" name="Google Shape;538;p41"/>
          <p:cNvSpPr/>
          <p:nvPr/>
        </p:nvSpPr>
        <p:spPr>
          <a:xfrm>
            <a:off x="3020150" y="3198600"/>
            <a:ext cx="3917457" cy="445564"/>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39" name="Google Shape;539;p41"/>
          <p:cNvGraphicFramePr/>
          <p:nvPr/>
        </p:nvGraphicFramePr>
        <p:xfrm>
          <a:off x="1534063" y="537117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highlight>
                            <a:srgbClr val="F6B26B"/>
                          </a:highlight>
                          <a:latin typeface="Times New Roman"/>
                          <a:ea typeface="Times New Roman"/>
                          <a:cs typeface="Times New Roman"/>
                          <a:sym typeface="Times New Roman"/>
                        </a:rPr>
                        <a:t>179</a:t>
                      </a:r>
                      <a:endParaRPr sz="1200">
                        <a:highlight>
                          <a:srgbClr val="F6B26B"/>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310</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40" name="Google Shape;540;p41"/>
          <p:cNvSpPr txBox="1"/>
          <p:nvPr/>
        </p:nvSpPr>
        <p:spPr>
          <a:xfrm>
            <a:off x="5587625" y="6134475"/>
            <a:ext cx="6061200" cy="5733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600">
                <a:solidFill>
                  <a:schemeClr val="dk1"/>
                </a:solidFill>
                <a:latin typeface="Times New Roman"/>
                <a:ea typeface="Times New Roman"/>
                <a:cs typeface="Times New Roman"/>
                <a:sym typeface="Times New Roman"/>
              </a:rPr>
              <a:t>Till the minimum=175 only. Now it is swapped with first element as</a:t>
            </a:r>
            <a:endParaRPr sz="1600">
              <a:solidFill>
                <a:schemeClr val="dk1"/>
              </a:solidFill>
              <a:latin typeface="Times New Roman"/>
              <a:ea typeface="Times New Roman"/>
              <a:cs typeface="Times New Roman"/>
              <a:sym typeface="Times New Roman"/>
            </a:endParaRPr>
          </a:p>
        </p:txBody>
      </p:sp>
      <p:sp>
        <p:nvSpPr>
          <p:cNvPr id="541" name="Google Shape;541;p41"/>
          <p:cNvSpPr/>
          <p:nvPr/>
        </p:nvSpPr>
        <p:spPr>
          <a:xfrm>
            <a:off x="1671250" y="5944549"/>
            <a:ext cx="1558931"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6" name="Shape 546"/>
        <p:cNvGrpSpPr/>
        <p:nvPr/>
      </p:nvGrpSpPr>
      <p:grpSpPr>
        <a:xfrm>
          <a:off x="0" y="0"/>
          <a:ext cx="0" cy="0"/>
          <a:chOff x="0" y="0"/>
          <a:chExt cx="0" cy="0"/>
        </a:xfrm>
      </p:grpSpPr>
      <p:graphicFrame>
        <p:nvGraphicFramePr>
          <p:cNvPr id="547" name="Google Shape;547;p42"/>
          <p:cNvGraphicFramePr/>
          <p:nvPr/>
        </p:nvGraphicFramePr>
        <p:xfrm>
          <a:off x="1375100" y="13492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48" name="Google Shape;548;p42"/>
          <p:cNvSpPr/>
          <p:nvPr/>
        </p:nvSpPr>
        <p:spPr>
          <a:xfrm>
            <a:off x="2303900" y="634850"/>
            <a:ext cx="868243"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49" name="Google Shape;549;p42"/>
          <p:cNvSpPr/>
          <p:nvPr/>
        </p:nvSpPr>
        <p:spPr>
          <a:xfrm>
            <a:off x="2303900" y="1730670"/>
            <a:ext cx="1423512" cy="268223"/>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50" name="Google Shape;550;p42"/>
          <p:cNvSpPr/>
          <p:nvPr/>
        </p:nvSpPr>
        <p:spPr>
          <a:xfrm>
            <a:off x="2178550" y="3620125"/>
            <a:ext cx="2570855"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51" name="Google Shape;551;p42"/>
          <p:cNvSpPr/>
          <p:nvPr/>
        </p:nvSpPr>
        <p:spPr>
          <a:xfrm>
            <a:off x="2178550" y="2654975"/>
            <a:ext cx="1889630"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52" name="Google Shape;552;p42"/>
          <p:cNvSpPr txBox="1"/>
          <p:nvPr/>
        </p:nvSpPr>
        <p:spPr>
          <a:xfrm>
            <a:off x="8648825" y="134925"/>
            <a:ext cx="3543300" cy="3000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in this second element 285 is taken as minimum and it is compared with other values in the next positions and if anything lesser than that value is found it is assigned as minimum and that value is swapped with second element.</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MINIMUM= </a:t>
            </a:r>
            <a:r>
              <a:rPr lang="es-ES" sz="1800">
                <a:solidFill>
                  <a:schemeClr val="dk1"/>
                </a:solidFill>
                <a:highlight>
                  <a:srgbClr val="FFFF00"/>
                </a:highlight>
                <a:latin typeface="Times New Roman"/>
                <a:ea typeface="Times New Roman"/>
                <a:cs typeface="Times New Roman"/>
                <a:sym typeface="Times New Roman"/>
              </a:rPr>
              <a:t>285</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800">
                <a:solidFill>
                  <a:schemeClr val="dk1"/>
                </a:solidFill>
                <a:highlight>
                  <a:srgbClr val="FFFF00"/>
                </a:highlight>
                <a:latin typeface="Times New Roman"/>
                <a:ea typeface="Times New Roman"/>
                <a:cs typeface="Times New Roman"/>
                <a:sym typeface="Times New Roman"/>
              </a:rPr>
              <a:t>minimum=254</a:t>
            </a:r>
            <a:endParaRPr sz="1800">
              <a:solidFill>
                <a:schemeClr val="dk1"/>
              </a:solidFill>
              <a:highlight>
                <a:srgbClr val="FFFF00"/>
              </a:highlight>
              <a:latin typeface="Times New Roman"/>
              <a:ea typeface="Times New Roman"/>
              <a:cs typeface="Times New Roman"/>
              <a:sym typeface="Times New Roman"/>
            </a:endParaRPr>
          </a:p>
        </p:txBody>
      </p:sp>
      <p:graphicFrame>
        <p:nvGraphicFramePr>
          <p:cNvPr id="553" name="Google Shape;553;p42"/>
          <p:cNvGraphicFramePr/>
          <p:nvPr/>
        </p:nvGraphicFramePr>
        <p:xfrm>
          <a:off x="1375100" y="1108250"/>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54" name="Google Shape;554;p42"/>
          <p:cNvGraphicFramePr/>
          <p:nvPr/>
        </p:nvGraphicFramePr>
        <p:xfrm>
          <a:off x="1295625" y="2081575"/>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55" name="Google Shape;555;p42"/>
          <p:cNvGraphicFramePr/>
          <p:nvPr/>
        </p:nvGraphicFramePr>
        <p:xfrm>
          <a:off x="1203475" y="3039738"/>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56" name="Google Shape;556;p42"/>
          <p:cNvGraphicFramePr/>
          <p:nvPr/>
        </p:nvGraphicFramePr>
        <p:xfrm>
          <a:off x="1295625" y="4013063"/>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57" name="Google Shape;557;p42"/>
          <p:cNvSpPr/>
          <p:nvPr/>
        </p:nvSpPr>
        <p:spPr>
          <a:xfrm>
            <a:off x="2178550" y="4589950"/>
            <a:ext cx="3287005"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58" name="Google Shape;558;p42"/>
          <p:cNvSpPr/>
          <p:nvPr/>
        </p:nvSpPr>
        <p:spPr>
          <a:xfrm>
            <a:off x="2303900" y="5552200"/>
            <a:ext cx="3877800"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59" name="Google Shape;559;p42"/>
          <p:cNvGraphicFramePr/>
          <p:nvPr/>
        </p:nvGraphicFramePr>
        <p:xfrm>
          <a:off x="1295625" y="4978813"/>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60" name="Google Shape;560;p42"/>
          <p:cNvGraphicFramePr/>
          <p:nvPr/>
        </p:nvGraphicFramePr>
        <p:xfrm>
          <a:off x="1482950" y="5944563"/>
          <a:ext cx="3000000" cy="3000000"/>
        </p:xfrm>
        <a:graphic>
          <a:graphicData uri="http://schemas.openxmlformats.org/drawingml/2006/table">
            <a:tbl>
              <a:tblPr>
                <a:noFill/>
                <a:tableStyleId>{B9DC429E-4463-4A1E-A1AD-DA6CBB2BE14A}</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254</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61" name="Google Shape;561;p42"/>
          <p:cNvSpPr/>
          <p:nvPr/>
        </p:nvSpPr>
        <p:spPr>
          <a:xfrm>
            <a:off x="6425600" y="6517950"/>
            <a:ext cx="868243"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6" name="Shape 566"/>
        <p:cNvGrpSpPr/>
        <p:nvPr/>
      </p:nvGrpSpPr>
      <p:grpSpPr>
        <a:xfrm>
          <a:off x="0" y="0"/>
          <a:ext cx="0" cy="0"/>
          <a:chOff x="0" y="0"/>
          <a:chExt cx="0" cy="0"/>
        </a:xfrm>
      </p:grpSpPr>
      <p:graphicFrame>
        <p:nvGraphicFramePr>
          <p:cNvPr id="567" name="Google Shape;567;p43"/>
          <p:cNvGraphicFramePr/>
          <p:nvPr/>
        </p:nvGraphicFramePr>
        <p:xfrm>
          <a:off x="1375100" y="134925"/>
          <a:ext cx="3000000" cy="3000000"/>
        </p:xfrm>
        <a:graphic>
          <a:graphicData uri="http://schemas.openxmlformats.org/drawingml/2006/table">
            <a:tbl>
              <a:tblPr>
                <a:noFill/>
                <a:tableStyleId>{B9DC429E-4463-4A1E-A1AD-DA6CBB2BE14A}</a:tableStyleId>
              </a:tblPr>
              <a:tblGrid>
                <a:gridCol w="471000"/>
                <a:gridCol w="438125"/>
                <a:gridCol w="449100"/>
                <a:gridCol w="416225"/>
                <a:gridCol w="438125"/>
                <a:gridCol w="514800"/>
                <a:gridCol w="427175"/>
                <a:gridCol w="514800"/>
                <a:gridCol w="503875"/>
                <a:gridCol w="5476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254</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68" name="Google Shape;568;p43"/>
          <p:cNvSpPr/>
          <p:nvPr/>
        </p:nvSpPr>
        <p:spPr>
          <a:xfrm>
            <a:off x="4593850" y="661725"/>
            <a:ext cx="1290873"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69" name="Google Shape;569;p43"/>
          <p:cNvSpPr/>
          <p:nvPr/>
        </p:nvSpPr>
        <p:spPr>
          <a:xfrm>
            <a:off x="1972149" y="1726624"/>
            <a:ext cx="2902604"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70" name="Google Shape;570;p43"/>
          <p:cNvSpPr/>
          <p:nvPr/>
        </p:nvSpPr>
        <p:spPr>
          <a:xfrm>
            <a:off x="2412000" y="3484225"/>
            <a:ext cx="992395"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71" name="Google Shape;571;p43"/>
          <p:cNvSpPr/>
          <p:nvPr/>
        </p:nvSpPr>
        <p:spPr>
          <a:xfrm>
            <a:off x="2478650" y="2513924"/>
            <a:ext cx="419250" cy="268223"/>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72" name="Google Shape;572;p43"/>
          <p:cNvSpPr txBox="1"/>
          <p:nvPr/>
        </p:nvSpPr>
        <p:spPr>
          <a:xfrm>
            <a:off x="8792600" y="3429000"/>
            <a:ext cx="3543300" cy="18639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200">
                <a:solidFill>
                  <a:schemeClr val="dk1"/>
                </a:solidFill>
                <a:latin typeface="Times New Roman"/>
                <a:ea typeface="Times New Roman"/>
                <a:cs typeface="Times New Roman"/>
                <a:sym typeface="Times New Roman"/>
              </a:rPr>
              <a:t>Now minimum=285</a:t>
            </a:r>
            <a:endParaRPr sz="12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200">
                <a:solidFill>
                  <a:schemeClr val="dk1"/>
                </a:solidFill>
                <a:latin typeface="Times New Roman"/>
                <a:ea typeface="Times New Roman"/>
                <a:cs typeface="Times New Roman"/>
                <a:sym typeface="Times New Roman"/>
              </a:rPr>
              <a:t>now all the values are exhausted, and it is found that in this iteration minimum is 285. Now it is swapped with third element as:</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p:txBody>
      </p:sp>
      <p:sp>
        <p:nvSpPr>
          <p:cNvPr id="573" name="Google Shape;573;p43"/>
          <p:cNvSpPr/>
          <p:nvPr/>
        </p:nvSpPr>
        <p:spPr>
          <a:xfrm>
            <a:off x="2599300" y="4516525"/>
            <a:ext cx="1364102"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74" name="Google Shape;574;p43"/>
          <p:cNvSpPr/>
          <p:nvPr/>
        </p:nvSpPr>
        <p:spPr>
          <a:xfrm>
            <a:off x="2618725" y="5618150"/>
            <a:ext cx="1914490"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75" name="Google Shape;575;p43"/>
          <p:cNvSpPr/>
          <p:nvPr/>
        </p:nvSpPr>
        <p:spPr>
          <a:xfrm>
            <a:off x="8063375" y="711628"/>
            <a:ext cx="2502582"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76" name="Google Shape;576;p43"/>
          <p:cNvGraphicFramePr/>
          <p:nvPr/>
        </p:nvGraphicFramePr>
        <p:xfrm>
          <a:off x="1213100" y="1086075"/>
          <a:ext cx="3000000" cy="3000000"/>
        </p:xfrm>
        <a:graphic>
          <a:graphicData uri="http://schemas.openxmlformats.org/drawingml/2006/table">
            <a:tbl>
              <a:tblPr>
                <a:noFill/>
                <a:tableStyleId>{B9DC429E-4463-4A1E-A1AD-DA6CBB2BE14A}</a:tableStyleId>
              </a:tblPr>
              <a:tblGrid>
                <a:gridCol w="495725"/>
                <a:gridCol w="461125"/>
                <a:gridCol w="472650"/>
                <a:gridCol w="438075"/>
                <a:gridCol w="461125"/>
                <a:gridCol w="541825"/>
                <a:gridCol w="449600"/>
                <a:gridCol w="541825"/>
                <a:gridCol w="530300"/>
                <a:gridCol w="57640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6B26B"/>
                          </a:highlight>
                          <a:latin typeface="Times New Roman"/>
                          <a:ea typeface="Times New Roman"/>
                          <a:cs typeface="Times New Roman"/>
                          <a:sym typeface="Times New Roman"/>
                        </a:rPr>
                        <a:t>254</a:t>
                      </a:r>
                      <a:endParaRPr sz="1200">
                        <a:highlight>
                          <a:srgbClr val="F6B26B"/>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285</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77" name="Google Shape;577;p43"/>
          <p:cNvGraphicFramePr/>
          <p:nvPr/>
        </p:nvGraphicFramePr>
        <p:xfrm>
          <a:off x="1274175" y="2037213"/>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78" name="Google Shape;578;p43"/>
          <p:cNvGraphicFramePr/>
          <p:nvPr/>
        </p:nvGraphicFramePr>
        <p:xfrm>
          <a:off x="1274175" y="2988363"/>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79" name="Google Shape;579;p43"/>
          <p:cNvGraphicFramePr/>
          <p:nvPr/>
        </p:nvGraphicFramePr>
        <p:xfrm>
          <a:off x="1375100" y="4016563"/>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80" name="Google Shape;580;p43"/>
          <p:cNvGraphicFramePr/>
          <p:nvPr/>
        </p:nvGraphicFramePr>
        <p:xfrm>
          <a:off x="1375100" y="5044763"/>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81" name="Google Shape;581;p43"/>
          <p:cNvGraphicFramePr/>
          <p:nvPr/>
        </p:nvGraphicFramePr>
        <p:xfrm>
          <a:off x="6929625" y="134925"/>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82" name="Google Shape;582;p43"/>
          <p:cNvGraphicFramePr/>
          <p:nvPr/>
        </p:nvGraphicFramePr>
        <p:xfrm>
          <a:off x="6929625" y="1321700"/>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310</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6B26B"/>
                          </a:highlight>
                          <a:latin typeface="Times New Roman"/>
                          <a:ea typeface="Times New Roman"/>
                          <a:cs typeface="Times New Roman"/>
                          <a:sym typeface="Times New Roman"/>
                        </a:rPr>
                        <a:t>285</a:t>
                      </a:r>
                      <a:endParaRPr sz="1200">
                        <a:highlight>
                          <a:srgbClr val="F6B26B"/>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83" name="Google Shape;583;p43"/>
          <p:cNvSpPr/>
          <p:nvPr/>
        </p:nvSpPr>
        <p:spPr>
          <a:xfrm>
            <a:off x="8267600" y="2948725"/>
            <a:ext cx="2298365" cy="423507"/>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84" name="Google Shape;584;p43"/>
          <p:cNvGraphicFramePr/>
          <p:nvPr/>
        </p:nvGraphicFramePr>
        <p:xfrm>
          <a:off x="7012150" y="2375350"/>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285</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6B26B"/>
                          </a:highlight>
                          <a:latin typeface="Times New Roman"/>
                          <a:ea typeface="Times New Roman"/>
                          <a:cs typeface="Times New Roman"/>
                          <a:sym typeface="Times New Roman"/>
                        </a:rPr>
                        <a:t>310</a:t>
                      </a:r>
                      <a:endParaRPr sz="1200">
                        <a:highlight>
                          <a:srgbClr val="F6B26B"/>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85" name="Google Shape;585;p43"/>
          <p:cNvSpPr/>
          <p:nvPr/>
        </p:nvSpPr>
        <p:spPr>
          <a:xfrm>
            <a:off x="10718355" y="1895086"/>
            <a:ext cx="781644" cy="343679"/>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0" name="Shape 590"/>
        <p:cNvGrpSpPr/>
        <p:nvPr/>
      </p:nvGrpSpPr>
      <p:grpSpPr>
        <a:xfrm>
          <a:off x="0" y="0"/>
          <a:ext cx="0" cy="0"/>
          <a:chOff x="0" y="0"/>
          <a:chExt cx="0" cy="0"/>
        </a:xfrm>
      </p:grpSpPr>
      <p:sp>
        <p:nvSpPr>
          <p:cNvPr id="591" name="Google Shape;591;p44"/>
          <p:cNvSpPr/>
          <p:nvPr/>
        </p:nvSpPr>
        <p:spPr>
          <a:xfrm>
            <a:off x="3404400" y="1558375"/>
            <a:ext cx="646300" cy="343679"/>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92" name="Google Shape;592;p44"/>
          <p:cNvSpPr/>
          <p:nvPr/>
        </p:nvSpPr>
        <p:spPr>
          <a:xfrm>
            <a:off x="3530675" y="3625975"/>
            <a:ext cx="1364102"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93" name="Google Shape;593;p44"/>
          <p:cNvSpPr/>
          <p:nvPr/>
        </p:nvSpPr>
        <p:spPr>
          <a:xfrm>
            <a:off x="3366350" y="2559025"/>
            <a:ext cx="992395" cy="268223"/>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94" name="Google Shape;594;p44"/>
          <p:cNvSpPr txBox="1"/>
          <p:nvPr/>
        </p:nvSpPr>
        <p:spPr>
          <a:xfrm>
            <a:off x="7945875" y="4707550"/>
            <a:ext cx="4246200" cy="14733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200">
                <a:solidFill>
                  <a:schemeClr val="dk1"/>
                </a:solidFill>
                <a:latin typeface="Times New Roman"/>
                <a:ea typeface="Times New Roman"/>
                <a:cs typeface="Times New Roman"/>
                <a:sym typeface="Times New Roman"/>
              </a:rPr>
              <a:t>Now minimum=310</a:t>
            </a:r>
            <a:endParaRPr sz="12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200">
                <a:solidFill>
                  <a:schemeClr val="dk1"/>
                </a:solidFill>
                <a:latin typeface="Times New Roman"/>
                <a:ea typeface="Times New Roman"/>
                <a:cs typeface="Times New Roman"/>
                <a:sym typeface="Times New Roman"/>
              </a:rPr>
              <a:t>now all the values are exhausted, and it is found that in this iteration minimum is 310. Now it is swapped with fourth element as:</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p:txBody>
      </p:sp>
      <p:sp>
        <p:nvSpPr>
          <p:cNvPr id="595" name="Google Shape;595;p44"/>
          <p:cNvSpPr/>
          <p:nvPr/>
        </p:nvSpPr>
        <p:spPr>
          <a:xfrm>
            <a:off x="4894775" y="4557925"/>
            <a:ext cx="646300" cy="343678"/>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596" name="Google Shape;596;p44"/>
          <p:cNvSpPr/>
          <p:nvPr/>
        </p:nvSpPr>
        <p:spPr>
          <a:xfrm>
            <a:off x="4894775" y="5618125"/>
            <a:ext cx="1201194"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97" name="Google Shape;597;p44"/>
          <p:cNvGraphicFramePr/>
          <p:nvPr/>
        </p:nvGraphicFramePr>
        <p:xfrm>
          <a:off x="1282950" y="88350"/>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310</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98" name="Google Shape;598;p44"/>
          <p:cNvSpPr/>
          <p:nvPr/>
        </p:nvSpPr>
        <p:spPr>
          <a:xfrm>
            <a:off x="2749030" y="624011"/>
            <a:ext cx="781644" cy="343678"/>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599" name="Google Shape;599;p44"/>
          <p:cNvGraphicFramePr/>
          <p:nvPr/>
        </p:nvGraphicFramePr>
        <p:xfrm>
          <a:off x="1282950" y="1060475"/>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310</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600" name="Google Shape;600;p44"/>
          <p:cNvGraphicFramePr/>
          <p:nvPr/>
        </p:nvGraphicFramePr>
        <p:xfrm>
          <a:off x="1282950" y="1939275"/>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310</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601" name="Google Shape;601;p44"/>
          <p:cNvGraphicFramePr/>
          <p:nvPr/>
        </p:nvGraphicFramePr>
        <p:xfrm>
          <a:off x="1282950" y="3006238"/>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602" name="Google Shape;602;p44"/>
          <p:cNvGraphicFramePr/>
          <p:nvPr/>
        </p:nvGraphicFramePr>
        <p:xfrm>
          <a:off x="1314675" y="4059988"/>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603" name="Google Shape;603;p44"/>
          <p:cNvGraphicFramePr/>
          <p:nvPr/>
        </p:nvGraphicFramePr>
        <p:xfrm>
          <a:off x="1314675" y="4973175"/>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604" name="Google Shape;604;p44"/>
          <p:cNvGraphicFramePr/>
          <p:nvPr/>
        </p:nvGraphicFramePr>
        <p:xfrm>
          <a:off x="1443225" y="5858138"/>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14262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05" name="Google Shape;605;p44"/>
          <p:cNvSpPr/>
          <p:nvPr/>
        </p:nvSpPr>
        <p:spPr>
          <a:xfrm>
            <a:off x="3045500" y="6356075"/>
            <a:ext cx="2070714" cy="343678"/>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606" name="Google Shape;606;p44"/>
          <p:cNvGraphicFramePr/>
          <p:nvPr/>
        </p:nvGraphicFramePr>
        <p:xfrm>
          <a:off x="7000825" y="509163"/>
          <a:ext cx="3000000" cy="3000000"/>
        </p:xfrm>
        <a:graphic>
          <a:graphicData uri="http://schemas.openxmlformats.org/drawingml/2006/table">
            <a:tbl>
              <a:tblPr>
                <a:noFill/>
                <a:tableStyleId>{B9DC429E-4463-4A1E-A1AD-DA6CBB2BE14A}</a:tableStyleId>
              </a:tblPr>
              <a:tblGrid>
                <a:gridCol w="508400"/>
                <a:gridCol w="472925"/>
                <a:gridCol w="484750"/>
                <a:gridCol w="449300"/>
                <a:gridCol w="472925"/>
                <a:gridCol w="555675"/>
                <a:gridCol w="461100"/>
                <a:gridCol w="555675"/>
                <a:gridCol w="543850"/>
                <a:gridCol w="591150"/>
              </a:tblGrid>
              <a:tr h="14262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520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11" name="Shape 611"/>
        <p:cNvGrpSpPr/>
        <p:nvPr/>
      </p:nvGrpSpPr>
      <p:grpSpPr>
        <a:xfrm>
          <a:off x="0" y="0"/>
          <a:ext cx="0" cy="0"/>
          <a:chOff x="0" y="0"/>
          <a:chExt cx="0" cy="0"/>
        </a:xfrm>
      </p:grpSpPr>
      <p:sp>
        <p:nvSpPr>
          <p:cNvPr id="612" name="Google Shape;612;p45"/>
          <p:cNvSpPr txBox="1"/>
          <p:nvPr/>
        </p:nvSpPr>
        <p:spPr>
          <a:xfrm>
            <a:off x="1502175" y="122275"/>
            <a:ext cx="37362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void swap(int *a,int *b)</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int temp;</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temp=*a;</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*a=*b;</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*b=temp;</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p:txBody>
      </p:sp>
      <p:sp>
        <p:nvSpPr>
          <p:cNvPr id="613" name="Google Shape;613;p45"/>
          <p:cNvSpPr txBox="1"/>
          <p:nvPr/>
        </p:nvSpPr>
        <p:spPr>
          <a:xfrm>
            <a:off x="5484650" y="122275"/>
            <a:ext cx="5116200" cy="586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void selectionsort(int a[],int size)</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for(int step=0;step&lt;size-1;step++)</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int minindex=step;</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for(int i=step+1;i&lt;size;i++)</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if(a[i]&lt;a[minindex])</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minindex=i;</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swap(&amp;a[minindex],&amp;a[step]);</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printarray(a,size);</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10"/>
          <p:cNvSpPr txBox="1"/>
          <p:nvPr/>
        </p:nvSpPr>
        <p:spPr>
          <a:xfrm>
            <a:off x="1116250" y="0"/>
            <a:ext cx="10620000" cy="6611400"/>
          </a:xfrm>
          <a:prstGeom prst="rect">
            <a:avLst/>
          </a:prstGeom>
          <a:noFill/>
          <a:ln>
            <a:noFill/>
          </a:ln>
        </p:spPr>
        <p:txBody>
          <a:bodyPr anchorCtr="0" anchor="t" bIns="91425" lIns="91425" spcFirstLastPara="1" rIns="91425" wrap="square" tIns="91425">
            <a:noAutofit/>
          </a:bodyPr>
          <a:lstStyle/>
          <a:p>
            <a:pPr indent="0" lvl="0" marL="0" rtl="0" algn="l">
              <a:lnSpc>
                <a:spcPct val="6818"/>
              </a:lnSpc>
              <a:spcBef>
                <a:spcPts val="1200"/>
              </a:spcBef>
              <a:spcAft>
                <a:spcPts val="0"/>
              </a:spcAft>
              <a:buNone/>
            </a:pPr>
            <a:r>
              <a:rPr lang="es-ES" sz="3100">
                <a:solidFill>
                  <a:schemeClr val="dk1"/>
                </a:solidFill>
                <a:latin typeface="Times New Roman"/>
                <a:ea typeface="Times New Roman"/>
                <a:cs typeface="Times New Roman"/>
                <a:sym typeface="Times New Roman"/>
              </a:rPr>
              <a:t>Let us assume we have an array like below and we are searching for the value </a:t>
            </a:r>
            <a:r>
              <a:rPr b="1" i="1" lang="es-ES" sz="3100">
                <a:solidFill>
                  <a:schemeClr val="dk1"/>
                </a:solidFill>
                <a:latin typeface="Times New Roman"/>
                <a:ea typeface="Times New Roman"/>
                <a:cs typeface="Times New Roman"/>
                <a:sym typeface="Times New Roman"/>
              </a:rPr>
              <a:t>31 </a:t>
            </a:r>
            <a:r>
              <a:rPr lang="es-ES" sz="3100">
                <a:solidFill>
                  <a:schemeClr val="dk1"/>
                </a:solidFill>
                <a:latin typeface="Times New Roman"/>
                <a:ea typeface="Times New Roman"/>
                <a:cs typeface="Times New Roman"/>
                <a:sym typeface="Times New Roman"/>
              </a:rPr>
              <a:t>in this.</a:t>
            </a:r>
            <a:endParaRPr sz="3100">
              <a:solidFill>
                <a:schemeClr val="dk1"/>
              </a:solidFill>
              <a:latin typeface="Times New Roman"/>
              <a:ea typeface="Times New Roman"/>
              <a:cs typeface="Times New Roman"/>
              <a:sym typeface="Times New Roman"/>
            </a:endParaRPr>
          </a:p>
          <a:p>
            <a:pPr indent="0" lvl="0" marL="0" rtl="0" algn="l">
              <a:lnSpc>
                <a:spcPct val="6818"/>
              </a:lnSpc>
              <a:spcBef>
                <a:spcPts val="1200"/>
              </a:spcBef>
              <a:spcAft>
                <a:spcPts val="0"/>
              </a:spcAft>
              <a:buNone/>
            </a:pPr>
            <a:r>
              <a:t/>
            </a:r>
            <a:endParaRPr sz="3100">
              <a:solidFill>
                <a:schemeClr val="dk1"/>
              </a:solidFill>
              <a:latin typeface="Times New Roman"/>
              <a:ea typeface="Times New Roman"/>
              <a:cs typeface="Times New Roman"/>
              <a:sym typeface="Times New Roman"/>
            </a:endParaRPr>
          </a:p>
          <a:p>
            <a:pPr indent="0" lvl="0" marL="0" rtl="0" algn="l">
              <a:lnSpc>
                <a:spcPct val="6818"/>
              </a:lnSpc>
              <a:spcBef>
                <a:spcPts val="1200"/>
              </a:spcBef>
              <a:spcAft>
                <a:spcPts val="0"/>
              </a:spcAft>
              <a:buNone/>
            </a:pPr>
            <a:r>
              <a:rPr lang="es-ES" sz="2400">
                <a:solidFill>
                  <a:schemeClr val="dk1"/>
                </a:solidFill>
                <a:latin typeface="Times New Roman"/>
                <a:ea typeface="Times New Roman"/>
                <a:cs typeface="Times New Roman"/>
                <a:sym typeface="Times New Roman"/>
              </a:rPr>
              <a:t>First , we have to find the middle of the array. The array consists of 10 elements. To find the middle value the following formula is used:</a:t>
            </a:r>
            <a:endParaRPr sz="24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400">
                <a:solidFill>
                  <a:schemeClr val="dk1"/>
                </a:solidFill>
                <a:latin typeface="Times New Roman"/>
                <a:ea typeface="Times New Roman"/>
                <a:cs typeface="Times New Roman"/>
                <a:sym typeface="Times New Roman"/>
              </a:rPr>
              <a:t>mid=(low+high)/2</a:t>
            </a:r>
            <a:endParaRPr sz="24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400">
                <a:solidFill>
                  <a:schemeClr val="dk1"/>
                </a:solidFill>
                <a:latin typeface="Times New Roman"/>
                <a:ea typeface="Times New Roman"/>
                <a:cs typeface="Times New Roman"/>
                <a:sym typeface="Times New Roman"/>
              </a:rPr>
              <a:t>here it is,</a:t>
            </a:r>
            <a:endParaRPr sz="24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400">
                <a:solidFill>
                  <a:schemeClr val="dk1"/>
                </a:solidFill>
                <a:latin typeface="Times New Roman"/>
                <a:ea typeface="Times New Roman"/>
                <a:cs typeface="Times New Roman"/>
                <a:sym typeface="Times New Roman"/>
              </a:rPr>
              <a:t>mid=(9+0)/2=4. So , 4 is the mid of the array.</a:t>
            </a:r>
            <a:endParaRPr sz="24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000">
                <a:solidFill>
                  <a:schemeClr val="dk1"/>
                </a:solidFill>
                <a:latin typeface="Times New Roman"/>
                <a:ea typeface="Times New Roman"/>
                <a:cs typeface="Times New Roman"/>
                <a:sym typeface="Times New Roman"/>
              </a:rPr>
              <a:t>Now the value stored in mid i.e 27 is compared with the value being searched i.e 31. we find 27 (mid) is smaller than value to be searched(31). So now we know that the value to be serached is present in the right hand side of middle.</a:t>
            </a:r>
            <a:endParaRPr sz="20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3200">
              <a:solidFill>
                <a:schemeClr val="dk1"/>
              </a:solidFill>
              <a:latin typeface="Times New Roman"/>
              <a:ea typeface="Times New Roman"/>
              <a:cs typeface="Times New Roman"/>
              <a:sym typeface="Times New Roman"/>
            </a:endParaRPr>
          </a:p>
          <a:p>
            <a:pPr indent="0" lvl="0" marL="0" rtl="0" algn="l">
              <a:lnSpc>
                <a:spcPct val="6818"/>
              </a:lnSpc>
              <a:spcBef>
                <a:spcPts val="1200"/>
              </a:spcBef>
              <a:spcAft>
                <a:spcPts val="0"/>
              </a:spcAft>
              <a:buNone/>
            </a:pPr>
            <a:r>
              <a:t/>
            </a:r>
            <a:endParaRPr sz="3100">
              <a:solidFill>
                <a:schemeClr val="dk1"/>
              </a:solidFill>
              <a:latin typeface="Times New Roman"/>
              <a:ea typeface="Times New Roman"/>
              <a:cs typeface="Times New Roman"/>
              <a:sym typeface="Times New Roman"/>
            </a:endParaRPr>
          </a:p>
        </p:txBody>
      </p:sp>
      <p:pic>
        <p:nvPicPr>
          <p:cNvPr id="266" name="Google Shape;266;p10"/>
          <p:cNvPicPr preferRelativeResize="0"/>
          <p:nvPr/>
        </p:nvPicPr>
        <p:blipFill>
          <a:blip r:embed="rId3">
            <a:alphaModFix/>
          </a:blip>
          <a:stretch>
            <a:fillRect/>
          </a:stretch>
        </p:blipFill>
        <p:spPr>
          <a:xfrm>
            <a:off x="6681525" y="1056350"/>
            <a:ext cx="4600575" cy="685800"/>
          </a:xfrm>
          <a:prstGeom prst="rect">
            <a:avLst/>
          </a:prstGeom>
          <a:noFill/>
          <a:ln>
            <a:noFill/>
          </a:ln>
        </p:spPr>
      </p:pic>
      <p:pic>
        <p:nvPicPr>
          <p:cNvPr id="267" name="Google Shape;267;p10"/>
          <p:cNvPicPr preferRelativeResize="0"/>
          <p:nvPr/>
        </p:nvPicPr>
        <p:blipFill>
          <a:blip r:embed="rId4">
            <a:alphaModFix/>
          </a:blip>
          <a:stretch>
            <a:fillRect/>
          </a:stretch>
        </p:blipFill>
        <p:spPr>
          <a:xfrm>
            <a:off x="6546625" y="2928938"/>
            <a:ext cx="4600575" cy="1000125"/>
          </a:xfrm>
          <a:prstGeom prst="rect">
            <a:avLst/>
          </a:prstGeom>
          <a:noFill/>
          <a:ln>
            <a:noFill/>
          </a:ln>
        </p:spPr>
      </p:pic>
      <p:pic>
        <p:nvPicPr>
          <p:cNvPr id="268" name="Google Shape;268;p10"/>
          <p:cNvPicPr preferRelativeResize="0"/>
          <p:nvPr/>
        </p:nvPicPr>
        <p:blipFill>
          <a:blip r:embed="rId5">
            <a:alphaModFix/>
          </a:blip>
          <a:stretch>
            <a:fillRect/>
          </a:stretch>
        </p:blipFill>
        <p:spPr>
          <a:xfrm>
            <a:off x="6220500" y="5522463"/>
            <a:ext cx="4591050" cy="714375"/>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18" name="Shape 618"/>
        <p:cNvGrpSpPr/>
        <p:nvPr/>
      </p:nvGrpSpPr>
      <p:grpSpPr>
        <a:xfrm>
          <a:off x="0" y="0"/>
          <a:ext cx="0" cy="0"/>
          <a:chOff x="0" y="0"/>
          <a:chExt cx="0" cy="0"/>
        </a:xfrm>
      </p:grpSpPr>
      <p:graphicFrame>
        <p:nvGraphicFramePr>
          <p:cNvPr id="619" name="Google Shape;619;p46"/>
          <p:cNvGraphicFramePr/>
          <p:nvPr/>
        </p:nvGraphicFramePr>
        <p:xfrm>
          <a:off x="3251800" y="693875"/>
          <a:ext cx="3000000" cy="3000000"/>
        </p:xfrm>
        <a:graphic>
          <a:graphicData uri="http://schemas.openxmlformats.org/drawingml/2006/table">
            <a:tbl>
              <a:tblPr>
                <a:noFill/>
                <a:tableStyleId>{B9DC429E-4463-4A1E-A1AD-DA6CBB2BE14A}</a:tableStyleId>
              </a:tblPr>
              <a:tblGrid>
                <a:gridCol w="1393575"/>
                <a:gridCol w="5210650"/>
              </a:tblGrid>
              <a:tr h="376850">
                <a:tc>
                  <a:txBody>
                    <a:bodyPr/>
                    <a:lstStyle/>
                    <a:p>
                      <a:pPr indent="0" lvl="0" marL="0" rtl="0" algn="ctr">
                        <a:lnSpc>
                          <a:spcPct val="100000"/>
                        </a:lnSpc>
                        <a:spcBef>
                          <a:spcPts val="0"/>
                        </a:spcBef>
                        <a:spcAft>
                          <a:spcPts val="0"/>
                        </a:spcAft>
                        <a:buNone/>
                      </a:pPr>
                      <a:r>
                        <a:rPr b="1" lang="es-ES" sz="2400">
                          <a:latin typeface="Times New Roman"/>
                          <a:ea typeface="Times New Roman"/>
                          <a:cs typeface="Times New Roman"/>
                          <a:sym typeface="Times New Roman"/>
                        </a:rPr>
                        <a:t>Cycle</a:t>
                      </a:r>
                      <a:endParaRPr b="1"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2400">
                          <a:latin typeface="Times New Roman"/>
                          <a:ea typeface="Times New Roman"/>
                          <a:cs typeface="Times New Roman"/>
                          <a:sym typeface="Times New Roman"/>
                        </a:rPr>
                        <a:t>Number of Comparison</a:t>
                      </a:r>
                      <a:endParaRPr b="1"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6850">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1st</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(n-1)</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6850">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2nd</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(n-2)</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6850">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3rd</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(n-3)</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6850">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6850">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last</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620" name="Google Shape;620;p46"/>
          <p:cNvGraphicFramePr/>
          <p:nvPr/>
        </p:nvGraphicFramePr>
        <p:xfrm>
          <a:off x="3798225" y="5122075"/>
          <a:ext cx="3000000" cy="3000000"/>
        </p:xfrm>
        <a:graphic>
          <a:graphicData uri="http://schemas.openxmlformats.org/drawingml/2006/table">
            <a:tbl>
              <a:tblPr>
                <a:noFill/>
                <a:tableStyleId>{B9DC429E-4463-4A1E-A1AD-DA6CBB2BE14A}</a:tableStyleId>
              </a:tblPr>
              <a:tblGrid>
                <a:gridCol w="1222325"/>
                <a:gridCol w="1011575"/>
                <a:gridCol w="1404975"/>
                <a:gridCol w="1264475"/>
              </a:tblGrid>
              <a:tr h="200025">
                <a:tc>
                  <a:txBody>
                    <a:bodyPr/>
                    <a:lstStyle/>
                    <a:p>
                      <a:pPr indent="0" lvl="0" marL="0" rtl="0" algn="ctr">
                        <a:lnSpc>
                          <a:spcPct val="100000"/>
                        </a:lnSpc>
                        <a:spcBef>
                          <a:spcPts val="0"/>
                        </a:spcBef>
                        <a:spcAft>
                          <a:spcPts val="0"/>
                        </a:spcAft>
                        <a:buNone/>
                      </a:pPr>
                      <a:r>
                        <a:rPr b="1" lang="es-ES" sz="1200">
                          <a:latin typeface="Times New Roman"/>
                          <a:ea typeface="Times New Roman"/>
                          <a:cs typeface="Times New Roman"/>
                          <a:sym typeface="Times New Roman"/>
                        </a:rPr>
                        <a:t>Complexity</a:t>
                      </a:r>
                      <a:endParaRPr b="1"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1200">
                          <a:latin typeface="Times New Roman"/>
                          <a:ea typeface="Times New Roman"/>
                          <a:cs typeface="Times New Roman"/>
                          <a:sym typeface="Times New Roman"/>
                        </a:rPr>
                        <a:t>Best Case</a:t>
                      </a:r>
                      <a:endParaRPr b="1"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1200">
                          <a:latin typeface="Times New Roman"/>
                          <a:ea typeface="Times New Roman"/>
                          <a:cs typeface="Times New Roman"/>
                          <a:sym typeface="Times New Roman"/>
                        </a:rPr>
                        <a:t>Average Case</a:t>
                      </a:r>
                      <a:endParaRPr b="1"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1200">
                          <a:latin typeface="Times New Roman"/>
                          <a:ea typeface="Times New Roman"/>
                          <a:cs typeface="Times New Roman"/>
                          <a:sym typeface="Times New Roman"/>
                        </a:rPr>
                        <a:t>Worst Case</a:t>
                      </a:r>
                      <a:endParaRPr b="1"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7650">
                <a:tc>
                  <a:txBody>
                    <a:bodyPr/>
                    <a:lstStyle/>
                    <a:p>
                      <a:pPr indent="0" lvl="0" marL="0" rtl="0" algn="l">
                        <a:lnSpc>
                          <a:spcPct val="100000"/>
                        </a:lnSpc>
                        <a:spcBef>
                          <a:spcPts val="0"/>
                        </a:spcBef>
                        <a:spcAft>
                          <a:spcPts val="0"/>
                        </a:spcAft>
                        <a:buNone/>
                      </a:pPr>
                      <a:r>
                        <a:rPr lang="es-ES" sz="1200">
                          <a:latin typeface="Times New Roman"/>
                          <a:ea typeface="Times New Roman"/>
                          <a:cs typeface="Times New Roman"/>
                          <a:sym typeface="Times New Roman"/>
                        </a:rPr>
                        <a:t>Time</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200">
                          <a:latin typeface="Times New Roman"/>
                          <a:ea typeface="Times New Roman"/>
                          <a:cs typeface="Times New Roman"/>
                          <a:sym typeface="Times New Roman"/>
                        </a:rPr>
                        <a:t>Ω(n)</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200">
                          <a:latin typeface="Times New Roman"/>
                          <a:ea typeface="Times New Roman"/>
                          <a:cs typeface="Times New Roman"/>
                          <a:sym typeface="Times New Roman"/>
                        </a:rPr>
                        <a:t>θ(n</a:t>
                      </a:r>
                      <a:r>
                        <a:rPr baseline="30000" lang="es-ES" sz="1500">
                          <a:latin typeface="Times New Roman"/>
                          <a:ea typeface="Times New Roman"/>
                          <a:cs typeface="Times New Roman"/>
                          <a:sym typeface="Times New Roman"/>
                        </a:rPr>
                        <a:t>2</a:t>
                      </a:r>
                      <a:r>
                        <a:rPr lang="es-ES"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200">
                          <a:latin typeface="Times New Roman"/>
                          <a:ea typeface="Times New Roman"/>
                          <a:cs typeface="Times New Roman"/>
                          <a:sym typeface="Times New Roman"/>
                        </a:rPr>
                        <a:t>o(n</a:t>
                      </a:r>
                      <a:r>
                        <a:rPr baseline="30000" lang="es-ES" sz="1500">
                          <a:latin typeface="Times New Roman"/>
                          <a:ea typeface="Times New Roman"/>
                          <a:cs typeface="Times New Roman"/>
                          <a:sym typeface="Times New Roman"/>
                        </a:rPr>
                        <a:t>2</a:t>
                      </a:r>
                      <a:r>
                        <a:rPr lang="es-ES"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lang="es-ES" sz="1200">
                          <a:latin typeface="Times New Roman"/>
                          <a:ea typeface="Times New Roman"/>
                          <a:cs typeface="Times New Roman"/>
                          <a:sym typeface="Times New Roman"/>
                        </a:rPr>
                        <a:t>Space</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200">
                          <a:latin typeface="Times New Roman"/>
                          <a:ea typeface="Times New Roman"/>
                          <a:cs typeface="Times New Roman"/>
                          <a:sym typeface="Times New Roman"/>
                        </a:rPr>
                        <a:t>o(1)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21" name="Google Shape;621;p46"/>
          <p:cNvSpPr txBox="1"/>
          <p:nvPr/>
        </p:nvSpPr>
        <p:spPr>
          <a:xfrm>
            <a:off x="1221050" y="4127400"/>
            <a:ext cx="10462800" cy="550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s-ES" sz="1900">
                <a:latin typeface="Times New Roman"/>
                <a:ea typeface="Times New Roman"/>
                <a:cs typeface="Times New Roman"/>
                <a:sym typeface="Times New Roman"/>
              </a:rPr>
              <a:t>Number of       comparisons : </a:t>
            </a:r>
            <a:r>
              <a:rPr b="1" lang="es-ES" sz="2800">
                <a:latin typeface="Times New Roman"/>
                <a:ea typeface="Times New Roman"/>
                <a:cs typeface="Times New Roman"/>
                <a:sym typeface="Times New Roman"/>
              </a:rPr>
              <a:t>(</a:t>
            </a:r>
            <a:r>
              <a:rPr lang="es-ES" sz="2100">
                <a:solidFill>
                  <a:schemeClr val="dk1"/>
                </a:solidFill>
                <a:latin typeface="Times New Roman"/>
                <a:ea typeface="Times New Roman"/>
                <a:cs typeface="Times New Roman"/>
                <a:sym typeface="Times New Roman"/>
              </a:rPr>
              <a:t>n-1) + (n-2) + (n-3) +.....+ 1 = n(n-1)/2 nearly equals to n</a:t>
            </a:r>
            <a:r>
              <a:rPr baseline="30000" lang="es-ES" sz="2400">
                <a:solidFill>
                  <a:schemeClr val="dk1"/>
                </a:solidFill>
                <a:latin typeface="Times New Roman"/>
                <a:ea typeface="Times New Roman"/>
                <a:cs typeface="Times New Roman"/>
                <a:sym typeface="Times New Roman"/>
              </a:rPr>
              <a:t>2</a:t>
            </a:r>
            <a:endParaRPr baseline="30000"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1900">
              <a:latin typeface="Times New Roman"/>
              <a:ea typeface="Times New Roman"/>
              <a:cs typeface="Times New Roman"/>
              <a:sym typeface="Times New Roman"/>
            </a:endParaRPr>
          </a:p>
        </p:txBody>
      </p:sp>
      <p:sp>
        <p:nvSpPr>
          <p:cNvPr id="622" name="Google Shape;622;p46"/>
          <p:cNvSpPr txBox="1"/>
          <p:nvPr/>
        </p:nvSpPr>
        <p:spPr>
          <a:xfrm>
            <a:off x="4296875" y="0"/>
            <a:ext cx="3000000" cy="5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s-ES" sz="2500">
                <a:solidFill>
                  <a:schemeClr val="dk1"/>
                </a:solidFill>
              </a:rPr>
              <a:t>   </a:t>
            </a:r>
            <a:r>
              <a:rPr b="1" lang="es-ES" sz="2500">
                <a:solidFill>
                  <a:schemeClr val="dk1"/>
                </a:solidFill>
              </a:rPr>
              <a:t>Complexity</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p11"/>
          <p:cNvSpPr txBox="1"/>
          <p:nvPr/>
        </p:nvSpPr>
        <p:spPr>
          <a:xfrm>
            <a:off x="1010900" y="0"/>
            <a:ext cx="11103900" cy="65715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Change the low to be mid+1 as</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low=mid+1 i.e low=4+1=5</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mid=(low+high)/2 i.e mid=(5+9)/2 =14/2 =7</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600">
                <a:solidFill>
                  <a:schemeClr val="dk1"/>
                </a:solidFill>
                <a:latin typeface="Times New Roman"/>
                <a:ea typeface="Times New Roman"/>
                <a:cs typeface="Times New Roman"/>
                <a:sym typeface="Times New Roman"/>
              </a:rPr>
              <a:t>now the search value 31 is checked whether</a:t>
            </a:r>
            <a:endParaRPr sz="16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600">
                <a:solidFill>
                  <a:schemeClr val="dk1"/>
                </a:solidFill>
                <a:latin typeface="Times New Roman"/>
                <a:ea typeface="Times New Roman"/>
                <a:cs typeface="Times New Roman"/>
                <a:sym typeface="Times New Roman"/>
              </a:rPr>
              <a:t>mid[7]==31 or not.</a:t>
            </a:r>
            <a:endParaRPr sz="16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600">
                <a:solidFill>
                  <a:schemeClr val="dk1"/>
                </a:solidFill>
                <a:latin typeface="Times New Roman"/>
                <a:ea typeface="Times New Roman"/>
                <a:cs typeface="Times New Roman"/>
                <a:sym typeface="Times New Roman"/>
              </a:rPr>
              <a:t>Mid[7]=35 in our case which is more than search value. So now, it is found that the search value is in the left hand side of mid (lower side).</a:t>
            </a:r>
            <a:endParaRPr sz="16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600">
                <a:solidFill>
                  <a:schemeClr val="dk1"/>
                </a:solidFill>
                <a:latin typeface="Times New Roman"/>
                <a:ea typeface="Times New Roman"/>
                <a:cs typeface="Times New Roman"/>
                <a:sym typeface="Times New Roman"/>
              </a:rPr>
              <a:t>So the mid value is to be calculated again. Since the value is found at lower side we have to change the high as below:</a:t>
            </a:r>
            <a:endParaRPr sz="16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600">
                <a:solidFill>
                  <a:schemeClr val="dk1"/>
                </a:solidFill>
                <a:latin typeface="Times New Roman"/>
                <a:ea typeface="Times New Roman"/>
                <a:cs typeface="Times New Roman"/>
                <a:sym typeface="Times New Roman"/>
              </a:rPr>
              <a:t>high=mid-1 i.e high=7-1 = 6</a:t>
            </a:r>
            <a:endParaRPr sz="16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600">
                <a:solidFill>
                  <a:schemeClr val="dk1"/>
                </a:solidFill>
                <a:latin typeface="Times New Roman"/>
                <a:ea typeface="Times New Roman"/>
                <a:cs typeface="Times New Roman"/>
                <a:sym typeface="Times New Roman"/>
              </a:rPr>
              <a:t>mid=(high+low)/2 i.e mid=(6+5)/2= 11/2=5</a:t>
            </a:r>
            <a:endParaRPr sz="16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600">
                <a:solidFill>
                  <a:schemeClr val="dk1"/>
                </a:solidFill>
                <a:latin typeface="Times New Roman"/>
                <a:ea typeface="Times New Roman"/>
                <a:cs typeface="Times New Roman"/>
                <a:sym typeface="Times New Roman"/>
              </a:rPr>
              <a:t>We compare the value stored at location 5 with our target value</a:t>
            </a:r>
            <a:endParaRPr sz="16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600">
                <a:solidFill>
                  <a:schemeClr val="dk1"/>
                </a:solidFill>
                <a:latin typeface="Times New Roman"/>
                <a:ea typeface="Times New Roman"/>
                <a:cs typeface="Times New Roman"/>
                <a:sym typeface="Times New Roman"/>
              </a:rPr>
              <a:t>. We find that it is a match.</a:t>
            </a:r>
            <a:endParaRPr sz="16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2300">
              <a:solidFill>
                <a:schemeClr val="dk1"/>
              </a:solidFill>
              <a:latin typeface="Times New Roman"/>
              <a:ea typeface="Times New Roman"/>
              <a:cs typeface="Times New Roman"/>
              <a:sym typeface="Times New Roman"/>
            </a:endParaRPr>
          </a:p>
        </p:txBody>
      </p:sp>
      <p:pic>
        <p:nvPicPr>
          <p:cNvPr id="275" name="Google Shape;275;p11"/>
          <p:cNvPicPr preferRelativeResize="0"/>
          <p:nvPr/>
        </p:nvPicPr>
        <p:blipFill>
          <a:blip r:embed="rId3">
            <a:alphaModFix/>
          </a:blip>
          <a:stretch>
            <a:fillRect/>
          </a:stretch>
        </p:blipFill>
        <p:spPr>
          <a:xfrm>
            <a:off x="7167400" y="272875"/>
            <a:ext cx="4600575" cy="1009650"/>
          </a:xfrm>
          <a:prstGeom prst="rect">
            <a:avLst/>
          </a:prstGeom>
          <a:noFill/>
          <a:ln>
            <a:noFill/>
          </a:ln>
        </p:spPr>
      </p:pic>
      <p:pic>
        <p:nvPicPr>
          <p:cNvPr id="276" name="Google Shape;276;p11"/>
          <p:cNvPicPr preferRelativeResize="0"/>
          <p:nvPr/>
        </p:nvPicPr>
        <p:blipFill>
          <a:blip r:embed="rId4">
            <a:alphaModFix/>
          </a:blip>
          <a:stretch>
            <a:fillRect/>
          </a:stretch>
        </p:blipFill>
        <p:spPr>
          <a:xfrm>
            <a:off x="7172163" y="1575525"/>
            <a:ext cx="4591050" cy="704850"/>
          </a:xfrm>
          <a:prstGeom prst="rect">
            <a:avLst/>
          </a:prstGeom>
          <a:noFill/>
          <a:ln>
            <a:noFill/>
          </a:ln>
        </p:spPr>
      </p:pic>
      <p:pic>
        <p:nvPicPr>
          <p:cNvPr id="277" name="Google Shape;277;p11"/>
          <p:cNvPicPr preferRelativeResize="0"/>
          <p:nvPr/>
        </p:nvPicPr>
        <p:blipFill>
          <a:blip r:embed="rId5">
            <a:alphaModFix/>
          </a:blip>
          <a:stretch>
            <a:fillRect/>
          </a:stretch>
        </p:blipFill>
        <p:spPr>
          <a:xfrm>
            <a:off x="7379775" y="4035725"/>
            <a:ext cx="4600575" cy="990600"/>
          </a:xfrm>
          <a:prstGeom prst="rect">
            <a:avLst/>
          </a:prstGeom>
          <a:noFill/>
          <a:ln>
            <a:noFill/>
          </a:ln>
        </p:spPr>
      </p:pic>
      <p:pic>
        <p:nvPicPr>
          <p:cNvPr id="278" name="Google Shape;278;p11"/>
          <p:cNvPicPr preferRelativeResize="0"/>
          <p:nvPr/>
        </p:nvPicPr>
        <p:blipFill>
          <a:blip r:embed="rId6">
            <a:alphaModFix/>
          </a:blip>
          <a:stretch>
            <a:fillRect/>
          </a:stretch>
        </p:blipFill>
        <p:spPr>
          <a:xfrm>
            <a:off x="7379763" y="5461213"/>
            <a:ext cx="4600575" cy="71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12"/>
          <p:cNvSpPr txBox="1"/>
          <p:nvPr/>
        </p:nvSpPr>
        <p:spPr>
          <a:xfrm>
            <a:off x="1308400" y="0"/>
            <a:ext cx="9397200" cy="550500"/>
          </a:xfrm>
          <a:prstGeom prst="rect">
            <a:avLst/>
          </a:prstGeom>
          <a:noFill/>
          <a:ln>
            <a:noFill/>
          </a:ln>
        </p:spPr>
        <p:txBody>
          <a:bodyPr anchorCtr="0" anchor="t" bIns="91425" lIns="91425" spcFirstLastPara="1" rIns="91425" wrap="square" tIns="91425">
            <a:noAutofit/>
          </a:bodyPr>
          <a:lstStyle/>
          <a:p>
            <a:pPr indent="0" lvl="0" marL="0" rtl="0" algn="ctr">
              <a:lnSpc>
                <a:spcPct val="130909"/>
              </a:lnSpc>
              <a:spcBef>
                <a:spcPts val="1200"/>
              </a:spcBef>
              <a:spcAft>
                <a:spcPts val="700"/>
              </a:spcAft>
              <a:buNone/>
            </a:pPr>
            <a:r>
              <a:rPr lang="es-ES" sz="2200">
                <a:solidFill>
                  <a:schemeClr val="lt1"/>
                </a:solidFill>
                <a:latin typeface="Times New Roman"/>
                <a:ea typeface="Times New Roman"/>
                <a:cs typeface="Times New Roman"/>
                <a:sym typeface="Times New Roman"/>
              </a:rPr>
              <a:t>Algorithm for Binary search :</a:t>
            </a:r>
            <a:endParaRPr sz="2200">
              <a:solidFill>
                <a:schemeClr val="lt1"/>
              </a:solidFill>
              <a:latin typeface="Times New Roman"/>
              <a:ea typeface="Times New Roman"/>
              <a:cs typeface="Times New Roman"/>
              <a:sym typeface="Times New Roman"/>
            </a:endParaRPr>
          </a:p>
        </p:txBody>
      </p:sp>
      <p:sp>
        <p:nvSpPr>
          <p:cNvPr id="285" name="Google Shape;285;p12"/>
          <p:cNvSpPr txBox="1"/>
          <p:nvPr/>
        </p:nvSpPr>
        <p:spPr>
          <a:xfrm>
            <a:off x="2156350" y="698700"/>
            <a:ext cx="3868200" cy="60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rgbClr val="660066"/>
                </a:solidFill>
                <a:highlight>
                  <a:srgbClr val="EEEEEE"/>
                </a:highlight>
                <a:latin typeface="Times New Roman"/>
                <a:ea typeface="Times New Roman"/>
                <a:cs typeface="Times New Roman"/>
                <a:sym typeface="Times New Roman"/>
              </a:rPr>
              <a:t>Procedure</a:t>
            </a:r>
            <a:r>
              <a:rPr lang="es-ES" sz="1800">
                <a:solidFill>
                  <a:schemeClr val="dk1"/>
                </a:solidFill>
                <a:highlight>
                  <a:srgbClr val="EEEEEE"/>
                </a:highlight>
                <a:latin typeface="Times New Roman"/>
                <a:ea typeface="Times New Roman"/>
                <a:cs typeface="Times New Roman"/>
                <a:sym typeface="Times New Roman"/>
              </a:rPr>
              <a:t> binary_search</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chemeClr val="dk1"/>
                </a:solidFill>
                <a:highlight>
                  <a:srgbClr val="EEEEEE"/>
                </a:highlight>
                <a:latin typeface="Times New Roman"/>
                <a:ea typeface="Times New Roman"/>
                <a:cs typeface="Times New Roman"/>
                <a:sym typeface="Times New Roman"/>
              </a:rPr>
              <a:t>A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sorted array</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chemeClr val="dk1"/>
                </a:solidFill>
                <a:highlight>
                  <a:srgbClr val="EEEEEE"/>
                </a:highlight>
                <a:latin typeface="Times New Roman"/>
                <a:ea typeface="Times New Roman"/>
                <a:cs typeface="Times New Roman"/>
                <a:sym typeface="Times New Roman"/>
              </a:rPr>
              <a:t>n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size </a:t>
            </a:r>
            <a:r>
              <a:rPr lang="es-ES" sz="1800">
                <a:solidFill>
                  <a:srgbClr val="000088"/>
                </a:solidFill>
                <a:highlight>
                  <a:srgbClr val="EEEEEE"/>
                </a:highlight>
                <a:latin typeface="Times New Roman"/>
                <a:ea typeface="Times New Roman"/>
                <a:cs typeface="Times New Roman"/>
                <a:sym typeface="Times New Roman"/>
              </a:rPr>
              <a:t>of</a:t>
            </a:r>
            <a:r>
              <a:rPr lang="es-ES" sz="1800">
                <a:solidFill>
                  <a:schemeClr val="dk1"/>
                </a:solidFill>
                <a:highlight>
                  <a:srgbClr val="EEEEEE"/>
                </a:highlight>
                <a:latin typeface="Times New Roman"/>
                <a:ea typeface="Times New Roman"/>
                <a:cs typeface="Times New Roman"/>
                <a:sym typeface="Times New Roman"/>
              </a:rPr>
              <a:t> array</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chemeClr val="dk1"/>
                </a:solidFill>
                <a:highlight>
                  <a:srgbClr val="EEEEEE"/>
                </a:highlight>
                <a:latin typeface="Times New Roman"/>
                <a:ea typeface="Times New Roman"/>
                <a:cs typeface="Times New Roman"/>
                <a:sym typeface="Times New Roman"/>
              </a:rPr>
              <a:t>x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value</a:t>
            </a:r>
            <a:r>
              <a:rPr lang="es-ES" sz="1800">
                <a:solidFill>
                  <a:schemeClr val="dk1"/>
                </a:solidFill>
                <a:highlight>
                  <a:srgbClr val="EEEEEE"/>
                </a:highlight>
                <a:latin typeface="Times New Roman"/>
                <a:ea typeface="Times New Roman"/>
                <a:cs typeface="Times New Roman"/>
                <a:sym typeface="Times New Roman"/>
              </a:rPr>
              <a:t> to be searched</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660066"/>
                </a:solidFill>
                <a:highlight>
                  <a:srgbClr val="EEEEEE"/>
                </a:highlight>
                <a:latin typeface="Times New Roman"/>
                <a:ea typeface="Times New Roman"/>
                <a:cs typeface="Times New Roman"/>
                <a:sym typeface="Times New Roman"/>
              </a:rPr>
              <a:t>Set</a:t>
            </a:r>
            <a:r>
              <a:rPr lang="es-ES" sz="1800">
                <a:solidFill>
                  <a:schemeClr val="dk1"/>
                </a:solidFill>
                <a:highlight>
                  <a:srgbClr val="EEEEEE"/>
                </a:highlight>
                <a:latin typeface="Times New Roman"/>
                <a:ea typeface="Times New Roman"/>
                <a:cs typeface="Times New Roman"/>
                <a:sym typeface="Times New Roman"/>
              </a:rPr>
              <a:t> low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006666"/>
                </a:solidFill>
                <a:highlight>
                  <a:srgbClr val="EEEEEE"/>
                </a:highlight>
                <a:latin typeface="Times New Roman"/>
                <a:ea typeface="Times New Roman"/>
                <a:cs typeface="Times New Roman"/>
                <a:sym typeface="Times New Roman"/>
              </a:rPr>
              <a:t>0</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660066"/>
                </a:solidFill>
                <a:highlight>
                  <a:srgbClr val="EEEEEE"/>
                </a:highlight>
                <a:latin typeface="Times New Roman"/>
                <a:ea typeface="Times New Roman"/>
                <a:cs typeface="Times New Roman"/>
                <a:sym typeface="Times New Roman"/>
              </a:rPr>
              <a:t>Set</a:t>
            </a:r>
            <a:r>
              <a:rPr lang="es-ES" sz="1800">
                <a:solidFill>
                  <a:schemeClr val="dk1"/>
                </a:solidFill>
                <a:highlight>
                  <a:srgbClr val="EEEEEE"/>
                </a:highlight>
                <a:latin typeface="Times New Roman"/>
                <a:ea typeface="Times New Roman"/>
                <a:cs typeface="Times New Roman"/>
                <a:sym typeface="Times New Roman"/>
              </a:rPr>
              <a:t> high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n </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while</a:t>
            </a:r>
            <a:r>
              <a:rPr lang="es-ES" sz="1800">
                <a:solidFill>
                  <a:schemeClr val="dk1"/>
                </a:solidFill>
                <a:highlight>
                  <a:srgbClr val="EEEEEE"/>
                </a:highlight>
                <a:latin typeface="Times New Roman"/>
                <a:ea typeface="Times New Roman"/>
                <a:cs typeface="Times New Roman"/>
                <a:sym typeface="Times New Roman"/>
              </a:rPr>
              <a:t> (low&lt;=high)</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set</a:t>
            </a:r>
            <a:r>
              <a:rPr lang="es-ES" sz="1800">
                <a:solidFill>
                  <a:schemeClr val="dk1"/>
                </a:solidFill>
                <a:highlight>
                  <a:srgbClr val="EEEEEE"/>
                </a:highlight>
                <a:latin typeface="Times New Roman"/>
                <a:ea typeface="Times New Roman"/>
                <a:cs typeface="Times New Roman"/>
                <a:sym typeface="Times New Roman"/>
              </a:rPr>
              <a:t> mid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low+high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006666"/>
                </a:solidFill>
                <a:highlight>
                  <a:srgbClr val="EEEEEE"/>
                </a:highlight>
                <a:latin typeface="Times New Roman"/>
                <a:ea typeface="Times New Roman"/>
                <a:cs typeface="Times New Roman"/>
                <a:sym typeface="Times New Roman"/>
              </a:rPr>
              <a:t>2</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if</a:t>
            </a:r>
            <a:r>
              <a:rPr lang="es-ES" sz="1800">
                <a:solidFill>
                  <a:schemeClr val="dk1"/>
                </a:solidFill>
                <a:highlight>
                  <a:srgbClr val="EEEEEE"/>
                </a:highlight>
                <a:latin typeface="Times New Roman"/>
                <a:ea typeface="Times New Roman"/>
                <a:cs typeface="Times New Roman"/>
                <a:sym typeface="Times New Roman"/>
              </a:rPr>
              <a:t> A</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mid</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666600"/>
                </a:solidFill>
                <a:highlight>
                  <a:srgbClr val="EEEEEE"/>
                </a:highlight>
                <a:latin typeface="Times New Roman"/>
                <a:ea typeface="Times New Roman"/>
                <a:cs typeface="Times New Roman"/>
                <a:sym typeface="Times New Roman"/>
              </a:rPr>
              <a:t>&lt;</a:t>
            </a:r>
            <a:r>
              <a:rPr lang="es-ES" sz="1800">
                <a:solidFill>
                  <a:schemeClr val="dk1"/>
                </a:solidFill>
                <a:highlight>
                  <a:srgbClr val="EEEEEE"/>
                </a:highlight>
                <a:latin typeface="Times New Roman"/>
                <a:ea typeface="Times New Roman"/>
                <a:cs typeface="Times New Roman"/>
                <a:sym typeface="Times New Roman"/>
              </a:rPr>
              <a:t> x</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set</a:t>
            </a:r>
            <a:r>
              <a:rPr lang="es-ES" sz="1800">
                <a:solidFill>
                  <a:schemeClr val="dk1"/>
                </a:solidFill>
                <a:highlight>
                  <a:srgbClr val="EEEEEE"/>
                </a:highlight>
                <a:latin typeface="Times New Roman"/>
                <a:ea typeface="Times New Roman"/>
                <a:cs typeface="Times New Roman"/>
                <a:sym typeface="Times New Roman"/>
              </a:rPr>
              <a:t> low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mid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006666"/>
                </a:solidFill>
                <a:highlight>
                  <a:srgbClr val="EEEEEE"/>
                </a:highlight>
                <a:latin typeface="Times New Roman"/>
                <a:ea typeface="Times New Roman"/>
                <a:cs typeface="Times New Roman"/>
                <a:sym typeface="Times New Roman"/>
              </a:rPr>
              <a:t>1</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rgbClr val="006666"/>
                </a:solidFill>
                <a:highlight>
                  <a:srgbClr val="EEEEEE"/>
                </a:highlight>
                <a:latin typeface="Times New Roman"/>
                <a:ea typeface="Times New Roman"/>
                <a:cs typeface="Times New Roman"/>
                <a:sym typeface="Times New Roman"/>
              </a:rPr>
              <a:t>        </a:t>
            </a:r>
            <a:r>
              <a:rPr lang="es-ES" sz="1800">
                <a:solidFill>
                  <a:srgbClr val="006666"/>
                </a:solidFill>
                <a:highlight>
                  <a:srgbClr val="EEEEEE"/>
                </a:highlight>
                <a:latin typeface="Times New Roman"/>
                <a:ea typeface="Times New Roman"/>
                <a:cs typeface="Times New Roman"/>
                <a:sym typeface="Times New Roman"/>
              </a:rPr>
              <a:t>else</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if</a:t>
            </a:r>
            <a:r>
              <a:rPr lang="es-ES" sz="1800">
                <a:solidFill>
                  <a:schemeClr val="dk1"/>
                </a:solidFill>
                <a:highlight>
                  <a:srgbClr val="EEEEEE"/>
                </a:highlight>
                <a:latin typeface="Times New Roman"/>
                <a:ea typeface="Times New Roman"/>
                <a:cs typeface="Times New Roman"/>
                <a:sym typeface="Times New Roman"/>
              </a:rPr>
              <a:t> A</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mid</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666600"/>
                </a:solidFill>
                <a:highlight>
                  <a:srgbClr val="EEEEEE"/>
                </a:highlight>
                <a:latin typeface="Times New Roman"/>
                <a:ea typeface="Times New Roman"/>
                <a:cs typeface="Times New Roman"/>
                <a:sym typeface="Times New Roman"/>
              </a:rPr>
              <a:t>&gt;</a:t>
            </a:r>
            <a:r>
              <a:rPr lang="es-ES" sz="1800">
                <a:solidFill>
                  <a:schemeClr val="dk1"/>
                </a:solidFill>
                <a:highlight>
                  <a:srgbClr val="EEEEEE"/>
                </a:highlight>
                <a:latin typeface="Times New Roman"/>
                <a:ea typeface="Times New Roman"/>
                <a:cs typeface="Times New Roman"/>
                <a:sym typeface="Times New Roman"/>
              </a:rPr>
              <a:t> x</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set</a:t>
            </a:r>
            <a:r>
              <a:rPr lang="es-ES" sz="1800">
                <a:solidFill>
                  <a:schemeClr val="dk1"/>
                </a:solidFill>
                <a:highlight>
                  <a:srgbClr val="EEEEEE"/>
                </a:highlight>
                <a:latin typeface="Times New Roman"/>
                <a:ea typeface="Times New Roman"/>
                <a:cs typeface="Times New Roman"/>
                <a:sym typeface="Times New Roman"/>
              </a:rPr>
              <a:t> high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mid </a:t>
            </a:r>
            <a:r>
              <a:rPr lang="es-ES" sz="1800">
                <a:solidFill>
                  <a:srgbClr val="666600"/>
                </a:solidFill>
                <a:highlight>
                  <a:srgbClr val="EEEEEE"/>
                </a:highlight>
                <a:latin typeface="Times New Roman"/>
                <a:ea typeface="Times New Roman"/>
                <a:cs typeface="Times New Roman"/>
                <a:sym typeface="Times New Roman"/>
              </a:rPr>
              <a:t>–</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006666"/>
                </a:solidFill>
                <a:highlight>
                  <a:srgbClr val="EEEEEE"/>
                </a:highlight>
                <a:latin typeface="Times New Roman"/>
                <a:ea typeface="Times New Roman"/>
                <a:cs typeface="Times New Roman"/>
                <a:sym typeface="Times New Roman"/>
              </a:rPr>
              <a:t>1</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rgbClr val="006666"/>
                </a:solidFill>
                <a:highlight>
                  <a:srgbClr val="EEEEEE"/>
                </a:highlight>
                <a:latin typeface="Times New Roman"/>
                <a:ea typeface="Times New Roman"/>
                <a:cs typeface="Times New Roman"/>
                <a:sym typeface="Times New Roman"/>
              </a:rPr>
              <a:t>        </a:t>
            </a:r>
            <a:r>
              <a:rPr lang="es-ES" sz="1800">
                <a:solidFill>
                  <a:srgbClr val="006666"/>
                </a:solidFill>
                <a:highlight>
                  <a:srgbClr val="EEEEEE"/>
                </a:highlight>
                <a:latin typeface="Times New Roman"/>
                <a:ea typeface="Times New Roman"/>
                <a:cs typeface="Times New Roman"/>
                <a:sym typeface="Times New Roman"/>
              </a:rPr>
              <a:t>else</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rgbClr val="006666"/>
                </a:solidFill>
                <a:highlight>
                  <a:srgbClr val="EEEEEE"/>
                </a:highlight>
                <a:latin typeface="Times New Roman"/>
                <a:ea typeface="Times New Roman"/>
                <a:cs typeface="Times New Roman"/>
                <a:sym typeface="Times New Roman"/>
              </a:rPr>
              <a:t>        </a:t>
            </a:r>
            <a:r>
              <a:rPr lang="es-ES" sz="1800">
                <a:solidFill>
                  <a:srgbClr val="006666"/>
                </a:solidFill>
                <a:highlight>
                  <a:srgbClr val="EEEEEE"/>
                </a:highlight>
                <a:latin typeface="Times New Roman"/>
                <a:ea typeface="Times New Roman"/>
                <a:cs typeface="Times New Roman"/>
                <a:sym typeface="Times New Roman"/>
              </a:rPr>
              <a:t>return mid</a:t>
            </a:r>
            <a:r>
              <a:rPr lang="es-ES" sz="1800">
                <a:solidFill>
                  <a:schemeClr val="dk1"/>
                </a:solidFill>
                <a:highlight>
                  <a:srgbClr val="EEEEEE"/>
                </a:highlight>
                <a:latin typeface="Times New Roman"/>
                <a:ea typeface="Times New Roman"/>
                <a:cs typeface="Times New Roman"/>
                <a:sym typeface="Times New Roman"/>
              </a:rPr>
              <a:t> </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end</a:t>
            </a:r>
            <a:r>
              <a:rPr lang="es-ES" sz="1800">
                <a:solidFill>
                  <a:schemeClr val="dk1"/>
                </a:solidFill>
                <a:highlight>
                  <a:srgbClr val="EEEEEE"/>
                </a:highlight>
                <a:latin typeface="Times New Roman"/>
                <a:ea typeface="Times New Roman"/>
                <a:cs typeface="Times New Roman"/>
                <a:sym typeface="Times New Roman"/>
              </a:rPr>
              <a:t> </a:t>
            </a:r>
            <a:r>
              <a:rPr lang="es-ES" sz="1800">
                <a:solidFill>
                  <a:srgbClr val="000088"/>
                </a:solidFill>
                <a:highlight>
                  <a:srgbClr val="EEEEEE"/>
                </a:highlight>
                <a:latin typeface="Times New Roman"/>
                <a:ea typeface="Times New Roman"/>
                <a:cs typeface="Times New Roman"/>
                <a:sym typeface="Times New Roman"/>
              </a:rPr>
              <a:t>while</a:t>
            </a:r>
            <a:endParaRPr sz="1600">
              <a:solidFill>
                <a:schemeClr val="dk1"/>
              </a:solidFill>
              <a:highlight>
                <a:srgbClr val="EEEEEE"/>
              </a:highlight>
              <a:latin typeface="Times New Roman"/>
              <a:ea typeface="Times New Roman"/>
              <a:cs typeface="Times New Roman"/>
              <a:sym typeface="Times New Roman"/>
            </a:endParaRPr>
          </a:p>
          <a:p>
            <a:pPr indent="0" lvl="0" marL="0" rtl="0" algn="l">
              <a:spcBef>
                <a:spcPts val="0"/>
              </a:spcBef>
              <a:spcAft>
                <a:spcPts val="0"/>
              </a:spcAft>
              <a:buNone/>
            </a:pPr>
            <a:r>
              <a:rPr lang="es-ES" sz="1600">
                <a:solidFill>
                  <a:schemeClr val="dk1"/>
                </a:solidFill>
                <a:highlight>
                  <a:srgbClr val="EEEEEE"/>
                </a:highlight>
                <a:latin typeface="Times New Roman"/>
                <a:ea typeface="Times New Roman"/>
                <a:cs typeface="Times New Roman"/>
                <a:sym typeface="Times New Roman"/>
              </a:rPr>
              <a:t>     </a:t>
            </a:r>
            <a:r>
              <a:rPr lang="es-ES" sz="1800">
                <a:solidFill>
                  <a:schemeClr val="dk1"/>
                </a:solidFill>
                <a:highlight>
                  <a:srgbClr val="EEEEEE"/>
                </a:highlight>
                <a:latin typeface="Times New Roman"/>
                <a:ea typeface="Times New Roman"/>
                <a:cs typeface="Times New Roman"/>
                <a:sym typeface="Times New Roman"/>
              </a:rPr>
              <a:t>return 0   </a:t>
            </a:r>
            <a:endParaRPr sz="1600">
              <a:solidFill>
                <a:schemeClr val="dk1"/>
              </a:solidFill>
              <a:highlight>
                <a:srgbClr val="EEEEEE"/>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s-ES" sz="1800">
                <a:solidFill>
                  <a:srgbClr val="000088"/>
                </a:solidFill>
                <a:highlight>
                  <a:srgbClr val="EEEEEE"/>
                </a:highlight>
                <a:latin typeface="Times New Roman"/>
                <a:ea typeface="Times New Roman"/>
                <a:cs typeface="Times New Roman"/>
                <a:sym typeface="Times New Roman"/>
              </a:rPr>
              <a:t>end</a:t>
            </a:r>
            <a:r>
              <a:rPr lang="es-ES" sz="1800">
                <a:solidFill>
                  <a:schemeClr val="dk1"/>
                </a:solidFill>
                <a:highlight>
                  <a:srgbClr val="EEEEEE"/>
                </a:highlight>
                <a:latin typeface="Times New Roman"/>
                <a:ea typeface="Times New Roman"/>
                <a:cs typeface="Times New Roman"/>
                <a:sym typeface="Times New Roman"/>
              </a:rPr>
              <a:t> procedure</a:t>
            </a:r>
            <a:endParaRPr sz="1800">
              <a:solidFill>
                <a:schemeClr val="dk1"/>
              </a:solidFill>
              <a:highlight>
                <a:srgbClr val="EEEEEE"/>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13"/>
          <p:cNvSpPr txBox="1"/>
          <p:nvPr/>
        </p:nvSpPr>
        <p:spPr>
          <a:xfrm>
            <a:off x="1308400" y="0"/>
            <a:ext cx="9397200" cy="550500"/>
          </a:xfrm>
          <a:prstGeom prst="rect">
            <a:avLst/>
          </a:prstGeom>
          <a:noFill/>
          <a:ln>
            <a:noFill/>
          </a:ln>
        </p:spPr>
        <p:txBody>
          <a:bodyPr anchorCtr="0" anchor="t" bIns="91425" lIns="91425" spcFirstLastPara="1" rIns="91425" wrap="square" tIns="91425">
            <a:noAutofit/>
          </a:bodyPr>
          <a:lstStyle/>
          <a:p>
            <a:pPr indent="0" lvl="0" marL="0" rtl="0" algn="ctr">
              <a:lnSpc>
                <a:spcPct val="130909"/>
              </a:lnSpc>
              <a:spcBef>
                <a:spcPts val="1200"/>
              </a:spcBef>
              <a:spcAft>
                <a:spcPts val="700"/>
              </a:spcAft>
              <a:buNone/>
            </a:pPr>
            <a:r>
              <a:rPr lang="es-ES" sz="2200">
                <a:solidFill>
                  <a:schemeClr val="dk1"/>
                </a:solidFill>
                <a:latin typeface="Times New Roman"/>
                <a:ea typeface="Times New Roman"/>
                <a:cs typeface="Times New Roman"/>
                <a:sym typeface="Times New Roman"/>
              </a:rPr>
              <a:t>Algorithm for Binary search :</a:t>
            </a:r>
            <a:endParaRPr sz="2200">
              <a:solidFill>
                <a:schemeClr val="dk1"/>
              </a:solidFill>
              <a:latin typeface="Times New Roman"/>
              <a:ea typeface="Times New Roman"/>
              <a:cs typeface="Times New Roman"/>
              <a:sym typeface="Times New Roman"/>
            </a:endParaRPr>
          </a:p>
        </p:txBody>
      </p:sp>
      <p:sp>
        <p:nvSpPr>
          <p:cNvPr id="292" name="Google Shape;292;p13"/>
          <p:cNvSpPr txBox="1"/>
          <p:nvPr/>
        </p:nvSpPr>
        <p:spPr>
          <a:xfrm>
            <a:off x="1116450" y="393300"/>
            <a:ext cx="4681200" cy="13971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1800">
                <a:solidFill>
                  <a:schemeClr val="dk1"/>
                </a:solidFill>
                <a:latin typeface="Times New Roman"/>
                <a:ea typeface="Times New Roman"/>
                <a:cs typeface="Times New Roman"/>
                <a:sym typeface="Times New Roman"/>
              </a:rPr>
              <a:t>let us take another example which consists of 14 entries:</a:t>
            </a:r>
            <a:endParaRPr sz="18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800">
                <a:solidFill>
                  <a:schemeClr val="dk1"/>
                </a:solidFill>
                <a:latin typeface="Times New Roman"/>
                <a:ea typeface="Times New Roman"/>
                <a:cs typeface="Times New Roman"/>
                <a:sym typeface="Times New Roman"/>
              </a:rPr>
              <a:t>a[1:14] = -15, -6, 0, 7, 9, 23, 54, 82, 101, 112, 125, 131, 142, 151</a:t>
            </a:r>
            <a:endParaRPr sz="18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700"/>
              </a:spcAft>
              <a:buNone/>
            </a:pPr>
            <a:r>
              <a:rPr lang="es-ES" sz="1800">
                <a:solidFill>
                  <a:schemeClr val="dk1"/>
                </a:solidFill>
                <a:latin typeface="Times New Roman"/>
                <a:ea typeface="Times New Roman"/>
                <a:cs typeface="Times New Roman"/>
                <a:sym typeface="Times New Roman"/>
              </a:rPr>
              <a:t>the below table explains three different searches of an element</a:t>
            </a:r>
            <a:endParaRPr sz="1800">
              <a:solidFill>
                <a:schemeClr val="dk1"/>
              </a:solidFill>
              <a:latin typeface="Times New Roman"/>
              <a:ea typeface="Times New Roman"/>
              <a:cs typeface="Times New Roman"/>
              <a:sym typeface="Times New Roman"/>
            </a:endParaRPr>
          </a:p>
        </p:txBody>
      </p:sp>
      <p:graphicFrame>
        <p:nvGraphicFramePr>
          <p:cNvPr id="293" name="Google Shape;293;p13"/>
          <p:cNvGraphicFramePr/>
          <p:nvPr/>
        </p:nvGraphicFramePr>
        <p:xfrm>
          <a:off x="7177300" y="702188"/>
          <a:ext cx="3000000" cy="3000000"/>
        </p:xfrm>
        <a:graphic>
          <a:graphicData uri="http://schemas.openxmlformats.org/drawingml/2006/table">
            <a:tbl>
              <a:tblPr>
                <a:noFill/>
                <a:tableStyleId>{B9DC429E-4463-4A1E-A1AD-DA6CBB2BE14A}</a:tableStyleId>
              </a:tblPr>
              <a:tblGrid>
                <a:gridCol w="1203700"/>
                <a:gridCol w="1165475"/>
                <a:gridCol w="1146400"/>
                <a:gridCol w="1165475"/>
              </a:tblGrid>
              <a:tr h="219075">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X=151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Low</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High</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mid</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7</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8</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12</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13</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found</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X=-14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7</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6</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3</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2</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2</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2</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2</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0050">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2</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Not found</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X=9</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7</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1</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6</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3</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19075">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4</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6</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5</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b="1" sz="17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500">
                          <a:solidFill>
                            <a:schemeClr val="dk1"/>
                          </a:solidFill>
                          <a:latin typeface="Times New Roman"/>
                          <a:ea typeface="Times New Roman"/>
                          <a:cs typeface="Times New Roman"/>
                          <a:sym typeface="Times New Roman"/>
                        </a:rPr>
                        <a:t>found</a:t>
                      </a:r>
                      <a:endParaRPr b="1" sz="15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94" name="Google Shape;294;p13"/>
          <p:cNvSpPr txBox="1"/>
          <p:nvPr/>
        </p:nvSpPr>
        <p:spPr>
          <a:xfrm>
            <a:off x="1308400" y="3161550"/>
            <a:ext cx="5030400" cy="30000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When X=151 , at the 4</a:t>
            </a:r>
            <a:r>
              <a:rPr baseline="30000" lang="es-ES" sz="2700">
                <a:solidFill>
                  <a:schemeClr val="dk1"/>
                </a:solidFill>
                <a:latin typeface="Times New Roman"/>
                <a:ea typeface="Times New Roman"/>
                <a:cs typeface="Times New Roman"/>
                <a:sym typeface="Times New Roman"/>
              </a:rPr>
              <a:t>th</a:t>
            </a:r>
            <a:r>
              <a:rPr lang="es-ES" sz="1900">
                <a:solidFill>
                  <a:schemeClr val="dk1"/>
                </a:solidFill>
                <a:latin typeface="Times New Roman"/>
                <a:ea typeface="Times New Roman"/>
                <a:cs typeface="Times New Roman"/>
                <a:sym typeface="Times New Roman"/>
              </a:rPr>
              <a:t> iteration the element is found.</a:t>
            </a:r>
            <a:endParaRPr sz="19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700"/>
              </a:spcAft>
              <a:buNone/>
            </a:pPr>
            <a:r>
              <a:rPr lang="es-ES" sz="1900">
                <a:solidFill>
                  <a:schemeClr val="dk1"/>
                </a:solidFill>
                <a:latin typeface="Times New Roman"/>
                <a:ea typeface="Times New Roman"/>
                <a:cs typeface="Times New Roman"/>
                <a:sym typeface="Times New Roman"/>
              </a:rPr>
              <a:t>Let say the iteration in Binary Search terminates after </a:t>
            </a:r>
            <a:r>
              <a:rPr b="1" lang="es-ES" sz="1900">
                <a:solidFill>
                  <a:schemeClr val="dk1"/>
                </a:solidFill>
                <a:latin typeface="Times New Roman"/>
                <a:ea typeface="Times New Roman"/>
                <a:cs typeface="Times New Roman"/>
                <a:sym typeface="Times New Roman"/>
              </a:rPr>
              <a:t>k</a:t>
            </a:r>
            <a:r>
              <a:rPr lang="es-ES" sz="1900">
                <a:solidFill>
                  <a:schemeClr val="dk1"/>
                </a:solidFill>
                <a:latin typeface="Times New Roman"/>
                <a:ea typeface="Times New Roman"/>
                <a:cs typeface="Times New Roman"/>
                <a:sym typeface="Times New Roman"/>
              </a:rPr>
              <a:t> iterations. In the above example, it terminates after 4 iterations, so </a:t>
            </a:r>
            <a:r>
              <a:rPr b="1" lang="es-ES" sz="1900">
                <a:solidFill>
                  <a:schemeClr val="dk1"/>
                </a:solidFill>
                <a:latin typeface="Times New Roman"/>
                <a:ea typeface="Times New Roman"/>
                <a:cs typeface="Times New Roman"/>
                <a:sym typeface="Times New Roman"/>
              </a:rPr>
              <a:t>here k = 4</a:t>
            </a:r>
            <a:endParaRPr b="1" sz="19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14"/>
          <p:cNvSpPr txBox="1"/>
          <p:nvPr/>
        </p:nvSpPr>
        <p:spPr>
          <a:xfrm>
            <a:off x="1240150" y="0"/>
            <a:ext cx="7614000" cy="63843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Char char="●"/>
            </a:pPr>
            <a:r>
              <a:rPr lang="es-ES" sz="1700">
                <a:solidFill>
                  <a:schemeClr val="dk1"/>
                </a:solidFill>
                <a:latin typeface="Times New Roman"/>
                <a:ea typeface="Times New Roman"/>
                <a:cs typeface="Times New Roman"/>
                <a:sym typeface="Times New Roman"/>
              </a:rPr>
              <a:t>At each iteration, the array is divided by half. So let’s say the length of array at any iteration is </a:t>
            </a:r>
            <a:r>
              <a:rPr b="1" lang="es-ES" sz="1700">
                <a:solidFill>
                  <a:schemeClr val="dk1"/>
                </a:solidFill>
                <a:latin typeface="Times New Roman"/>
                <a:ea typeface="Times New Roman"/>
                <a:cs typeface="Times New Roman"/>
                <a:sym typeface="Times New Roman"/>
              </a:rPr>
              <a:t>n</a:t>
            </a:r>
            <a:endParaRPr b="1" sz="17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s-ES" sz="1700">
                <a:solidFill>
                  <a:schemeClr val="dk1"/>
                </a:solidFill>
                <a:latin typeface="Times New Roman"/>
                <a:ea typeface="Times New Roman"/>
                <a:cs typeface="Times New Roman"/>
                <a:sym typeface="Times New Roman"/>
              </a:rPr>
              <a:t>At Iteration 1,</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Length of array = n</a:t>
            </a:r>
            <a:endParaRPr sz="1700">
              <a:solidFill>
                <a:schemeClr val="dk1"/>
              </a:solidFill>
              <a:highlight>
                <a:srgbClr val="E0E0E0"/>
              </a:highlight>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latin typeface="Times New Roman"/>
                <a:ea typeface="Times New Roman"/>
                <a:cs typeface="Times New Roman"/>
                <a:sym typeface="Times New Roman"/>
              </a:rPr>
              <a:t>At Iteration 2,</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Length of array = n⁄2</a:t>
            </a:r>
            <a:endParaRPr sz="1700">
              <a:solidFill>
                <a:schemeClr val="dk1"/>
              </a:solidFill>
              <a:highlight>
                <a:srgbClr val="E0E0E0"/>
              </a:highlight>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s-ES" sz="1700">
                <a:solidFill>
                  <a:schemeClr val="dk1"/>
                </a:solidFill>
                <a:latin typeface="Times New Roman"/>
                <a:ea typeface="Times New Roman"/>
                <a:cs typeface="Times New Roman"/>
                <a:sym typeface="Times New Roman"/>
              </a:rPr>
              <a:t>At Iteration 3,</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Length of array = (n⁄2)⁄2 = n⁄2</a:t>
            </a:r>
            <a:r>
              <a:rPr baseline="30000" lang="es-ES" sz="2500">
                <a:solidFill>
                  <a:schemeClr val="dk1"/>
                </a:solidFill>
                <a:highlight>
                  <a:srgbClr val="E0E0E0"/>
                </a:highlight>
                <a:latin typeface="Times New Roman"/>
                <a:ea typeface="Times New Roman"/>
                <a:cs typeface="Times New Roman"/>
                <a:sym typeface="Times New Roman"/>
              </a:rPr>
              <a:t>2</a:t>
            </a:r>
            <a:endParaRPr baseline="30000" sz="2500">
              <a:solidFill>
                <a:schemeClr val="dk1"/>
              </a:solidFill>
              <a:highlight>
                <a:srgbClr val="E0E0E0"/>
              </a:highlight>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s-ES" sz="1700">
                <a:solidFill>
                  <a:schemeClr val="dk1"/>
                </a:solidFill>
                <a:latin typeface="Times New Roman"/>
                <a:ea typeface="Times New Roman"/>
                <a:cs typeface="Times New Roman"/>
                <a:sym typeface="Times New Roman"/>
              </a:rPr>
              <a:t>Therefore, after Iteration k,</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Length of array = n⁄2</a:t>
            </a:r>
            <a:r>
              <a:rPr baseline="30000" lang="es-ES" sz="2500">
                <a:solidFill>
                  <a:schemeClr val="dk1"/>
                </a:solidFill>
                <a:highlight>
                  <a:srgbClr val="E0E0E0"/>
                </a:highlight>
                <a:latin typeface="Times New Roman"/>
                <a:ea typeface="Times New Roman"/>
                <a:cs typeface="Times New Roman"/>
                <a:sym typeface="Times New Roman"/>
              </a:rPr>
              <a:t>k</a:t>
            </a:r>
            <a:endParaRPr baseline="30000" sz="2500">
              <a:solidFill>
                <a:schemeClr val="dk1"/>
              </a:solidFill>
              <a:highlight>
                <a:srgbClr val="E0E0E0"/>
              </a:highlight>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s-ES" sz="1700">
                <a:solidFill>
                  <a:schemeClr val="dk1"/>
                </a:solidFill>
                <a:latin typeface="Times New Roman"/>
                <a:ea typeface="Times New Roman"/>
                <a:cs typeface="Times New Roman"/>
                <a:sym typeface="Times New Roman"/>
              </a:rPr>
              <a:t>Also, we know that</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After k divisions, the length of array becomes 1</a:t>
            </a:r>
            <a:endParaRPr sz="1700">
              <a:solidFill>
                <a:schemeClr val="dk1"/>
              </a:solidFill>
              <a:highlight>
                <a:srgbClr val="E0E0E0"/>
              </a:highlight>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s-ES" sz="1700">
                <a:solidFill>
                  <a:schemeClr val="dk1"/>
                </a:solidFill>
                <a:latin typeface="Times New Roman"/>
                <a:ea typeface="Times New Roman"/>
                <a:cs typeface="Times New Roman"/>
                <a:sym typeface="Times New Roman"/>
              </a:rPr>
              <a:t>Therefore</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Length of array = n⁄2</a:t>
            </a:r>
            <a:r>
              <a:rPr baseline="30000" lang="es-ES" sz="2500">
                <a:solidFill>
                  <a:schemeClr val="dk1"/>
                </a:solidFill>
                <a:highlight>
                  <a:srgbClr val="E0E0E0"/>
                </a:highlight>
                <a:latin typeface="Times New Roman"/>
                <a:ea typeface="Times New Roman"/>
                <a:cs typeface="Times New Roman"/>
                <a:sym typeface="Times New Roman"/>
              </a:rPr>
              <a:t>k</a:t>
            </a:r>
            <a:r>
              <a:rPr lang="es-ES" sz="1700">
                <a:solidFill>
                  <a:schemeClr val="dk1"/>
                </a:solidFill>
                <a:highlight>
                  <a:srgbClr val="E0E0E0"/>
                </a:highlight>
                <a:latin typeface="Times New Roman"/>
                <a:ea typeface="Times New Roman"/>
                <a:cs typeface="Times New Roman"/>
                <a:sym typeface="Times New Roman"/>
              </a:rPr>
              <a:t> = 1</a:t>
            </a:r>
            <a:endParaRPr sz="1500">
              <a:solidFill>
                <a:schemeClr val="dk1"/>
              </a:solidFill>
              <a:highlight>
                <a:srgbClr val="E0E0E0"/>
              </a:highlight>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=&gt; n = 2</a:t>
            </a:r>
            <a:r>
              <a:rPr baseline="30000" lang="es-ES" sz="2500">
                <a:solidFill>
                  <a:schemeClr val="dk1"/>
                </a:solidFill>
                <a:highlight>
                  <a:srgbClr val="E0E0E0"/>
                </a:highlight>
                <a:latin typeface="Times New Roman"/>
                <a:ea typeface="Times New Roman"/>
                <a:cs typeface="Times New Roman"/>
                <a:sym typeface="Times New Roman"/>
              </a:rPr>
              <a:t>k</a:t>
            </a:r>
            <a:endParaRPr baseline="30000" sz="2500">
              <a:solidFill>
                <a:schemeClr val="dk1"/>
              </a:solidFill>
              <a:highlight>
                <a:srgbClr val="E0E0E0"/>
              </a:highlight>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s-ES" sz="1700">
                <a:solidFill>
                  <a:schemeClr val="dk1"/>
                </a:solidFill>
                <a:latin typeface="Times New Roman"/>
                <a:ea typeface="Times New Roman"/>
                <a:cs typeface="Times New Roman"/>
                <a:sym typeface="Times New Roman"/>
              </a:rPr>
              <a:t>Applying log function on both sides:</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=&gt; log</a:t>
            </a:r>
            <a:r>
              <a:rPr baseline="-25000" lang="es-ES" sz="2500">
                <a:solidFill>
                  <a:schemeClr val="dk1"/>
                </a:solidFill>
                <a:highlight>
                  <a:srgbClr val="E0E0E0"/>
                </a:highlight>
                <a:latin typeface="Times New Roman"/>
                <a:ea typeface="Times New Roman"/>
                <a:cs typeface="Times New Roman"/>
                <a:sym typeface="Times New Roman"/>
              </a:rPr>
              <a:t>2</a:t>
            </a:r>
            <a:r>
              <a:rPr lang="es-ES" sz="1700">
                <a:solidFill>
                  <a:schemeClr val="dk1"/>
                </a:solidFill>
                <a:highlight>
                  <a:srgbClr val="E0E0E0"/>
                </a:highlight>
                <a:latin typeface="Times New Roman"/>
                <a:ea typeface="Times New Roman"/>
                <a:cs typeface="Times New Roman"/>
                <a:sym typeface="Times New Roman"/>
              </a:rPr>
              <a:t> (n) = log</a:t>
            </a:r>
            <a:r>
              <a:rPr baseline="-25000" lang="es-ES" sz="2500">
                <a:solidFill>
                  <a:schemeClr val="dk1"/>
                </a:solidFill>
                <a:highlight>
                  <a:srgbClr val="E0E0E0"/>
                </a:highlight>
                <a:latin typeface="Times New Roman"/>
                <a:ea typeface="Times New Roman"/>
                <a:cs typeface="Times New Roman"/>
                <a:sym typeface="Times New Roman"/>
              </a:rPr>
              <a:t>2</a:t>
            </a:r>
            <a:r>
              <a:rPr lang="es-ES" sz="1700">
                <a:solidFill>
                  <a:schemeClr val="dk1"/>
                </a:solidFill>
                <a:highlight>
                  <a:srgbClr val="E0E0E0"/>
                </a:highlight>
                <a:latin typeface="Times New Roman"/>
                <a:ea typeface="Times New Roman"/>
                <a:cs typeface="Times New Roman"/>
                <a:sym typeface="Times New Roman"/>
              </a:rPr>
              <a:t> (2</a:t>
            </a:r>
            <a:r>
              <a:rPr baseline="30000" lang="es-ES" sz="2500">
                <a:solidFill>
                  <a:schemeClr val="dk1"/>
                </a:solidFill>
                <a:highlight>
                  <a:srgbClr val="E0E0E0"/>
                </a:highlight>
                <a:latin typeface="Times New Roman"/>
                <a:ea typeface="Times New Roman"/>
                <a:cs typeface="Times New Roman"/>
                <a:sym typeface="Times New Roman"/>
              </a:rPr>
              <a:t>k</a:t>
            </a:r>
            <a:r>
              <a:rPr lang="es-ES" sz="1700">
                <a:solidFill>
                  <a:schemeClr val="dk1"/>
                </a:solidFill>
                <a:highlight>
                  <a:srgbClr val="E0E0E0"/>
                </a:highlight>
                <a:latin typeface="Times New Roman"/>
                <a:ea typeface="Times New Roman"/>
                <a:cs typeface="Times New Roman"/>
                <a:sym typeface="Times New Roman"/>
              </a:rPr>
              <a:t>)</a:t>
            </a:r>
            <a:endParaRPr sz="1500">
              <a:solidFill>
                <a:schemeClr val="dk1"/>
              </a:solidFill>
              <a:highlight>
                <a:srgbClr val="E0E0E0"/>
              </a:highlight>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=&gt; log</a:t>
            </a:r>
            <a:r>
              <a:rPr baseline="-25000" lang="es-ES" sz="2500">
                <a:solidFill>
                  <a:schemeClr val="dk1"/>
                </a:solidFill>
                <a:highlight>
                  <a:srgbClr val="E0E0E0"/>
                </a:highlight>
                <a:latin typeface="Times New Roman"/>
                <a:ea typeface="Times New Roman"/>
                <a:cs typeface="Times New Roman"/>
                <a:sym typeface="Times New Roman"/>
              </a:rPr>
              <a:t>2</a:t>
            </a:r>
            <a:r>
              <a:rPr lang="es-ES" sz="1700">
                <a:solidFill>
                  <a:schemeClr val="dk1"/>
                </a:solidFill>
                <a:highlight>
                  <a:srgbClr val="E0E0E0"/>
                </a:highlight>
                <a:latin typeface="Times New Roman"/>
                <a:ea typeface="Times New Roman"/>
                <a:cs typeface="Times New Roman"/>
                <a:sym typeface="Times New Roman"/>
              </a:rPr>
              <a:t> (n) = k log</a:t>
            </a:r>
            <a:r>
              <a:rPr baseline="-25000" lang="es-ES" sz="2500">
                <a:solidFill>
                  <a:schemeClr val="dk1"/>
                </a:solidFill>
                <a:highlight>
                  <a:srgbClr val="E0E0E0"/>
                </a:highlight>
                <a:latin typeface="Times New Roman"/>
                <a:ea typeface="Times New Roman"/>
                <a:cs typeface="Times New Roman"/>
                <a:sym typeface="Times New Roman"/>
              </a:rPr>
              <a:t>2 </a:t>
            </a:r>
            <a:r>
              <a:rPr lang="es-ES" sz="1700">
                <a:solidFill>
                  <a:schemeClr val="dk1"/>
                </a:solidFill>
                <a:highlight>
                  <a:srgbClr val="E0E0E0"/>
                </a:highlight>
                <a:latin typeface="Times New Roman"/>
                <a:ea typeface="Times New Roman"/>
                <a:cs typeface="Times New Roman"/>
                <a:sym typeface="Times New Roman"/>
              </a:rPr>
              <a:t>(2)</a:t>
            </a:r>
            <a:endParaRPr sz="1700">
              <a:solidFill>
                <a:schemeClr val="dk1"/>
              </a:solidFill>
              <a:highlight>
                <a:srgbClr val="E0E0E0"/>
              </a:highlight>
              <a:latin typeface="Times New Roman"/>
              <a:ea typeface="Times New Roman"/>
              <a:cs typeface="Times New Roman"/>
              <a:sym typeface="Times New Roman"/>
            </a:endParaRPr>
          </a:p>
          <a:p>
            <a:pPr indent="-298450" lvl="0" marL="457200" rtl="0" algn="l">
              <a:lnSpc>
                <a:spcPct val="100000"/>
              </a:lnSpc>
              <a:spcBef>
                <a:spcPts val="0"/>
              </a:spcBef>
              <a:spcAft>
                <a:spcPts val="0"/>
              </a:spcAft>
              <a:buClr>
                <a:schemeClr val="dk1"/>
              </a:buClr>
              <a:buSzPts val="1100"/>
              <a:buChar char="●"/>
            </a:pPr>
            <a:r>
              <a:rPr lang="es-ES" sz="1700">
                <a:solidFill>
                  <a:schemeClr val="dk1"/>
                </a:solidFill>
                <a:latin typeface="Times New Roman"/>
                <a:ea typeface="Times New Roman"/>
                <a:cs typeface="Times New Roman"/>
                <a:sym typeface="Times New Roman"/>
              </a:rPr>
              <a:t>As(log</a:t>
            </a:r>
            <a:r>
              <a:rPr baseline="-25000" lang="es-ES" sz="2500">
                <a:solidFill>
                  <a:schemeClr val="dk1"/>
                </a:solidFill>
                <a:latin typeface="Times New Roman"/>
                <a:ea typeface="Times New Roman"/>
                <a:cs typeface="Times New Roman"/>
                <a:sym typeface="Times New Roman"/>
              </a:rPr>
              <a:t>a</a:t>
            </a:r>
            <a:r>
              <a:rPr lang="es-ES" sz="1700">
                <a:solidFill>
                  <a:schemeClr val="dk1"/>
                </a:solidFill>
                <a:latin typeface="Times New Roman"/>
                <a:ea typeface="Times New Roman"/>
                <a:cs typeface="Times New Roman"/>
                <a:sym typeface="Times New Roman"/>
              </a:rPr>
              <a:t>(a) = 1)</a:t>
            </a:r>
            <a:br>
              <a:rPr lang="es-ES" sz="1700">
                <a:solidFill>
                  <a:schemeClr val="dk1"/>
                </a:solidFill>
                <a:latin typeface="Times New Roman"/>
                <a:ea typeface="Times New Roman"/>
                <a:cs typeface="Times New Roman"/>
                <a:sym typeface="Times New Roman"/>
              </a:rPr>
            </a:br>
            <a:r>
              <a:rPr lang="es-ES" sz="1700">
                <a:solidFill>
                  <a:schemeClr val="dk1"/>
                </a:solidFill>
                <a:latin typeface="Times New Roman"/>
                <a:ea typeface="Times New Roman"/>
                <a:cs typeface="Times New Roman"/>
                <a:sym typeface="Times New Roman"/>
              </a:rPr>
              <a:t>Therefore,</a:t>
            </a:r>
            <a:endParaRPr sz="17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s-ES" sz="1700">
                <a:solidFill>
                  <a:schemeClr val="dk1"/>
                </a:solidFill>
                <a:highlight>
                  <a:srgbClr val="E0E0E0"/>
                </a:highlight>
                <a:latin typeface="Times New Roman"/>
                <a:ea typeface="Times New Roman"/>
                <a:cs typeface="Times New Roman"/>
                <a:sym typeface="Times New Roman"/>
              </a:rPr>
              <a:t>=&gt; k = log</a:t>
            </a:r>
            <a:r>
              <a:rPr baseline="-25000" lang="es-ES" sz="2500">
                <a:solidFill>
                  <a:schemeClr val="dk1"/>
                </a:solidFill>
                <a:highlight>
                  <a:srgbClr val="E0E0E0"/>
                </a:highlight>
                <a:latin typeface="Times New Roman"/>
                <a:ea typeface="Times New Roman"/>
                <a:cs typeface="Times New Roman"/>
                <a:sym typeface="Times New Roman"/>
              </a:rPr>
              <a:t>2</a:t>
            </a:r>
            <a:r>
              <a:rPr lang="es-ES" sz="1700">
                <a:solidFill>
                  <a:schemeClr val="dk1"/>
                </a:solidFill>
                <a:highlight>
                  <a:srgbClr val="E0E0E0"/>
                </a:highlight>
                <a:latin typeface="Times New Roman"/>
                <a:ea typeface="Times New Roman"/>
                <a:cs typeface="Times New Roman"/>
                <a:sym typeface="Times New Roman"/>
              </a:rPr>
              <a:t> (n)</a:t>
            </a:r>
            <a:endParaRPr sz="1700">
              <a:solidFill>
                <a:schemeClr val="dk1"/>
              </a:solidFill>
              <a:highlight>
                <a:srgbClr val="E0E0E0"/>
              </a:highlight>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graphicFrame>
        <p:nvGraphicFramePr>
          <p:cNvPr id="306" name="Google Shape;306;p15"/>
          <p:cNvGraphicFramePr/>
          <p:nvPr/>
        </p:nvGraphicFramePr>
        <p:xfrm>
          <a:off x="6487500" y="514500"/>
          <a:ext cx="3000000" cy="3000000"/>
        </p:xfrm>
        <a:graphic>
          <a:graphicData uri="http://schemas.openxmlformats.org/drawingml/2006/table">
            <a:tbl>
              <a:tblPr>
                <a:noFill/>
                <a:tableStyleId>{B9DC429E-4463-4A1E-A1AD-DA6CBB2BE14A}</a:tableStyleId>
              </a:tblPr>
              <a:tblGrid>
                <a:gridCol w="496050"/>
                <a:gridCol w="2742850"/>
                <a:gridCol w="1299250"/>
              </a:tblGrid>
              <a:tr h="200025">
                <a:tc>
                  <a:txBody>
                    <a:bodyPr/>
                    <a:lstStyle/>
                    <a:p>
                      <a:pPr indent="0" lvl="0" marL="0" rtl="0" algn="ctr">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SN</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Performance</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Complexity</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1</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Worst case</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O(log n)</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2</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Best case</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O(1)</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3</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Average Case</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O(log n)</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4</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Worst case space complexity</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900">
                          <a:solidFill>
                            <a:schemeClr val="dk1"/>
                          </a:solidFill>
                          <a:latin typeface="Times New Roman"/>
                          <a:ea typeface="Times New Roman"/>
                          <a:cs typeface="Times New Roman"/>
                          <a:sym typeface="Times New Roman"/>
                        </a:rPr>
                        <a:t>O(1)</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graphicFrame>
        <p:nvGraphicFramePr>
          <p:cNvPr id="307" name="Google Shape;307;p15"/>
          <p:cNvGraphicFramePr/>
          <p:nvPr/>
        </p:nvGraphicFramePr>
        <p:xfrm>
          <a:off x="1370300" y="269850"/>
          <a:ext cx="3000000" cy="3000000"/>
        </p:xfrm>
        <a:graphic>
          <a:graphicData uri="http://schemas.openxmlformats.org/drawingml/2006/table">
            <a:tbl>
              <a:tblPr>
                <a:noFill/>
                <a:tableStyleId>{B9DC429E-4463-4A1E-A1AD-DA6CBB2BE14A}</a:tableStyleId>
              </a:tblPr>
              <a:tblGrid>
                <a:gridCol w="1993625"/>
                <a:gridCol w="1347800"/>
              </a:tblGrid>
              <a:tr h="247650">
                <a:tc>
                  <a:txBody>
                    <a:bodyPr/>
                    <a:lstStyle/>
                    <a:p>
                      <a:pPr indent="0" lvl="0" marL="0" rtl="0" algn="ctr">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n</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log</a:t>
                      </a:r>
                      <a:r>
                        <a:rPr b="1" baseline="-25000" lang="es-ES" sz="1600">
                          <a:solidFill>
                            <a:schemeClr val="dk1"/>
                          </a:solidFill>
                          <a:latin typeface="Times New Roman"/>
                          <a:ea typeface="Times New Roman"/>
                          <a:cs typeface="Times New Roman"/>
                          <a:sym typeface="Times New Roman"/>
                        </a:rPr>
                        <a:t>2</a:t>
                      </a:r>
                      <a:r>
                        <a:rPr b="1" lang="es-ES" sz="1600">
                          <a:solidFill>
                            <a:schemeClr val="dk1"/>
                          </a:solidFill>
                          <a:latin typeface="Times New Roman"/>
                          <a:ea typeface="Times New Roman"/>
                          <a:cs typeface="Times New Roman"/>
                          <a:sym typeface="Times New Roman"/>
                        </a:rPr>
                        <a:t>​n</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1</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0</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2</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1</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4</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2</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8</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3</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16</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4</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32</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5</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64</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6</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128</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7</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256</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8</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512</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9</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1024</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10</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0025">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1,048,576</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20</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00000">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2,097,152</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Times New Roman"/>
                          <a:ea typeface="Times New Roman"/>
                          <a:cs typeface="Times New Roman"/>
                          <a:sym typeface="Times New Roman"/>
                        </a:rPr>
                        <a:t>21</a:t>
                      </a:r>
                      <a:endParaRPr b="1" sz="16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308" name="Google Shape;308;p15"/>
          <p:cNvSpPr txBox="1"/>
          <p:nvPr/>
        </p:nvSpPr>
        <p:spPr>
          <a:xfrm>
            <a:off x="7491725" y="0"/>
            <a:ext cx="44637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400">
                <a:solidFill>
                  <a:schemeClr val="dk1"/>
                </a:solidFill>
              </a:rPr>
              <a:t>Complexity</a:t>
            </a:r>
            <a:endParaRPr sz="2400">
              <a:solidFill>
                <a:schemeClr val="dk1"/>
              </a:solidFill>
            </a:endParaRPr>
          </a:p>
        </p:txBody>
      </p:sp>
      <p:sp>
        <p:nvSpPr>
          <p:cNvPr id="309" name="Google Shape;309;p15"/>
          <p:cNvSpPr txBox="1"/>
          <p:nvPr/>
        </p:nvSpPr>
        <p:spPr>
          <a:xfrm>
            <a:off x="5081275" y="3713850"/>
            <a:ext cx="7110600" cy="2880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b="1" i="1" lang="es-ES" sz="1700">
                <a:solidFill>
                  <a:schemeClr val="dk1"/>
                </a:solidFill>
                <a:latin typeface="Times New Roman"/>
                <a:ea typeface="Times New Roman"/>
                <a:cs typeface="Times New Roman"/>
                <a:sym typeface="Times New Roman"/>
              </a:rPr>
              <a:t>T</a:t>
            </a:r>
            <a:r>
              <a:rPr lang="es-ES" sz="1700">
                <a:solidFill>
                  <a:schemeClr val="dk1"/>
                </a:solidFill>
                <a:latin typeface="Times New Roman"/>
                <a:ea typeface="Times New Roman"/>
                <a:cs typeface="Times New Roman"/>
                <a:sym typeface="Times New Roman"/>
              </a:rPr>
              <a:t>he logarithm function grows very slowly. Logarithms are the inverse of exponentials, which grow very rapidly, so that if </a:t>
            </a:r>
            <a:r>
              <a:rPr b="1" i="1" lang="es-ES" sz="1700">
                <a:solidFill>
                  <a:schemeClr val="dk1"/>
                </a:solidFill>
                <a:highlight>
                  <a:srgbClr val="FF0000"/>
                </a:highlight>
                <a:latin typeface="Times New Roman"/>
                <a:ea typeface="Times New Roman"/>
                <a:cs typeface="Times New Roman"/>
                <a:sym typeface="Times New Roman"/>
              </a:rPr>
              <a:t>log</a:t>
            </a:r>
            <a:r>
              <a:rPr b="1" baseline="-25000" i="1" lang="es-ES" sz="2500">
                <a:solidFill>
                  <a:schemeClr val="dk1"/>
                </a:solidFill>
                <a:highlight>
                  <a:srgbClr val="FF0000"/>
                </a:highlight>
                <a:latin typeface="Times New Roman"/>
                <a:ea typeface="Times New Roman"/>
                <a:cs typeface="Times New Roman"/>
                <a:sym typeface="Times New Roman"/>
              </a:rPr>
              <a:t>2</a:t>
            </a:r>
            <a:r>
              <a:rPr b="1" i="1" lang="es-ES" sz="1700">
                <a:solidFill>
                  <a:schemeClr val="dk1"/>
                </a:solidFill>
                <a:highlight>
                  <a:srgbClr val="FF0000"/>
                </a:highlight>
                <a:latin typeface="Times New Roman"/>
                <a:ea typeface="Times New Roman"/>
                <a:cs typeface="Times New Roman"/>
                <a:sym typeface="Times New Roman"/>
              </a:rPr>
              <a:t>​n=x</a:t>
            </a:r>
            <a:r>
              <a:rPr lang="es-ES" sz="1700">
                <a:solidFill>
                  <a:schemeClr val="dk1"/>
                </a:solidFill>
                <a:latin typeface="Times New Roman"/>
                <a:ea typeface="Times New Roman"/>
                <a:cs typeface="Times New Roman"/>
                <a:sym typeface="Times New Roman"/>
              </a:rPr>
              <a:t>, then </a:t>
            </a:r>
            <a:r>
              <a:rPr b="1" i="1" lang="es-ES" sz="1700">
                <a:solidFill>
                  <a:schemeClr val="dk1"/>
                </a:solidFill>
                <a:highlight>
                  <a:srgbClr val="FF0000"/>
                </a:highlight>
                <a:latin typeface="Times New Roman"/>
                <a:ea typeface="Times New Roman"/>
                <a:cs typeface="Times New Roman"/>
                <a:sym typeface="Times New Roman"/>
              </a:rPr>
              <a:t>n=2</a:t>
            </a:r>
            <a:r>
              <a:rPr b="1" baseline="30000" i="1" lang="es-ES" sz="2500">
                <a:solidFill>
                  <a:schemeClr val="dk1"/>
                </a:solidFill>
                <a:highlight>
                  <a:srgbClr val="FF0000"/>
                </a:highlight>
                <a:latin typeface="Times New Roman"/>
                <a:ea typeface="Times New Roman"/>
                <a:cs typeface="Times New Roman"/>
                <a:sym typeface="Times New Roman"/>
              </a:rPr>
              <a:t>x</a:t>
            </a:r>
            <a:r>
              <a:rPr lang="es-ES" sz="1700">
                <a:solidFill>
                  <a:schemeClr val="dk1"/>
                </a:solidFill>
                <a:highlight>
                  <a:srgbClr val="FF0000"/>
                </a:highlight>
                <a:latin typeface="Times New Roman"/>
                <a:ea typeface="Times New Roman"/>
                <a:cs typeface="Times New Roman"/>
                <a:sym typeface="Times New Roman"/>
              </a:rPr>
              <a:t>. </a:t>
            </a:r>
            <a:r>
              <a:rPr lang="es-ES" sz="1700">
                <a:solidFill>
                  <a:schemeClr val="dk1"/>
                </a:solidFill>
                <a:latin typeface="Times New Roman"/>
                <a:ea typeface="Times New Roman"/>
                <a:cs typeface="Times New Roman"/>
                <a:sym typeface="Times New Roman"/>
              </a:rPr>
              <a:t>For example, because </a:t>
            </a:r>
            <a:r>
              <a:rPr b="1" i="1" lang="es-ES" sz="1700">
                <a:solidFill>
                  <a:schemeClr val="dk1"/>
                </a:solidFill>
                <a:highlight>
                  <a:srgbClr val="FF0000"/>
                </a:highlight>
                <a:latin typeface="Times New Roman"/>
                <a:ea typeface="Times New Roman"/>
                <a:cs typeface="Times New Roman"/>
                <a:sym typeface="Times New Roman"/>
              </a:rPr>
              <a:t>log</a:t>
            </a:r>
            <a:r>
              <a:rPr b="1" baseline="-25000" i="1" lang="es-ES" sz="2500">
                <a:solidFill>
                  <a:schemeClr val="dk1"/>
                </a:solidFill>
                <a:highlight>
                  <a:srgbClr val="FF0000"/>
                </a:highlight>
                <a:latin typeface="Times New Roman"/>
                <a:ea typeface="Times New Roman"/>
                <a:cs typeface="Times New Roman"/>
                <a:sym typeface="Times New Roman"/>
              </a:rPr>
              <a:t>2</a:t>
            </a:r>
            <a:r>
              <a:rPr b="1" i="1" lang="es-ES" sz="1700">
                <a:solidFill>
                  <a:schemeClr val="dk1"/>
                </a:solidFill>
                <a:highlight>
                  <a:srgbClr val="FF0000"/>
                </a:highlight>
                <a:latin typeface="Times New Roman"/>
                <a:ea typeface="Times New Roman"/>
                <a:cs typeface="Times New Roman"/>
                <a:sym typeface="Times New Roman"/>
              </a:rPr>
              <a:t>​128=7</a:t>
            </a:r>
            <a:r>
              <a:rPr lang="es-ES" sz="1700">
                <a:solidFill>
                  <a:schemeClr val="dk1"/>
                </a:solidFill>
                <a:latin typeface="Times New Roman"/>
                <a:ea typeface="Times New Roman"/>
                <a:cs typeface="Times New Roman"/>
                <a:sym typeface="Times New Roman"/>
              </a:rPr>
              <a:t>, we know that </a:t>
            </a:r>
            <a:r>
              <a:rPr b="1" i="1" lang="es-ES" sz="1700">
                <a:solidFill>
                  <a:schemeClr val="dk1"/>
                </a:solidFill>
                <a:highlight>
                  <a:srgbClr val="FF0000"/>
                </a:highlight>
                <a:latin typeface="Times New Roman"/>
                <a:ea typeface="Times New Roman"/>
                <a:cs typeface="Times New Roman"/>
                <a:sym typeface="Times New Roman"/>
              </a:rPr>
              <a:t>2</a:t>
            </a:r>
            <a:r>
              <a:rPr b="1" baseline="30000" i="1" lang="es-ES" sz="2500">
                <a:solidFill>
                  <a:schemeClr val="dk1"/>
                </a:solidFill>
                <a:highlight>
                  <a:srgbClr val="FF0000"/>
                </a:highlight>
                <a:latin typeface="Times New Roman"/>
                <a:ea typeface="Times New Roman"/>
                <a:cs typeface="Times New Roman"/>
                <a:sym typeface="Times New Roman"/>
              </a:rPr>
              <a:t>7</a:t>
            </a:r>
            <a:r>
              <a:rPr b="1" i="1" lang="es-ES" sz="1700">
                <a:solidFill>
                  <a:schemeClr val="dk1"/>
                </a:solidFill>
                <a:highlight>
                  <a:srgbClr val="FF0000"/>
                </a:highlight>
                <a:latin typeface="Times New Roman"/>
                <a:ea typeface="Times New Roman"/>
                <a:cs typeface="Times New Roman"/>
                <a:sym typeface="Times New Roman"/>
              </a:rPr>
              <a:t>=128</a:t>
            </a:r>
            <a:r>
              <a:rPr b="1" i="1" lang="es-ES" sz="1700">
                <a:solidFill>
                  <a:schemeClr val="dk1"/>
                </a:solidFill>
                <a:latin typeface="Times New Roman"/>
                <a:ea typeface="Times New Roman"/>
                <a:cs typeface="Times New Roman"/>
                <a:sym typeface="Times New Roman"/>
              </a:rPr>
              <a:t>.</a:t>
            </a:r>
            <a:endParaRPr b="1" i="1" sz="17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s-ES" sz="1600">
                <a:solidFill>
                  <a:schemeClr val="dk1"/>
                </a:solidFill>
                <a:latin typeface="Times New Roman"/>
                <a:ea typeface="Times New Roman"/>
                <a:cs typeface="Times New Roman"/>
                <a:sym typeface="Times New Roman"/>
              </a:rPr>
              <a:t>That makes it easy to calculate the runtime of a binary search algorithm on an </a:t>
            </a:r>
            <a:r>
              <a:rPr b="1" i="1" lang="es-ES" sz="1600">
                <a:solidFill>
                  <a:schemeClr val="dk1"/>
                </a:solidFill>
                <a:latin typeface="Times New Roman"/>
                <a:ea typeface="Times New Roman"/>
                <a:cs typeface="Times New Roman"/>
                <a:sym typeface="Times New Roman"/>
              </a:rPr>
              <a:t>n</a:t>
            </a:r>
            <a:r>
              <a:rPr lang="es-ES" sz="1600">
                <a:solidFill>
                  <a:schemeClr val="dk1"/>
                </a:solidFill>
                <a:latin typeface="Times New Roman"/>
                <a:ea typeface="Times New Roman"/>
                <a:cs typeface="Times New Roman"/>
                <a:sym typeface="Times New Roman"/>
              </a:rPr>
              <a:t> that's exactly a power of 2. If </a:t>
            </a:r>
            <a:r>
              <a:rPr b="1" i="1" lang="es-ES" sz="1600">
                <a:solidFill>
                  <a:schemeClr val="dk1"/>
                </a:solidFill>
                <a:highlight>
                  <a:srgbClr val="FF0000"/>
                </a:highlight>
                <a:latin typeface="Times New Roman"/>
                <a:ea typeface="Times New Roman"/>
                <a:cs typeface="Times New Roman"/>
                <a:sym typeface="Times New Roman"/>
              </a:rPr>
              <a:t>n</a:t>
            </a:r>
            <a:r>
              <a:rPr lang="es-ES" sz="1600">
                <a:solidFill>
                  <a:schemeClr val="dk1"/>
                </a:solidFill>
                <a:latin typeface="Times New Roman"/>
                <a:ea typeface="Times New Roman"/>
                <a:cs typeface="Times New Roman"/>
                <a:sym typeface="Times New Roman"/>
              </a:rPr>
              <a:t> is </a:t>
            </a:r>
            <a:r>
              <a:rPr lang="es-ES" sz="1600">
                <a:solidFill>
                  <a:schemeClr val="dk1"/>
                </a:solidFill>
                <a:highlight>
                  <a:srgbClr val="FF0000"/>
                </a:highlight>
                <a:latin typeface="Times New Roman"/>
                <a:ea typeface="Times New Roman"/>
                <a:cs typeface="Times New Roman"/>
                <a:sym typeface="Times New Roman"/>
              </a:rPr>
              <a:t>128, </a:t>
            </a:r>
            <a:r>
              <a:rPr lang="es-ES" sz="1600">
                <a:solidFill>
                  <a:schemeClr val="dk1"/>
                </a:solidFill>
                <a:latin typeface="Times New Roman"/>
                <a:ea typeface="Times New Roman"/>
                <a:cs typeface="Times New Roman"/>
                <a:sym typeface="Times New Roman"/>
              </a:rPr>
              <a:t>binary search will require at most 8 </a:t>
            </a:r>
            <a:r>
              <a:rPr b="1" i="1" lang="es-ES" sz="1600">
                <a:solidFill>
                  <a:schemeClr val="dk1"/>
                </a:solidFill>
                <a:highlight>
                  <a:srgbClr val="FF0000"/>
                </a:highlight>
                <a:latin typeface="Times New Roman"/>
                <a:ea typeface="Times New Roman"/>
                <a:cs typeface="Times New Roman"/>
                <a:sym typeface="Times New Roman"/>
              </a:rPr>
              <a:t>(log</a:t>
            </a:r>
            <a:r>
              <a:rPr b="1" baseline="-25000" i="1" lang="es-ES" sz="2300">
                <a:solidFill>
                  <a:schemeClr val="dk1"/>
                </a:solidFill>
                <a:highlight>
                  <a:srgbClr val="FF0000"/>
                </a:highlight>
                <a:latin typeface="Times New Roman"/>
                <a:ea typeface="Times New Roman"/>
                <a:cs typeface="Times New Roman"/>
                <a:sym typeface="Times New Roman"/>
              </a:rPr>
              <a:t>2</a:t>
            </a:r>
            <a:r>
              <a:rPr b="1" i="1" lang="es-ES" sz="1600">
                <a:solidFill>
                  <a:schemeClr val="dk1"/>
                </a:solidFill>
                <a:highlight>
                  <a:srgbClr val="FF0000"/>
                </a:highlight>
                <a:latin typeface="Times New Roman"/>
                <a:ea typeface="Times New Roman"/>
                <a:cs typeface="Times New Roman"/>
                <a:sym typeface="Times New Roman"/>
              </a:rPr>
              <a:t>​128+1)</a:t>
            </a:r>
            <a:r>
              <a:rPr lang="es-ES" sz="1600">
                <a:solidFill>
                  <a:schemeClr val="dk1"/>
                </a:solidFill>
                <a:latin typeface="Times New Roman"/>
                <a:ea typeface="Times New Roman"/>
                <a:cs typeface="Times New Roman"/>
                <a:sym typeface="Times New Roman"/>
              </a:rPr>
              <a:t> guesses.</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