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p:regular r:id="rId17"/>
      <p:bold r:id="rId18"/>
      <p:italic r:id="rId19"/>
      <p:boldItalic r:id="rId20"/>
    </p:embeddedFont>
    <p:embeddedFont>
      <p:font typeface="Poppins"/>
      <p:regular r:id="rId21"/>
      <p:bold r:id="rId22"/>
      <p:italic r:id="rId23"/>
      <p:boldItalic r:id="rId24"/>
    </p:embeddedFont>
    <p:embeddedFont>
      <p:font typeface="Barlow Condensed"/>
      <p:regular r:id="rId25"/>
      <p:bold r:id="rId26"/>
      <p:italic r:id="rId27"/>
      <p:boldItalic r:id="rId28"/>
    </p:embeddedFont>
    <p:embeddedFont>
      <p:font typeface="Fredericka the Great"/>
      <p:regular r:id="rId29"/>
    </p:embeddedFont>
    <p:embeddedFont>
      <p:font typeface="Homemade App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bold.fntdata"/><Relationship Id="rId25" Type="http://schemas.openxmlformats.org/officeDocument/2006/relationships/font" Target="fonts/BarlowCondensed-regular.fntdata"/><Relationship Id="rId28" Type="http://schemas.openxmlformats.org/officeDocument/2006/relationships/font" Target="fonts/BarlowCondensed-boldItalic.fntdata"/><Relationship Id="rId27" Type="http://schemas.openxmlformats.org/officeDocument/2006/relationships/font" Target="fonts/BarlowCondense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rederickatheGreat-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omemadeAppl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5d6dad7d36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5d6dad7d36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15d6dad7d36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5d6dad7d36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5d6dad7d36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15d6dad7d36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2f29314d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2f29314d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152f29314d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2f29314d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2f29314d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152f29314d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baac4cf4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5baac4cf46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15baac4cf46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c17192c0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c17192c05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5c17192c05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d6dad7d36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d6dad7d36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15d6dad7d36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d6dad7d3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5d6dad7d36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15d6dad7d36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d6dad7d3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5d6dad7d3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15d6dad7d3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d6dad7d3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5d6dad7d36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15d6dad7d36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6.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png"/><Relationship Id="rId12" Type="http://schemas.openxmlformats.org/officeDocument/2006/relationships/image" Target="../media/image9.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1.png"/><Relationship Id="rId7" Type="http://schemas.openxmlformats.org/officeDocument/2006/relationships/hyperlink" Target="https://twitter.com/SlidesManiaSM/" TargetMode="External"/><Relationship Id="rId8"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11525411" y="2162145"/>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11525150" y="1133877"/>
            <a:ext cx="482993" cy="485381"/>
            <a:chOff x="2197167" y="5253193"/>
            <a:chExt cx="230249" cy="231387"/>
          </a:xfrm>
        </p:grpSpPr>
        <p:sp>
          <p:nvSpPr>
            <p:cNvPr id="27" name="Google Shape;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11526077" y="4238588"/>
            <a:ext cx="481303" cy="480393"/>
            <a:chOff x="3929554" y="5254958"/>
            <a:chExt cx="229443" cy="229009"/>
          </a:xfrm>
        </p:grpSpPr>
        <p:sp>
          <p:nvSpPr>
            <p:cNvPr id="37" name="Google Shape;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11525336" y="6273021"/>
            <a:ext cx="482892" cy="482585"/>
            <a:chOff x="5084785" y="5254638"/>
            <a:chExt cx="230201" cy="230054"/>
          </a:xfrm>
        </p:grpSpPr>
        <p:sp>
          <p:nvSpPr>
            <p:cNvPr id="47" name="Google Shape;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11525010" y="3171085"/>
            <a:ext cx="483394" cy="482002"/>
            <a:chOff x="3352210" y="5255083"/>
            <a:chExt cx="230440" cy="229776"/>
          </a:xfrm>
        </p:grpSpPr>
        <p:sp>
          <p:nvSpPr>
            <p:cNvPr id="57" name="Google Shape;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11527607" y="5239802"/>
            <a:ext cx="478294" cy="474361"/>
            <a:chOff x="4507953" y="5258277"/>
            <a:chExt cx="228009" cy="226134"/>
          </a:xfrm>
        </p:grpSpPr>
        <p:sp>
          <p:nvSpPr>
            <p:cNvPr id="67" name="Google Shape;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76" name="Shape 76"/>
        <p:cNvGrpSpPr/>
        <p:nvPr/>
      </p:nvGrpSpPr>
      <p:grpSpPr>
        <a:xfrm>
          <a:off x="0" y="0"/>
          <a:ext cx="0" cy="0"/>
          <a:chOff x="0" y="0"/>
          <a:chExt cx="0" cy="0"/>
        </a:xfrm>
      </p:grpSpPr>
      <p:grpSp>
        <p:nvGrpSpPr>
          <p:cNvPr id="77" name="Google Shape;77;p4"/>
          <p:cNvGrpSpPr/>
          <p:nvPr/>
        </p:nvGrpSpPr>
        <p:grpSpPr>
          <a:xfrm>
            <a:off x="0" y="0"/>
            <a:ext cx="12192000" cy="6858000"/>
            <a:chOff x="0" y="0"/>
            <a:chExt cx="12192000" cy="6858000"/>
          </a:xfrm>
        </p:grpSpPr>
        <p:sp>
          <p:nvSpPr>
            <p:cNvPr id="78" name="Google Shape;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0" name="Google Shape;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81" name="Google Shape;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82" name="Google Shape;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3" name="Google Shape;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4" name="Google Shape;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5" name="Google Shape;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6" name="Google Shape;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87" name="Shape 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88" name="Shape 88"/>
        <p:cNvGrpSpPr/>
        <p:nvPr/>
      </p:nvGrpSpPr>
      <p:grpSpPr>
        <a:xfrm>
          <a:off x="0" y="0"/>
          <a:ext cx="0" cy="0"/>
          <a:chOff x="0" y="0"/>
          <a:chExt cx="0" cy="0"/>
        </a:xfrm>
      </p:grpSpPr>
      <p:grpSp>
        <p:nvGrpSpPr>
          <p:cNvPr id="89" name="Google Shape;89;p6"/>
          <p:cNvGrpSpPr/>
          <p:nvPr/>
        </p:nvGrpSpPr>
        <p:grpSpPr>
          <a:xfrm>
            <a:off x="338413" y="298725"/>
            <a:ext cx="613362" cy="6228210"/>
            <a:chOff x="2531017" y="2440013"/>
            <a:chExt cx="230440" cy="2339937"/>
          </a:xfrm>
        </p:grpSpPr>
        <p:grpSp>
          <p:nvGrpSpPr>
            <p:cNvPr id="90" name="Google Shape;90;p6"/>
            <p:cNvGrpSpPr/>
            <p:nvPr/>
          </p:nvGrpSpPr>
          <p:grpSpPr>
            <a:xfrm>
              <a:off x="2531223" y="2969632"/>
              <a:ext cx="230028" cy="230702"/>
              <a:chOff x="2773898" y="5255120"/>
              <a:chExt cx="230028" cy="230702"/>
            </a:xfrm>
          </p:grpSpPr>
          <p:sp>
            <p:nvSpPr>
              <p:cNvPr id="91" name="Google Shape;91;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0" name="Google Shape;100;p6"/>
            <p:cNvGrpSpPr/>
            <p:nvPr/>
          </p:nvGrpSpPr>
          <p:grpSpPr>
            <a:xfrm>
              <a:off x="2531113" y="2440013"/>
              <a:ext cx="230249" cy="231387"/>
              <a:chOff x="2197167" y="5253193"/>
              <a:chExt cx="230249" cy="231387"/>
            </a:xfrm>
          </p:grpSpPr>
          <p:sp>
            <p:nvSpPr>
              <p:cNvPr id="101" name="Google Shape;101;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0" name="Google Shape;110;p6"/>
            <p:cNvGrpSpPr/>
            <p:nvPr/>
          </p:nvGrpSpPr>
          <p:grpSpPr>
            <a:xfrm>
              <a:off x="2531516" y="4026574"/>
              <a:ext cx="229443" cy="229009"/>
              <a:chOff x="3929554" y="5254958"/>
              <a:chExt cx="229443" cy="229009"/>
            </a:xfrm>
          </p:grpSpPr>
          <p:sp>
            <p:nvSpPr>
              <p:cNvPr id="111" name="Google Shape;111;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0" name="Google Shape;120;p6"/>
            <p:cNvGrpSpPr/>
            <p:nvPr/>
          </p:nvGrpSpPr>
          <p:grpSpPr>
            <a:xfrm>
              <a:off x="2531017" y="3498566"/>
              <a:ext cx="230440" cy="229776"/>
              <a:chOff x="3352210" y="5255083"/>
              <a:chExt cx="230440" cy="229776"/>
            </a:xfrm>
          </p:grpSpPr>
          <p:sp>
            <p:nvSpPr>
              <p:cNvPr id="121" name="Google Shape;121;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0" name="Google Shape;130;p6"/>
            <p:cNvGrpSpPr/>
            <p:nvPr/>
          </p:nvGrpSpPr>
          <p:grpSpPr>
            <a:xfrm>
              <a:off x="2532233" y="4553816"/>
              <a:ext cx="228009" cy="226134"/>
              <a:chOff x="4507953" y="5258277"/>
              <a:chExt cx="228009" cy="226134"/>
            </a:xfrm>
          </p:grpSpPr>
          <p:sp>
            <p:nvSpPr>
              <p:cNvPr id="131" name="Google Shape;131;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7"/>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7"/>
          <p:cNvSpPr txBox="1"/>
          <p:nvPr/>
        </p:nvSpPr>
        <p:spPr>
          <a:xfrm>
            <a:off x="2561350" y="1730950"/>
            <a:ext cx="8116800" cy="186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solidFill>
                  <a:schemeClr val="dk1"/>
                </a:solidFill>
                <a:latin typeface="Fredericka the Great"/>
                <a:ea typeface="Fredericka the Great"/>
                <a:cs typeface="Fredericka the Great"/>
                <a:sym typeface="Fredericka the Great"/>
              </a:rPr>
              <a:t>Maps in python</a:t>
            </a:r>
            <a:endParaRPr sz="4800">
              <a:solidFill>
                <a:schemeClr val="dk1"/>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146" name="Google Shape;146;p7"/>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List based implementation</a:t>
            </a:r>
            <a:endParaRPr sz="2300"/>
          </a:p>
        </p:txBody>
      </p:sp>
      <p:sp>
        <p:nvSpPr>
          <p:cNvPr id="224" name="Google Shape;224;p16"/>
          <p:cNvSpPr txBox="1"/>
          <p:nvPr/>
        </p:nvSpPr>
        <p:spPr>
          <a:xfrm>
            <a:off x="713175" y="611300"/>
            <a:ext cx="9678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t>The </a:t>
            </a:r>
            <a:r>
              <a:rPr lang="es-ES" sz="2000"/>
              <a:t>following</a:t>
            </a:r>
            <a:r>
              <a:rPr lang="es-ES" sz="2000"/>
              <a:t> code will traverse the map using iter and valueof </a:t>
            </a:r>
            <a:r>
              <a:rPr lang="es-ES" sz="2000"/>
              <a:t>function</a:t>
            </a:r>
            <a:r>
              <a:rPr lang="es-ES" sz="2000"/>
              <a:t> </a:t>
            </a:r>
            <a:r>
              <a:rPr lang="es-ES" sz="2000"/>
              <a:t>defined</a:t>
            </a:r>
            <a:r>
              <a:rPr lang="es-ES" sz="2000"/>
              <a:t> eralier</a:t>
            </a:r>
            <a:endParaRPr sz="2000"/>
          </a:p>
        </p:txBody>
      </p:sp>
      <p:pic>
        <p:nvPicPr>
          <p:cNvPr id="225" name="Google Shape;225;p16"/>
          <p:cNvPicPr preferRelativeResize="0"/>
          <p:nvPr/>
        </p:nvPicPr>
        <p:blipFill>
          <a:blip r:embed="rId3">
            <a:alphaModFix/>
          </a:blip>
          <a:stretch>
            <a:fillRect/>
          </a:stretch>
        </p:blipFill>
        <p:spPr>
          <a:xfrm>
            <a:off x="2291925" y="1484200"/>
            <a:ext cx="5587025" cy="4073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List based implementation</a:t>
            </a:r>
            <a:endParaRPr sz="2300"/>
          </a:p>
        </p:txBody>
      </p:sp>
      <p:sp>
        <p:nvSpPr>
          <p:cNvPr id="232" name="Google Shape;232;p17"/>
          <p:cNvSpPr txBox="1"/>
          <p:nvPr/>
        </p:nvSpPr>
        <p:spPr>
          <a:xfrm>
            <a:off x="713175" y="611300"/>
            <a:ext cx="967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t>After removal the map looks</a:t>
            </a:r>
            <a:endParaRPr sz="2000"/>
          </a:p>
        </p:txBody>
      </p:sp>
      <p:pic>
        <p:nvPicPr>
          <p:cNvPr id="233" name="Google Shape;233;p17"/>
          <p:cNvPicPr preferRelativeResize="0"/>
          <p:nvPr/>
        </p:nvPicPr>
        <p:blipFill>
          <a:blip r:embed="rId3">
            <a:alphaModFix/>
          </a:blip>
          <a:stretch>
            <a:fillRect/>
          </a:stretch>
        </p:blipFill>
        <p:spPr>
          <a:xfrm>
            <a:off x="1375000" y="1767850"/>
            <a:ext cx="6836150" cy="5090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8"/>
          <p:cNvSpPr txBox="1"/>
          <p:nvPr/>
        </p:nvSpPr>
        <p:spPr>
          <a:xfrm>
            <a:off x="1176025" y="2265575"/>
            <a:ext cx="9559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800"/>
              <a:t>Searching for data items based on unique key values is a very common application. an abstract data type that provides this type of search capability is ofen referred to as a map or dictionary since it maps a key to a corresponding value.</a:t>
            </a:r>
            <a:endParaRPr sz="2800"/>
          </a:p>
          <a:p>
            <a:pPr indent="0" lvl="0" marL="0" rtl="0" algn="l">
              <a:spcBef>
                <a:spcPts val="0"/>
              </a:spcBef>
              <a:spcAft>
                <a:spcPts val="0"/>
              </a:spcAft>
              <a:buNone/>
            </a:pPr>
            <a:r>
              <a:t/>
            </a:r>
            <a:endParaRPr sz="2800"/>
          </a:p>
        </p:txBody>
      </p:sp>
      <p:sp>
        <p:nvSpPr>
          <p:cNvPr id="153" name="Google Shape;153;p8"/>
          <p:cNvSpPr txBox="1"/>
          <p:nvPr/>
        </p:nvSpPr>
        <p:spPr>
          <a:xfrm>
            <a:off x="1035775" y="2675775"/>
            <a:ext cx="975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sp>
        <p:nvSpPr>
          <p:cNvPr id="154" name="Google Shape;154;p8"/>
          <p:cNvSpPr txBox="1"/>
          <p:nvPr/>
        </p:nvSpPr>
        <p:spPr>
          <a:xfrm>
            <a:off x="1035775" y="4361175"/>
            <a:ext cx="9840000" cy="484800"/>
          </a:xfrm>
          <a:prstGeom prst="rect">
            <a:avLst/>
          </a:prstGeom>
          <a:noFill/>
          <a:ln>
            <a:noFill/>
          </a:ln>
        </p:spPr>
        <p:txBody>
          <a:bodyPr anchorCtr="0" anchor="t" bIns="91425" lIns="91425" spcFirstLastPara="1" rIns="91425" wrap="square" tIns="91425">
            <a:spAutoFit/>
          </a:bodyPr>
          <a:lstStyle/>
          <a:p>
            <a:pPr indent="-352425" lvl="0" marL="457200" rtl="0" algn="l">
              <a:lnSpc>
                <a:spcPct val="115000"/>
              </a:lnSpc>
              <a:spcBef>
                <a:spcPts val="0"/>
              </a:spcBef>
              <a:spcAft>
                <a:spcPts val="0"/>
              </a:spcAft>
              <a:buClr>
                <a:srgbClr val="222222"/>
              </a:buClr>
              <a:buSzPts val="1950"/>
              <a:buFont typeface="Roboto"/>
              <a:buChar char="●"/>
            </a:pPr>
            <a:r>
              <a:t/>
            </a:r>
            <a:endParaRPr sz="1950">
              <a:solidFill>
                <a:srgbClr val="222222"/>
              </a:solidFill>
              <a:highlight>
                <a:srgbClr val="FFFFFF"/>
              </a:highlight>
              <a:latin typeface="Roboto"/>
              <a:ea typeface="Roboto"/>
              <a:cs typeface="Roboto"/>
              <a:sym typeface="Roboto"/>
            </a:endParaRPr>
          </a:p>
        </p:txBody>
      </p:sp>
      <p:sp>
        <p:nvSpPr>
          <p:cNvPr id="155" name="Google Shape;155;p8"/>
          <p:cNvSpPr txBox="1"/>
          <p:nvPr/>
        </p:nvSpPr>
        <p:spPr>
          <a:xfrm>
            <a:off x="3399475" y="645275"/>
            <a:ext cx="5026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100"/>
              <a:t>Map implementation</a:t>
            </a:r>
            <a:endParaRPr sz="3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9"/>
          <p:cNvSpPr txBox="1"/>
          <p:nvPr/>
        </p:nvSpPr>
        <p:spPr>
          <a:xfrm>
            <a:off x="4105800" y="668575"/>
            <a:ext cx="39804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rPr lang="es-ES" sz="4450">
                <a:solidFill>
                  <a:srgbClr val="222222"/>
                </a:solidFill>
                <a:highlight>
                  <a:srgbClr val="FFFFFF"/>
                </a:highlight>
                <a:latin typeface="Roboto"/>
                <a:ea typeface="Roboto"/>
                <a:cs typeface="Roboto"/>
                <a:sym typeface="Roboto"/>
              </a:rPr>
              <a:t>MAP  ADT</a:t>
            </a:r>
            <a:endParaRPr sz="4450">
              <a:solidFill>
                <a:srgbClr val="222222"/>
              </a:solidFill>
              <a:highlight>
                <a:srgbClr val="FFFFFF"/>
              </a:highlight>
              <a:latin typeface="Roboto"/>
              <a:ea typeface="Roboto"/>
              <a:cs typeface="Roboto"/>
              <a:sym typeface="Roboto"/>
            </a:endParaRPr>
          </a:p>
        </p:txBody>
      </p:sp>
      <p:sp>
        <p:nvSpPr>
          <p:cNvPr id="162" name="Google Shape;162;p9"/>
          <p:cNvSpPr txBox="1"/>
          <p:nvPr/>
        </p:nvSpPr>
        <p:spPr>
          <a:xfrm>
            <a:off x="1086750" y="1426350"/>
            <a:ext cx="105618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900"/>
              <a:t>A map is a container for storing a collection of data records in which each record is associated with a unique key. the key components must be comparable:</a:t>
            </a:r>
            <a:endParaRPr sz="1900"/>
          </a:p>
          <a:p>
            <a:pPr indent="0" lvl="0" marL="0" rtl="0" algn="l">
              <a:spcBef>
                <a:spcPts val="0"/>
              </a:spcBef>
              <a:spcAft>
                <a:spcPts val="0"/>
              </a:spcAft>
              <a:buNone/>
            </a:pPr>
            <a:r>
              <a:rPr b="1" i="1" lang="es-ES" sz="1900"/>
              <a:t>Map()</a:t>
            </a:r>
            <a:r>
              <a:rPr lang="es-ES" sz="1900"/>
              <a:t> :- creates a new empty map</a:t>
            </a:r>
            <a:endParaRPr sz="1900"/>
          </a:p>
          <a:p>
            <a:pPr indent="0" lvl="0" marL="0" rtl="0" algn="l">
              <a:spcBef>
                <a:spcPts val="0"/>
              </a:spcBef>
              <a:spcAft>
                <a:spcPts val="0"/>
              </a:spcAft>
              <a:buNone/>
            </a:pPr>
            <a:r>
              <a:rPr b="1" i="1" lang="es-ES" sz="1900"/>
              <a:t>Length ()</a:t>
            </a:r>
            <a:r>
              <a:rPr lang="es-ES" sz="1900"/>
              <a:t>:- returns the number of key / value pairs in the map</a:t>
            </a:r>
            <a:endParaRPr sz="1900"/>
          </a:p>
          <a:p>
            <a:pPr indent="0" lvl="0" marL="0" rtl="0" algn="l">
              <a:spcBef>
                <a:spcPts val="0"/>
              </a:spcBef>
              <a:spcAft>
                <a:spcPts val="0"/>
              </a:spcAft>
              <a:buNone/>
            </a:pPr>
            <a:r>
              <a:rPr lang="es-ES" sz="1900"/>
              <a:t>contains(key) : determines if the given key is in the map and returns True if the key is found and False otherwise</a:t>
            </a:r>
            <a:endParaRPr sz="1900"/>
          </a:p>
          <a:p>
            <a:pPr indent="0" lvl="0" marL="0" rtl="0" algn="l">
              <a:spcBef>
                <a:spcPts val="0"/>
              </a:spcBef>
              <a:spcAft>
                <a:spcPts val="0"/>
              </a:spcAft>
              <a:buNone/>
            </a:pPr>
            <a:r>
              <a:rPr b="1" i="1" lang="es-ES" sz="1900"/>
              <a:t>add(key, value)</a:t>
            </a:r>
            <a:r>
              <a:rPr lang="es-ES" sz="1900"/>
              <a:t>: Adds a new key/value pair to the map if the key is not already in the map or replaces the data associated with the key if the key is in the map. Returns True if this is a new key and False if the data associated with the existing key is replaced.</a:t>
            </a:r>
            <a:endParaRPr sz="1900"/>
          </a:p>
          <a:p>
            <a:pPr indent="0" lvl="0" marL="0" rtl="0" algn="l">
              <a:spcBef>
                <a:spcPts val="0"/>
              </a:spcBef>
              <a:spcAft>
                <a:spcPts val="0"/>
              </a:spcAft>
              <a:buNone/>
            </a:pPr>
            <a:r>
              <a:rPr b="1" i="1" lang="es-ES" sz="1900"/>
              <a:t>remove(key)</a:t>
            </a:r>
            <a:r>
              <a:rPr lang="es-ES" sz="1900"/>
              <a:t> : Removes the key/value pair for the given key if it is in the map and raises an exception otherwise</a:t>
            </a:r>
            <a:endParaRPr sz="1900"/>
          </a:p>
          <a:p>
            <a:pPr indent="0" lvl="0" marL="0" rtl="0" algn="l">
              <a:spcBef>
                <a:spcPts val="0"/>
              </a:spcBef>
              <a:spcAft>
                <a:spcPts val="0"/>
              </a:spcAft>
              <a:buNone/>
            </a:pPr>
            <a:r>
              <a:rPr b="1" i="1" lang="es-ES" sz="1900"/>
              <a:t>valueOf(key)</a:t>
            </a:r>
            <a:r>
              <a:rPr lang="es-ES" sz="1900"/>
              <a:t> : returns the data record associated with the given key. The key must exist in the map or an exception is raised.</a:t>
            </a:r>
            <a:endParaRPr sz="1900"/>
          </a:p>
          <a:p>
            <a:pPr indent="0" lvl="0" marL="0" rtl="0" algn="l">
              <a:spcBef>
                <a:spcPts val="0"/>
              </a:spcBef>
              <a:spcAft>
                <a:spcPts val="0"/>
              </a:spcAft>
              <a:buNone/>
            </a:pPr>
            <a:r>
              <a:rPr b="1" i="1" lang="es-ES" sz="1900"/>
              <a:t>iterator()</a:t>
            </a:r>
            <a:r>
              <a:rPr lang="es-ES" sz="1900"/>
              <a:t> : creates and returns an iterator that can be used to iterator over the keys in the map.</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0"/>
          <p:cNvSpPr txBox="1"/>
          <p:nvPr/>
        </p:nvSpPr>
        <p:spPr>
          <a:xfrm>
            <a:off x="4105800" y="668575"/>
            <a:ext cx="39804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rPr lang="es-ES" sz="4450">
                <a:solidFill>
                  <a:srgbClr val="222222"/>
                </a:solidFill>
                <a:highlight>
                  <a:srgbClr val="FFFFFF"/>
                </a:highlight>
                <a:latin typeface="Roboto"/>
                <a:ea typeface="Roboto"/>
                <a:cs typeface="Roboto"/>
                <a:sym typeface="Roboto"/>
              </a:rPr>
              <a:t>MAP  ADT</a:t>
            </a:r>
            <a:endParaRPr sz="4450">
              <a:solidFill>
                <a:srgbClr val="222222"/>
              </a:solidFill>
              <a:highlight>
                <a:srgbClr val="FFFFFF"/>
              </a:highlight>
              <a:latin typeface="Roboto"/>
              <a:ea typeface="Roboto"/>
              <a:cs typeface="Roboto"/>
              <a:sym typeface="Roboto"/>
            </a:endParaRPr>
          </a:p>
        </p:txBody>
      </p:sp>
      <p:sp>
        <p:nvSpPr>
          <p:cNvPr id="169" name="Google Shape;169;p10"/>
          <p:cNvSpPr txBox="1"/>
          <p:nvPr/>
        </p:nvSpPr>
        <p:spPr>
          <a:xfrm>
            <a:off x="1086750" y="1426350"/>
            <a:ext cx="105618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900"/>
              <a:t>List- Based implementation.</a:t>
            </a:r>
            <a:endParaRPr sz="1900"/>
          </a:p>
          <a:p>
            <a:pPr indent="0" lvl="0" marL="0" rtl="0" algn="l">
              <a:spcBef>
                <a:spcPts val="0"/>
              </a:spcBef>
              <a:spcAft>
                <a:spcPts val="0"/>
              </a:spcAft>
              <a:buNone/>
            </a:pPr>
            <a:r>
              <a:rPr lang="es-ES" sz="1900"/>
              <a:t>in order to store key and its value we can use parallel list. but insetad, we can use a single list.</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pic>
        <p:nvPicPr>
          <p:cNvPr id="170" name="Google Shape;170;p10"/>
          <p:cNvPicPr preferRelativeResize="0"/>
          <p:nvPr/>
        </p:nvPicPr>
        <p:blipFill>
          <a:blip r:embed="rId3">
            <a:alphaModFix/>
          </a:blip>
          <a:stretch>
            <a:fillRect/>
          </a:stretch>
        </p:blipFill>
        <p:spPr>
          <a:xfrm>
            <a:off x="2513125" y="2335350"/>
            <a:ext cx="6350725" cy="4075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a:t>
            </a:r>
            <a:r>
              <a:rPr lang="es-ES" sz="2300"/>
              <a:t>List based implementation</a:t>
            </a:r>
            <a:endParaRPr sz="2300"/>
          </a:p>
        </p:txBody>
      </p:sp>
      <p:sp>
        <p:nvSpPr>
          <p:cNvPr id="177" name="Google Shape;177;p11"/>
          <p:cNvSpPr txBox="1"/>
          <p:nvPr/>
        </p:nvSpPr>
        <p:spPr>
          <a:xfrm>
            <a:off x="1305550" y="538800"/>
            <a:ext cx="7980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to store individual key, pair value a class called MapEntry is created.</a:t>
            </a:r>
            <a:endParaRPr sz="2000"/>
          </a:p>
        </p:txBody>
      </p:sp>
      <p:pic>
        <p:nvPicPr>
          <p:cNvPr id="178" name="Google Shape;178;p11"/>
          <p:cNvPicPr preferRelativeResize="0"/>
          <p:nvPr/>
        </p:nvPicPr>
        <p:blipFill>
          <a:blip r:embed="rId3">
            <a:alphaModFix/>
          </a:blip>
          <a:stretch>
            <a:fillRect/>
          </a:stretch>
        </p:blipFill>
        <p:spPr>
          <a:xfrm>
            <a:off x="694173" y="1378675"/>
            <a:ext cx="5401825" cy="2025684"/>
          </a:xfrm>
          <a:prstGeom prst="rect">
            <a:avLst/>
          </a:prstGeom>
          <a:noFill/>
          <a:ln>
            <a:noFill/>
          </a:ln>
        </p:spPr>
      </p:pic>
      <p:sp>
        <p:nvSpPr>
          <p:cNvPr id="179" name="Google Shape;179;p11"/>
          <p:cNvSpPr txBox="1"/>
          <p:nvPr/>
        </p:nvSpPr>
        <p:spPr>
          <a:xfrm>
            <a:off x="420350" y="3645600"/>
            <a:ext cx="103761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many methods require a search to determine if the map contains a given key or not. To </a:t>
            </a:r>
            <a:r>
              <a:rPr lang="es-ES" sz="2300"/>
              <a:t>this</a:t>
            </a:r>
            <a:r>
              <a:rPr lang="es-ES" sz="2300"/>
              <a:t> a method called </a:t>
            </a:r>
            <a:r>
              <a:rPr b="1" lang="es-ES" sz="2300"/>
              <a:t>FindPosition()</a:t>
            </a:r>
            <a:r>
              <a:rPr lang="es-ES" sz="2300"/>
              <a:t> is used which searches the list for the given key. if the key is found, the index of its location is returned; otherwise, the function returns </a:t>
            </a:r>
            <a:r>
              <a:rPr b="1" lang="es-ES" sz="2300"/>
              <a:t>None</a:t>
            </a:r>
            <a:r>
              <a:rPr lang="es-ES" sz="2300"/>
              <a:t> to indicate the key is not contained in the map. when used by other methods, the value returned can be evaluated to determine both the </a:t>
            </a:r>
            <a:r>
              <a:rPr lang="es-ES" sz="2300"/>
              <a:t>existence</a:t>
            </a:r>
            <a:r>
              <a:rPr lang="es-ES" sz="2300"/>
              <a:t> of the key and the location of the corresponding entry. if the key is in the map.</a:t>
            </a:r>
            <a:endParaRPr sz="2300"/>
          </a:p>
        </p:txBody>
      </p:sp>
      <p:pic>
        <p:nvPicPr>
          <p:cNvPr id="180" name="Google Shape;180;p11"/>
          <p:cNvPicPr preferRelativeResize="0"/>
          <p:nvPr/>
        </p:nvPicPr>
        <p:blipFill>
          <a:blip r:embed="rId4">
            <a:alphaModFix/>
          </a:blip>
          <a:stretch>
            <a:fillRect/>
          </a:stretch>
        </p:blipFill>
        <p:spPr>
          <a:xfrm>
            <a:off x="6386075" y="1378675"/>
            <a:ext cx="5472995" cy="226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2"/>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List based implementation</a:t>
            </a:r>
            <a:endParaRPr sz="2300"/>
          </a:p>
        </p:txBody>
      </p:sp>
      <p:sp>
        <p:nvSpPr>
          <p:cNvPr id="187" name="Google Shape;187;p12"/>
          <p:cNvSpPr txBox="1"/>
          <p:nvPr/>
        </p:nvSpPr>
        <p:spPr>
          <a:xfrm>
            <a:off x="713175" y="611300"/>
            <a:ext cx="96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The function returns the </a:t>
            </a:r>
            <a:r>
              <a:rPr lang="es-ES"/>
              <a:t>length</a:t>
            </a:r>
            <a:r>
              <a:rPr lang="es-ES"/>
              <a:t> of hte objectg</a:t>
            </a:r>
            <a:endParaRPr/>
          </a:p>
        </p:txBody>
      </p:sp>
      <p:pic>
        <p:nvPicPr>
          <p:cNvPr id="188" name="Google Shape;188;p12"/>
          <p:cNvPicPr preferRelativeResize="0"/>
          <p:nvPr/>
        </p:nvPicPr>
        <p:blipFill>
          <a:blip r:embed="rId3">
            <a:alphaModFix/>
          </a:blip>
          <a:stretch>
            <a:fillRect/>
          </a:stretch>
        </p:blipFill>
        <p:spPr>
          <a:xfrm>
            <a:off x="1646675" y="1589800"/>
            <a:ext cx="6433286" cy="1678250"/>
          </a:xfrm>
          <a:prstGeom prst="rect">
            <a:avLst/>
          </a:prstGeom>
          <a:noFill/>
          <a:ln>
            <a:noFill/>
          </a:ln>
        </p:spPr>
      </p:pic>
      <p:pic>
        <p:nvPicPr>
          <p:cNvPr id="189" name="Google Shape;189;p12"/>
          <p:cNvPicPr preferRelativeResize="0"/>
          <p:nvPr/>
        </p:nvPicPr>
        <p:blipFill>
          <a:blip r:embed="rId4">
            <a:alphaModFix/>
          </a:blip>
          <a:stretch>
            <a:fillRect/>
          </a:stretch>
        </p:blipFill>
        <p:spPr>
          <a:xfrm>
            <a:off x="1646675" y="3922075"/>
            <a:ext cx="6503950" cy="229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List based implementation</a:t>
            </a:r>
            <a:endParaRPr sz="2300"/>
          </a:p>
        </p:txBody>
      </p:sp>
      <p:sp>
        <p:nvSpPr>
          <p:cNvPr id="196" name="Google Shape;196;p13"/>
          <p:cNvSpPr txBox="1"/>
          <p:nvPr/>
        </p:nvSpPr>
        <p:spPr>
          <a:xfrm>
            <a:off x="713175" y="611300"/>
            <a:ext cx="967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t>The function to insert new key / value pair into map</a:t>
            </a:r>
            <a:endParaRPr sz="2000"/>
          </a:p>
        </p:txBody>
      </p:sp>
      <p:pic>
        <p:nvPicPr>
          <p:cNvPr id="197" name="Google Shape;197;p13"/>
          <p:cNvPicPr preferRelativeResize="0"/>
          <p:nvPr/>
        </p:nvPicPr>
        <p:blipFill>
          <a:blip r:embed="rId3">
            <a:alphaModFix/>
          </a:blip>
          <a:stretch>
            <a:fillRect/>
          </a:stretch>
        </p:blipFill>
        <p:spPr>
          <a:xfrm>
            <a:off x="1609725" y="1807700"/>
            <a:ext cx="6982400" cy="315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List based implementation</a:t>
            </a:r>
            <a:endParaRPr sz="2300"/>
          </a:p>
        </p:txBody>
      </p:sp>
      <p:sp>
        <p:nvSpPr>
          <p:cNvPr id="204" name="Google Shape;204;p14"/>
          <p:cNvSpPr txBox="1"/>
          <p:nvPr/>
        </p:nvSpPr>
        <p:spPr>
          <a:xfrm>
            <a:off x="713175" y="611300"/>
            <a:ext cx="967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t>The function to see the value associated with a key</a:t>
            </a:r>
            <a:endParaRPr sz="2000"/>
          </a:p>
        </p:txBody>
      </p:sp>
      <p:pic>
        <p:nvPicPr>
          <p:cNvPr id="205" name="Google Shape;205;p14"/>
          <p:cNvPicPr preferRelativeResize="0"/>
          <p:nvPr/>
        </p:nvPicPr>
        <p:blipFill>
          <a:blip r:embed="rId3">
            <a:alphaModFix/>
          </a:blip>
          <a:stretch>
            <a:fillRect/>
          </a:stretch>
        </p:blipFill>
        <p:spPr>
          <a:xfrm>
            <a:off x="1952350" y="1392150"/>
            <a:ext cx="7184850" cy="2241675"/>
          </a:xfrm>
          <a:prstGeom prst="rect">
            <a:avLst/>
          </a:prstGeom>
          <a:noFill/>
          <a:ln>
            <a:noFill/>
          </a:ln>
        </p:spPr>
      </p:pic>
      <p:sp>
        <p:nvSpPr>
          <p:cNvPr id="206" name="Google Shape;206;p14"/>
          <p:cNvSpPr txBox="1"/>
          <p:nvPr/>
        </p:nvSpPr>
        <p:spPr>
          <a:xfrm>
            <a:off x="525975" y="3633825"/>
            <a:ext cx="967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t>The function to remove a key </a:t>
            </a:r>
            <a:endParaRPr sz="2000"/>
          </a:p>
        </p:txBody>
      </p:sp>
      <p:pic>
        <p:nvPicPr>
          <p:cNvPr id="207" name="Google Shape;207;p14"/>
          <p:cNvPicPr preferRelativeResize="0"/>
          <p:nvPr/>
        </p:nvPicPr>
        <p:blipFill>
          <a:blip r:embed="rId4">
            <a:alphaModFix/>
          </a:blip>
          <a:stretch>
            <a:fillRect/>
          </a:stretch>
        </p:blipFill>
        <p:spPr>
          <a:xfrm>
            <a:off x="1748575" y="4126425"/>
            <a:ext cx="8456300" cy="24691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nvSpPr>
        <p:spPr>
          <a:xfrm>
            <a:off x="3804450" y="0"/>
            <a:ext cx="458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Map- List based implementation</a:t>
            </a:r>
            <a:endParaRPr sz="2300"/>
          </a:p>
        </p:txBody>
      </p:sp>
      <p:sp>
        <p:nvSpPr>
          <p:cNvPr id="214" name="Google Shape;214;p15"/>
          <p:cNvSpPr txBox="1"/>
          <p:nvPr/>
        </p:nvSpPr>
        <p:spPr>
          <a:xfrm>
            <a:off x="713175" y="611300"/>
            <a:ext cx="967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t>The function to return a iterator for traversing the keys in the map</a:t>
            </a:r>
            <a:endParaRPr sz="2000"/>
          </a:p>
        </p:txBody>
      </p:sp>
      <p:sp>
        <p:nvSpPr>
          <p:cNvPr id="215" name="Google Shape;215;p15"/>
          <p:cNvSpPr txBox="1"/>
          <p:nvPr/>
        </p:nvSpPr>
        <p:spPr>
          <a:xfrm>
            <a:off x="713175" y="2868500"/>
            <a:ext cx="967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creating an object of type Map and adding values to a Map</a:t>
            </a:r>
            <a:r>
              <a:rPr lang="es-ES" sz="2000"/>
              <a:t> </a:t>
            </a:r>
            <a:endParaRPr sz="2000"/>
          </a:p>
        </p:txBody>
      </p:sp>
      <p:pic>
        <p:nvPicPr>
          <p:cNvPr id="216" name="Google Shape;216;p15"/>
          <p:cNvPicPr preferRelativeResize="0"/>
          <p:nvPr/>
        </p:nvPicPr>
        <p:blipFill>
          <a:blip r:embed="rId3">
            <a:alphaModFix/>
          </a:blip>
          <a:stretch>
            <a:fillRect/>
          </a:stretch>
        </p:blipFill>
        <p:spPr>
          <a:xfrm>
            <a:off x="1986300" y="1176400"/>
            <a:ext cx="6401250" cy="1619593"/>
          </a:xfrm>
          <a:prstGeom prst="rect">
            <a:avLst/>
          </a:prstGeom>
          <a:noFill/>
          <a:ln>
            <a:noFill/>
          </a:ln>
        </p:spPr>
      </p:pic>
      <p:pic>
        <p:nvPicPr>
          <p:cNvPr id="217" name="Google Shape;217;p15"/>
          <p:cNvPicPr preferRelativeResize="0"/>
          <p:nvPr/>
        </p:nvPicPr>
        <p:blipFill>
          <a:blip r:embed="rId4">
            <a:alphaModFix/>
          </a:blip>
          <a:stretch>
            <a:fillRect/>
          </a:stretch>
        </p:blipFill>
        <p:spPr>
          <a:xfrm>
            <a:off x="1612725" y="3769425"/>
            <a:ext cx="5111550" cy="2902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