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Poppins"/>
      <p:regular r:id="rId39"/>
      <p:bold r:id="rId40"/>
      <p:italic r:id="rId41"/>
      <p:boldItalic r:id="rId42"/>
    </p:embeddedFont>
    <p:embeddedFont>
      <p:font typeface="Barlow Condensed"/>
      <p:regular r:id="rId43"/>
      <p:bold r:id="rId44"/>
      <p:italic r:id="rId45"/>
      <p:boldItalic r:id="rId46"/>
    </p:embeddedFont>
    <p:embeddedFont>
      <p:font typeface="Fredericka the Great"/>
      <p:regular r:id="rId47"/>
    </p:embeddedFont>
    <p:embeddedFont>
      <p:font typeface="Homemade Apple"/>
      <p:regular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20" Type="http://schemas.openxmlformats.org/officeDocument/2006/relationships/slide" Target="slides/slide15.xml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22" Type="http://schemas.openxmlformats.org/officeDocument/2006/relationships/slide" Target="slides/slide17.xml"/><Relationship Id="rId44" Type="http://schemas.openxmlformats.org/officeDocument/2006/relationships/font" Target="fonts/BarlowCondensed-bold.fntdata"/><Relationship Id="rId21" Type="http://schemas.openxmlformats.org/officeDocument/2006/relationships/slide" Target="slides/slide16.xml"/><Relationship Id="rId43" Type="http://schemas.openxmlformats.org/officeDocument/2006/relationships/font" Target="fonts/BarlowCondensed-regular.fntdata"/><Relationship Id="rId24" Type="http://schemas.openxmlformats.org/officeDocument/2006/relationships/slide" Target="slides/slide19.xml"/><Relationship Id="rId46" Type="http://schemas.openxmlformats.org/officeDocument/2006/relationships/font" Target="fonts/BarlowCondensed-boldItalic.fntdata"/><Relationship Id="rId23" Type="http://schemas.openxmlformats.org/officeDocument/2006/relationships/slide" Target="slides/slide18.xml"/><Relationship Id="rId45" Type="http://schemas.openxmlformats.org/officeDocument/2006/relationships/font" Target="fonts/Barlow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HomemadeApple-regular.fntdata"/><Relationship Id="rId25" Type="http://schemas.openxmlformats.org/officeDocument/2006/relationships/slide" Target="slides/slide20.xml"/><Relationship Id="rId47" Type="http://schemas.openxmlformats.org/officeDocument/2006/relationships/font" Target="fonts/FrederickatheGreat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Poppins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c1af1f179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5c1af1f179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5c1af1f179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c1af1f179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c1af1f179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5c1af1f179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c1af1f179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5c1af1f179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5c1af1f179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638e207b0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638e207b0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638e207b0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638e207b0d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638e207b0d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638e207b0d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638e207b0d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638e207b0d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638e207b0d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638e207b0d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638e207b0d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638e207b0d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638e207b0d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638e207b0d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638e207b0d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638e207b0d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638e207b0d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638e207b0d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a1a0689e7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6a1a0689e7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6a1a0689e7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2f29314d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2f29314d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52f29314d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6aba116fd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6aba116f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6aba116fd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6aba116fd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6aba116fd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6aba116fd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6aba116fd4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6aba116fd4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6aba116fd4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6aba116fd4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6aba116fd4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6aba116fd4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6aba116fd4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6aba116fd4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16aba116fd4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6aba116fd4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6aba116fd4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16aba116fd4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6aba116fd4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6aba116fd4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6aba116fd4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6aba116fd4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6aba116fd4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6aba116fd4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6aba116fd4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6aba116fd4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6aba116fd4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ffdf3ee4d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5ffdf3ee4d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5ffdf3ee4d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2f29314d8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52f29314d8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52f29314d8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ffdf3ee4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5ffdf3ee4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5ffdf3ee4d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ffdf3ee4d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ffdf3ee4d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5ffdf3ee4d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ffdf3ee4d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ffdf3ee4d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5ffdf3ee4d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baac4cf46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baac4cf46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5baac4cf46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c1af1f17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c1af1f17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5c1af1f17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c1af1f179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5c1af1f179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5c1af1f179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71761" y="2103420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71500" y="1075152"/>
            <a:ext cx="482993" cy="485381"/>
            <a:chOff x="2197167" y="5253193"/>
            <a:chExt cx="230249" cy="231387"/>
          </a:xfrm>
        </p:grpSpPr>
        <p:sp>
          <p:nvSpPr>
            <p:cNvPr id="27" name="Google Shape;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2427" y="4179863"/>
            <a:ext cx="481303" cy="480393"/>
            <a:chOff x="3929554" y="5254958"/>
            <a:chExt cx="229443" cy="229009"/>
          </a:xfrm>
        </p:grpSpPr>
        <p:sp>
          <p:nvSpPr>
            <p:cNvPr id="37" name="Google Shape;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71686" y="6214296"/>
            <a:ext cx="482892" cy="482585"/>
            <a:chOff x="5084785" y="5254638"/>
            <a:chExt cx="230201" cy="230054"/>
          </a:xfrm>
        </p:grpSpPr>
        <p:sp>
          <p:nvSpPr>
            <p:cNvPr id="47" name="Google Shape;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71360" y="3112360"/>
            <a:ext cx="483394" cy="482002"/>
            <a:chOff x="3352210" y="5255083"/>
            <a:chExt cx="230440" cy="229776"/>
          </a:xfrm>
        </p:grpSpPr>
        <p:sp>
          <p:nvSpPr>
            <p:cNvPr id="57" name="Google Shape;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73957" y="5181077"/>
            <a:ext cx="478294" cy="474361"/>
            <a:chOff x="4507953" y="5258277"/>
            <a:chExt cx="228009" cy="226134"/>
          </a:xfrm>
        </p:grpSpPr>
        <p:sp>
          <p:nvSpPr>
            <p:cNvPr id="67" name="Google Shape;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8" name="Google Shape;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9" name="Google Shape;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1" name="Google Shape;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82" name="Google Shape;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90" name="Google Shape;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91" name="Google Shape;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101" name="Google Shape;1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1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111" name="Google Shape;1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121" name="Google Shape;1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favtutor.com/blogs/breadth-first-search-python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favtutor.com/blogs/prims-algorithm-python" TargetMode="External"/><Relationship Id="rId4" Type="http://schemas.openxmlformats.org/officeDocument/2006/relationships/hyperlink" Target="https://favtutor.com/blogs/prims-algorithm-python" TargetMode="External"/><Relationship Id="rId5" Type="http://schemas.openxmlformats.org/officeDocument/2006/relationships/hyperlink" Target="https://favtutor.com/blogs/ford-fulkerson-algorithm" TargetMode="External"/><Relationship Id="rId6" Type="http://schemas.openxmlformats.org/officeDocument/2006/relationships/hyperlink" Target="https://favtutor.com/blogs/ford-fulkerson-algorithm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Graphs in python</a:t>
            </a:r>
            <a:endParaRPr sz="48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/>
        </p:nvSpPr>
        <p:spPr>
          <a:xfrm>
            <a:off x="5164275" y="0"/>
            <a:ext cx="302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Adjacency Matrix</a:t>
            </a:r>
            <a:endParaRPr sz="2600"/>
          </a:p>
        </p:txBody>
      </p:sp>
      <p:sp>
        <p:nvSpPr>
          <p:cNvPr id="233" name="Google Shape;233;p16"/>
          <p:cNvSpPr txBox="1"/>
          <p:nvPr/>
        </p:nvSpPr>
        <p:spPr>
          <a:xfrm>
            <a:off x="1116025" y="737000"/>
            <a:ext cx="10465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An adjacency matrix is represented by n x n matrix, where n is the numbe of nodes (vertex) in a graph.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A list comprehension is used to construct the matrix and initialize all to 0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no edge is represented as  = 0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if edge = 1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weight is also added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creation of adjacency matrix</a:t>
            </a:r>
            <a:endParaRPr sz="2000"/>
          </a:p>
        </p:txBody>
      </p:sp>
      <p:pic>
        <p:nvPicPr>
          <p:cNvPr id="234" name="Google Shape;2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525" y="3242100"/>
            <a:ext cx="7512350" cy="35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/>
        </p:nvSpPr>
        <p:spPr>
          <a:xfrm>
            <a:off x="1116025" y="737000"/>
            <a:ext cx="1046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41" name="Google Shape;2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00" y="737000"/>
            <a:ext cx="6012450" cy="24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7"/>
          <p:cNvSpPr txBox="1"/>
          <p:nvPr/>
        </p:nvSpPr>
        <p:spPr>
          <a:xfrm>
            <a:off x="7887525" y="1212200"/>
            <a:ext cx="4068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/>
              <a:t>a constructor which initializes the number of nodes and a boolean argument for whether it is a directed or undirected graph is done.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/>
              <a:t>an adjacency matrixt for holding the edges data is initialized</a:t>
            </a:r>
            <a:endParaRPr sz="1700"/>
          </a:p>
        </p:txBody>
      </p:sp>
      <p:pic>
        <p:nvPicPr>
          <p:cNvPr id="243" name="Google Shape;2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500" y="3429000"/>
            <a:ext cx="6264200" cy="29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/>
        </p:nvSpPr>
        <p:spPr>
          <a:xfrm>
            <a:off x="7639850" y="3564850"/>
            <a:ext cx="40683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/>
              <a:t>through add_edge function, we pass two vertices which are connected and the weight for that edge is also given.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/>
              <a:t>an edge is added between there vertices i.e node1, node2 and the weight  data is also updated in the adj_matrix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45" name="Google Shape;245;p17"/>
          <p:cNvSpPr txBox="1"/>
          <p:nvPr/>
        </p:nvSpPr>
        <p:spPr>
          <a:xfrm>
            <a:off x="920075" y="120600"/>
            <a:ext cx="111951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36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 implementation - using adjacency matrix</a:t>
            </a:r>
            <a:endParaRPr sz="36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350" y="865575"/>
            <a:ext cx="7121925" cy="202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350" y="3429000"/>
            <a:ext cx="8784126" cy="33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 txBox="1"/>
          <p:nvPr/>
        </p:nvSpPr>
        <p:spPr>
          <a:xfrm>
            <a:off x="920075" y="120600"/>
            <a:ext cx="111951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36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 implementation - using adjacency matrix</a:t>
            </a:r>
            <a:endParaRPr sz="36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/>
          <p:nvPr/>
        </p:nvSpPr>
        <p:spPr>
          <a:xfrm>
            <a:off x="1895300" y="164950"/>
            <a:ext cx="8205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/>
              <a:t>Graph Traversal - Depth first Search</a:t>
            </a:r>
            <a:endParaRPr sz="1900"/>
          </a:p>
        </p:txBody>
      </p:sp>
      <p:sp>
        <p:nvSpPr>
          <p:cNvPr id="260" name="Google Shape;260;p19"/>
          <p:cNvSpPr txBox="1"/>
          <p:nvPr/>
        </p:nvSpPr>
        <p:spPr>
          <a:xfrm>
            <a:off x="964075" y="723050"/>
            <a:ext cx="10947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Traversal means that visiting all the nodes of a graph which can be done through Depth-first search or </a:t>
            </a:r>
            <a:r>
              <a:rPr lang="es-ES" sz="21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Breadth-first search</a:t>
            </a:r>
            <a:r>
              <a:rPr lang="es-ES" sz="2300"/>
              <a:t> </a:t>
            </a:r>
            <a:r>
              <a:rPr lang="es-ES" sz="21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 Depth-First Search is a recursive algorithm that uses the concept of backtracking.</a:t>
            </a:r>
            <a:endParaRPr sz="2100">
              <a:solidFill>
                <a:srgbClr val="33333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 DFS algorithm traverses a graph in a depthward motion and uses a stack to remember to get the next vertex to start a search, when a dead end occurs in any iteration</a:t>
            </a:r>
            <a:endParaRPr sz="2100">
              <a:solidFill>
                <a:srgbClr val="33333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1" name="Google Shape;2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4388" y="3115050"/>
            <a:ext cx="28670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9"/>
          <p:cNvSpPr txBox="1"/>
          <p:nvPr/>
        </p:nvSpPr>
        <p:spPr>
          <a:xfrm>
            <a:off x="5286900" y="2959050"/>
            <a:ext cx="6453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in the example given, DFS algorithm traverses from S to A to D to G to E to B first, then to F and lastly to C. </a:t>
            </a:r>
            <a:endParaRPr sz="2100">
              <a:solidFill>
                <a:srgbClr val="33333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/>
        </p:nvSpPr>
        <p:spPr>
          <a:xfrm>
            <a:off x="1895300" y="164950"/>
            <a:ext cx="8205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/>
              <a:t>Graph Traversal - Depth first Search</a:t>
            </a:r>
            <a:endParaRPr sz="2300"/>
          </a:p>
        </p:txBody>
      </p:sp>
      <p:sp>
        <p:nvSpPr>
          <p:cNvPr id="269" name="Google Shape;269;p20"/>
          <p:cNvSpPr txBox="1"/>
          <p:nvPr/>
        </p:nvSpPr>
        <p:spPr>
          <a:xfrm>
            <a:off x="964075" y="723050"/>
            <a:ext cx="106239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A standard DFS implementation puts each vertex of the graph into one of two categories: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50"/>
              <a:buAutoNum type="arabicPeriod"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Visited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50"/>
              <a:buAutoNum type="arabicPeriod"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Not Visited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The purpose of the algorithm is to mark each vertex as visited while avoiding cycles.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The DFS algorithm works as follows: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7825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50"/>
              <a:buAutoNum type="arabicPeriod"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Start by putting any one of the graph's vertices on top of a stack.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78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AutoNum type="arabicPeriod"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Take the top item of the stack and add it to the visited list.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78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AutoNum type="arabicPeriod"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Create a list of that vertex's adjacent nodes. Add the ones which aren't in the visited list to the top of the stack.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78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AutoNum type="arabicPeriod"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Keep repeating steps 2 and 3 until the stack is empty.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675" y="1127225"/>
            <a:ext cx="575310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1"/>
          <p:cNvSpPr txBox="1"/>
          <p:nvPr/>
        </p:nvSpPr>
        <p:spPr>
          <a:xfrm>
            <a:off x="1281575" y="3817400"/>
            <a:ext cx="9918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We start from vertex 0, the DFS algorithm starts by putting it in the Visited list and putting all its adjacent vertices in the stack.</a:t>
            </a:r>
            <a:endParaRPr sz="2000"/>
          </a:p>
        </p:txBody>
      </p:sp>
      <p:pic>
        <p:nvPicPr>
          <p:cNvPr id="277" name="Google Shape;2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300" y="4595575"/>
            <a:ext cx="558165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1895300" y="164950"/>
            <a:ext cx="8205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/>
              <a:t>Graph Traversal - Depth first Search</a:t>
            </a:r>
            <a:endParaRPr sz="2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325" y="1317650"/>
            <a:ext cx="562927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 txBox="1"/>
          <p:nvPr/>
        </p:nvSpPr>
        <p:spPr>
          <a:xfrm>
            <a:off x="831450" y="3179300"/>
            <a:ext cx="10529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50">
                <a:solidFill>
                  <a:schemeClr val="dk1"/>
                </a:solidFill>
                <a:highlight>
                  <a:srgbClr val="F9FAFC"/>
                </a:highlight>
              </a:rPr>
              <a:t>Vertex 2 has an unvisited adjacent vertex in 4, so we add that to the top of the stack and visit it.</a:t>
            </a:r>
            <a:endParaRPr sz="2100"/>
          </a:p>
        </p:txBody>
      </p:sp>
      <p:pic>
        <p:nvPicPr>
          <p:cNvPr id="286" name="Google Shape;2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250" y="3995000"/>
            <a:ext cx="559117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/>
        </p:nvSpPr>
        <p:spPr>
          <a:xfrm>
            <a:off x="1231325" y="666900"/>
            <a:ext cx="10629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50">
                <a:solidFill>
                  <a:schemeClr val="dk1"/>
                </a:solidFill>
                <a:highlight>
                  <a:srgbClr val="F9FAFC"/>
                </a:highlight>
              </a:rPr>
              <a:t>Next, we visit the element at the top of stack i.e. 1 and go to its adjacent nodes. Since 0 has already been visited, we visit 2 instead.</a:t>
            </a:r>
            <a:endParaRPr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50" y="907650"/>
            <a:ext cx="7055024" cy="21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 txBox="1"/>
          <p:nvPr/>
        </p:nvSpPr>
        <p:spPr>
          <a:xfrm>
            <a:off x="604200" y="0"/>
            <a:ext cx="10983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After we visit the last element 3, it doesn't have any unvisited adjacent nodes, so we have completed the Depth First Traversal of the graph.</a:t>
            </a:r>
            <a:endParaRPr sz="2550">
              <a:solidFill>
                <a:schemeClr val="dk1"/>
              </a:solidFill>
            </a:endParaRPr>
          </a:p>
        </p:txBody>
      </p:sp>
      <p:pic>
        <p:nvPicPr>
          <p:cNvPr id="295" name="Google Shape;2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275" y="4525450"/>
            <a:ext cx="55816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075" y="672150"/>
            <a:ext cx="7160475" cy="29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550" y="4057025"/>
            <a:ext cx="5385615" cy="28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8225" y="5523250"/>
            <a:ext cx="4064950" cy="8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4"/>
          <p:cNvSpPr txBox="1"/>
          <p:nvPr/>
        </p:nvSpPr>
        <p:spPr>
          <a:xfrm>
            <a:off x="1256125" y="22775"/>
            <a:ext cx="74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Depth first traversal</a:t>
            </a:r>
            <a:endParaRPr sz="2800"/>
          </a:p>
        </p:txBody>
      </p:sp>
      <p:pic>
        <p:nvPicPr>
          <p:cNvPr id="305" name="Google Shape;30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1950" y="790775"/>
            <a:ext cx="381952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/>
          <p:nvPr/>
        </p:nvSpPr>
        <p:spPr>
          <a:xfrm>
            <a:off x="1321100" y="1147725"/>
            <a:ext cx="9506700" cy="30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Time Complexity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 time complexity of the Depth-First Search algorithm is represented within the sort of O(V + E), where V is that the number of nodes and E is that the number of edges.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ES" sz="2300">
                <a:solidFill>
                  <a:srgbClr val="33333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 space complexity of the algorithm is O(V).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25"/>
          <p:cNvSpPr txBox="1"/>
          <p:nvPr/>
        </p:nvSpPr>
        <p:spPr>
          <a:xfrm>
            <a:off x="1256125" y="22775"/>
            <a:ext cx="74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Depth first traversal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469375" y="1174075"/>
            <a:ext cx="109728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A graph is a way of representing relationships that exist between pairs of objects. that is, a graph is a set of objects, called vertices, together with a collection of </a:t>
            </a:r>
            <a:r>
              <a:rPr lang="es-ES" sz="2800"/>
              <a:t>pairwise</a:t>
            </a:r>
            <a:r>
              <a:rPr lang="es-ES" sz="2800"/>
              <a:t> connections between them, called edges.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A graph </a:t>
            </a:r>
            <a:r>
              <a:rPr b="1" lang="es-ES" sz="2800"/>
              <a:t>G</a:t>
            </a:r>
            <a:r>
              <a:rPr lang="es-ES" sz="2800"/>
              <a:t> is simply a set </a:t>
            </a:r>
            <a:r>
              <a:rPr b="1" lang="es-ES" sz="2800"/>
              <a:t>V</a:t>
            </a:r>
            <a:r>
              <a:rPr lang="es-ES" sz="2800"/>
              <a:t> of vertices and a collection </a:t>
            </a:r>
            <a:r>
              <a:rPr b="1" lang="es-ES" sz="2800"/>
              <a:t>E</a:t>
            </a:r>
            <a:r>
              <a:rPr lang="es-ES" sz="2800"/>
              <a:t> of pairs of vertices from </a:t>
            </a:r>
            <a:r>
              <a:rPr b="1" lang="es-ES" sz="2800"/>
              <a:t>V</a:t>
            </a:r>
            <a:r>
              <a:rPr lang="es-ES" sz="2800"/>
              <a:t>, called edges.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Edges in a graph are either directed or undirected.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An edge(</a:t>
            </a:r>
            <a:r>
              <a:rPr b="1" i="1" lang="es-ES" sz="2800"/>
              <a:t>u,v</a:t>
            </a:r>
            <a:r>
              <a:rPr lang="es-ES" sz="2800"/>
              <a:t>) is said to be directed from </a:t>
            </a:r>
            <a:r>
              <a:rPr b="1" i="1" lang="es-ES" sz="2800"/>
              <a:t>u</a:t>
            </a:r>
            <a:r>
              <a:rPr lang="es-ES" sz="2800"/>
              <a:t> to </a:t>
            </a:r>
            <a:r>
              <a:rPr b="1" i="1" lang="es-ES" sz="2800"/>
              <a:t>v</a:t>
            </a:r>
            <a:r>
              <a:rPr lang="es-ES" sz="2800"/>
              <a:t> if the pair (</a:t>
            </a:r>
            <a:r>
              <a:rPr b="1" i="1" lang="es-ES" sz="2800"/>
              <a:t>u,v</a:t>
            </a:r>
            <a:r>
              <a:rPr lang="es-ES" sz="2800"/>
              <a:t>) is ordered, with </a:t>
            </a:r>
            <a:r>
              <a:rPr b="1" i="1" lang="es-ES" sz="2800"/>
              <a:t>u</a:t>
            </a:r>
            <a:r>
              <a:rPr lang="es-ES" sz="2800"/>
              <a:t> preceding </a:t>
            </a:r>
            <a:r>
              <a:rPr b="1" i="1" lang="es-ES" sz="2800"/>
              <a:t>v</a:t>
            </a:r>
            <a:r>
              <a:rPr lang="es-ES" sz="2800"/>
              <a:t>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An edge(</a:t>
            </a:r>
            <a:r>
              <a:rPr b="1" i="1" lang="es-ES" sz="2800"/>
              <a:t>u,v</a:t>
            </a:r>
            <a:r>
              <a:rPr lang="es-ES" sz="2800"/>
              <a:t>) is said to be undirected if the pair (</a:t>
            </a:r>
            <a:r>
              <a:rPr b="1" i="1" lang="es-ES" sz="2800"/>
              <a:t>u,v</a:t>
            </a:r>
            <a:r>
              <a:rPr lang="es-ES" sz="2800"/>
              <a:t>) is not ordered.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Graphs - vertices represented with ovals or rectangles, edges as segments or curves connecting pairs of ovals and rectangles.</a:t>
            </a:r>
            <a:endParaRPr sz="2800"/>
          </a:p>
        </p:txBody>
      </p:sp>
      <p:sp>
        <p:nvSpPr>
          <p:cNvPr id="153" name="Google Shape;153;p8"/>
          <p:cNvSpPr txBox="1"/>
          <p:nvPr/>
        </p:nvSpPr>
        <p:spPr>
          <a:xfrm>
            <a:off x="1035775" y="4361175"/>
            <a:ext cx="9840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9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582900" y="127375"/>
            <a:ext cx="5026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/>
              <a:t>Graphs</a:t>
            </a:r>
            <a:endParaRPr sz="3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"/>
          <p:cNvSpPr txBox="1"/>
          <p:nvPr/>
        </p:nvSpPr>
        <p:spPr>
          <a:xfrm>
            <a:off x="913575" y="638375"/>
            <a:ext cx="10667100" cy="6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BFS is an algorithm used for tree traversal on graphs or tree data structures. BFS can be easily implemented using recursion and data structures like dictionaries and lists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Algorithm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4961"/>
              </a:buClr>
              <a:buSzPts val="2900"/>
              <a:buFont typeface="Poppins"/>
              <a:buAutoNum type="arabicPeriod"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pick any node, visit the adjacent unvisited verted, mark it as visited, display it, and insert it in a queue.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61"/>
              </a:buClr>
              <a:buSzPts val="2900"/>
              <a:buFont typeface="Poppins"/>
              <a:buAutoNum type="arabicPeriod"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if there are no remaining adjacent vertices left, remove the first vertex from the queue.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61"/>
              </a:buClr>
              <a:buSzPts val="2900"/>
              <a:buFont typeface="Poppins"/>
              <a:buAutoNum type="arabicPeriod"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Repeat step1 and step 2 until the queue is empty or </a:t>
            </a: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desired node is found.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2349600" y="-54325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</a:t>
            </a:r>
            <a:r>
              <a:rPr lang="es-ES" sz="3300"/>
              <a:t> first traversal</a:t>
            </a:r>
            <a:endParaRPr sz="3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/>
          <p:nvPr/>
        </p:nvSpPr>
        <p:spPr>
          <a:xfrm>
            <a:off x="913575" y="638375"/>
            <a:ext cx="10667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61"/>
              </a:buClr>
              <a:buSzPts val="2900"/>
              <a:buFont typeface="Poppins"/>
              <a:buAutoNum type="arabicPeriod"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Here, we will use an undirected graph with 5 vertices.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27"/>
          <p:cNvSpPr txBox="1"/>
          <p:nvPr/>
        </p:nvSpPr>
        <p:spPr>
          <a:xfrm>
            <a:off x="2349600" y="-54325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 first traversal</a:t>
            </a:r>
            <a:endParaRPr sz="3300"/>
          </a:p>
        </p:txBody>
      </p:sp>
      <p:pic>
        <p:nvPicPr>
          <p:cNvPr id="327" name="Google Shape;3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450" y="2190750"/>
            <a:ext cx="5621000" cy="35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/>
        </p:nvSpPr>
        <p:spPr>
          <a:xfrm>
            <a:off x="913575" y="638375"/>
            <a:ext cx="10667100" cy="1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61"/>
              </a:buClr>
              <a:buSzPts val="2900"/>
              <a:buFont typeface="Poppins"/>
              <a:buAutoNum type="arabicPeriod"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we begin from the vertex P, the BFS algorithmic program starts by putting it within the visited list and puts all its adjacent vertices within the stack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28"/>
          <p:cNvSpPr txBox="1"/>
          <p:nvPr/>
        </p:nvSpPr>
        <p:spPr>
          <a:xfrm>
            <a:off x="2349600" y="-54325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 first traversal</a:t>
            </a:r>
            <a:endParaRPr sz="3300"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675" y="2601825"/>
            <a:ext cx="38385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 txBox="1"/>
          <p:nvPr/>
        </p:nvSpPr>
        <p:spPr>
          <a:xfrm>
            <a:off x="913575" y="638375"/>
            <a:ext cx="10667100" cy="1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61"/>
              </a:buClr>
              <a:buSzPts val="2900"/>
              <a:buFont typeface="Poppins"/>
              <a:buAutoNum type="arabicPeriod"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next visit the front part of the queue Q, and visit its adjacent nodes. since P has already been visited, we have tendency to visit R instead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2349600" y="-54325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 first traversal</a:t>
            </a:r>
            <a:endParaRPr sz="3300"/>
          </a:p>
        </p:txBody>
      </p:sp>
      <p:pic>
        <p:nvPicPr>
          <p:cNvPr id="343" name="Google Shape;3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450" y="2516500"/>
            <a:ext cx="6108150" cy="41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/>
          <p:nvPr/>
        </p:nvSpPr>
        <p:spPr>
          <a:xfrm>
            <a:off x="913575" y="638375"/>
            <a:ext cx="10667100" cy="1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61"/>
              </a:buClr>
              <a:buSzPts val="2900"/>
              <a:buFont typeface="Poppins"/>
              <a:buAutoNum type="arabicPeriod"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Vertex R has an unvisited adjacent vertex in T, thus we have a tendency to add that to the rear of the queue and visit S, which is at the front of the queue.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2349600" y="-54325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 first traversal</a:t>
            </a:r>
            <a:endParaRPr sz="3300"/>
          </a:p>
        </p:txBody>
      </p:sp>
      <p:pic>
        <p:nvPicPr>
          <p:cNvPr id="351" name="Google Shape;3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950" y="2296175"/>
            <a:ext cx="5224600" cy="33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575" y="2702713"/>
            <a:ext cx="38862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 txBox="1"/>
          <p:nvPr/>
        </p:nvSpPr>
        <p:spPr>
          <a:xfrm>
            <a:off x="913575" y="638375"/>
            <a:ext cx="10667100" cy="1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961"/>
              </a:buClr>
              <a:buSzPts val="2900"/>
              <a:buFont typeface="Poppins"/>
              <a:buAutoNum type="arabicPeriod"/>
            </a:pPr>
            <a:r>
              <a:rPr lang="es-ES" sz="2900">
                <a:solidFill>
                  <a:srgbClr val="00496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Now, only T remains within the queue since the only adjacent node of S i.e. P is already visited. We have a tendency to visit it.</a:t>
            </a:r>
            <a:endParaRPr sz="2900">
              <a:solidFill>
                <a:srgbClr val="00496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2349600" y="-54325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 first traversal</a:t>
            </a:r>
            <a:endParaRPr sz="3300"/>
          </a:p>
        </p:txBody>
      </p:sp>
      <p:pic>
        <p:nvPicPr>
          <p:cNvPr id="360" name="Google Shape;3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550" y="2296175"/>
            <a:ext cx="5179475" cy="3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1"/>
          <p:cNvSpPr txBox="1"/>
          <p:nvPr/>
        </p:nvSpPr>
        <p:spPr>
          <a:xfrm>
            <a:off x="645250" y="5841300"/>
            <a:ext cx="11108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/>
              <a:t>Since the queue is empty, we've completed the Traversal of the graph.</a:t>
            </a:r>
            <a:endParaRPr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/>
          <p:nvPr/>
        </p:nvSpPr>
        <p:spPr>
          <a:xfrm>
            <a:off x="2349600" y="-54325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 first traversal</a:t>
            </a:r>
            <a:endParaRPr sz="3300"/>
          </a:p>
        </p:txBody>
      </p:sp>
      <p:sp>
        <p:nvSpPr>
          <p:cNvPr id="368" name="Google Shape;368;p32"/>
          <p:cNvSpPr txBox="1"/>
          <p:nvPr/>
        </p:nvSpPr>
        <p:spPr>
          <a:xfrm>
            <a:off x="984850" y="916950"/>
            <a:ext cx="10867500" cy="4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</a:rPr>
              <a:t>Time Complexity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3400">
                <a:solidFill>
                  <a:schemeClr val="dk1"/>
                </a:solidFill>
              </a:rPr>
              <a:t>The time complexity of the Breadth first Search algorithm is in the form of </a:t>
            </a:r>
            <a:r>
              <a:rPr b="1" lang="es-ES" sz="3400">
                <a:solidFill>
                  <a:schemeClr val="dk1"/>
                </a:solidFill>
              </a:rPr>
              <a:t>O(V+E)</a:t>
            </a:r>
            <a:r>
              <a:rPr lang="es-ES" sz="3400">
                <a:solidFill>
                  <a:schemeClr val="dk1"/>
                </a:solidFill>
              </a:rPr>
              <a:t>, where V is the representation of the number of nodes and E is the number of edges.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3400">
                <a:solidFill>
                  <a:schemeClr val="dk1"/>
                </a:solidFill>
              </a:rPr>
              <a:t>Also, the space complexity of the BFS algorithm is </a:t>
            </a:r>
            <a:r>
              <a:rPr b="1" lang="es-ES" sz="3400">
                <a:solidFill>
                  <a:schemeClr val="dk1"/>
                </a:solidFill>
              </a:rPr>
              <a:t>O(V).</a:t>
            </a:r>
            <a:endParaRPr b="1"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 txBox="1"/>
          <p:nvPr/>
        </p:nvSpPr>
        <p:spPr>
          <a:xfrm>
            <a:off x="2349600" y="-54325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 first traversal</a:t>
            </a:r>
            <a:endParaRPr sz="3300"/>
          </a:p>
        </p:txBody>
      </p:sp>
      <p:sp>
        <p:nvSpPr>
          <p:cNvPr id="375" name="Google Shape;375;p33"/>
          <p:cNvSpPr txBox="1"/>
          <p:nvPr/>
        </p:nvSpPr>
        <p:spPr>
          <a:xfrm>
            <a:off x="984850" y="916950"/>
            <a:ext cx="10867500" cy="52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-ES" sz="2900">
                <a:solidFill>
                  <a:schemeClr val="dk1"/>
                </a:solidFill>
              </a:rPr>
              <a:t>Applications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</a:rPr>
              <a:t>Breadth-first Search Algorithm has a wide range of applications in the real-world. Some of them are as discussed below: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ES" sz="2700">
                <a:solidFill>
                  <a:schemeClr val="dk1"/>
                </a:solidFill>
              </a:rPr>
              <a:t> In GPS navigation, it helps in finding the shortest path available from one point to another.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ES" sz="2700">
                <a:solidFill>
                  <a:schemeClr val="dk1"/>
                </a:solidFill>
              </a:rPr>
              <a:t> In pathfinding algorithms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ES" sz="2700">
                <a:solidFill>
                  <a:schemeClr val="dk1"/>
                </a:solidFill>
              </a:rPr>
              <a:t> Cycle detection in an undirected graph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ES" sz="2700">
                <a:solidFill>
                  <a:schemeClr val="dk1"/>
                </a:solidFill>
              </a:rPr>
              <a:t> In</a:t>
            </a:r>
            <a:r>
              <a:rPr lang="es-ES" sz="27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-ES" sz="2700" u="sng">
                <a:solidFill>
                  <a:schemeClr val="hlink"/>
                </a:solidFill>
                <a:hlinkClick r:id="rId4"/>
              </a:rPr>
              <a:t>minimum spanning tree</a:t>
            </a:r>
            <a:endParaRPr sz="2700" u="sng">
              <a:solidFill>
                <a:schemeClr val="hlink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ES" sz="2700">
                <a:solidFill>
                  <a:schemeClr val="dk1"/>
                </a:solidFill>
              </a:rPr>
              <a:t> To build index by search index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lang="es-ES" sz="2700">
                <a:solidFill>
                  <a:schemeClr val="dk1"/>
                </a:solidFill>
              </a:rPr>
              <a:t> In</a:t>
            </a:r>
            <a:r>
              <a:rPr lang="es-ES" sz="27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-ES" sz="2700" u="sng">
                <a:solidFill>
                  <a:schemeClr val="hlink"/>
                </a:solidFill>
                <a:hlinkClick r:id="rId6"/>
              </a:rPr>
              <a:t>Ford-Fulkerson algorithm</a:t>
            </a:r>
            <a:r>
              <a:rPr lang="es-ES" sz="2700">
                <a:solidFill>
                  <a:schemeClr val="dk1"/>
                </a:solidFill>
              </a:rPr>
              <a:t> to find maximum flow in a network.</a:t>
            </a:r>
            <a:endParaRPr b="1"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475" y="2054225"/>
            <a:ext cx="420052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4"/>
          <p:cNvSpPr txBox="1"/>
          <p:nvPr/>
        </p:nvSpPr>
        <p:spPr>
          <a:xfrm>
            <a:off x="1895475" y="658850"/>
            <a:ext cx="749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/>
              <a:t>Breadth first traversal</a:t>
            </a:r>
            <a:endParaRPr sz="3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"/>
          <p:cNvSpPr txBox="1"/>
          <p:nvPr/>
        </p:nvSpPr>
        <p:spPr>
          <a:xfrm>
            <a:off x="1424200" y="971050"/>
            <a:ext cx="770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https://favtutor.com/blogs/depth-first-search-python</a:t>
            </a:r>
            <a:endParaRPr/>
          </a:p>
        </p:txBody>
      </p:sp>
      <p:sp>
        <p:nvSpPr>
          <p:cNvPr id="389" name="Google Shape;389;p35"/>
          <p:cNvSpPr txBox="1"/>
          <p:nvPr/>
        </p:nvSpPr>
        <p:spPr>
          <a:xfrm>
            <a:off x="2308925" y="1618400"/>
            <a:ext cx="779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https://www.geeksforgeeks.org/python-program-for-depth-first-search-or-dfs-for-a-graph/</a:t>
            </a:r>
            <a:endParaRPr/>
          </a:p>
        </p:txBody>
      </p:sp>
      <p:sp>
        <p:nvSpPr>
          <p:cNvPr id="390" name="Google Shape;390;p35"/>
          <p:cNvSpPr txBox="1"/>
          <p:nvPr/>
        </p:nvSpPr>
        <p:spPr>
          <a:xfrm>
            <a:off x="1143675" y="2542950"/>
            <a:ext cx="854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https://www.geeksforgeeks.org/depth-first-search-or-dfs-for-a-graph/</a:t>
            </a:r>
            <a:endParaRPr/>
          </a:p>
        </p:txBody>
      </p:sp>
      <p:sp>
        <p:nvSpPr>
          <p:cNvPr id="391" name="Google Shape;391;p35"/>
          <p:cNvSpPr txBox="1"/>
          <p:nvPr/>
        </p:nvSpPr>
        <p:spPr>
          <a:xfrm>
            <a:off x="1424200" y="3301550"/>
            <a:ext cx="854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</a:rPr>
              <a:t>https://www.educative.io/answers/how-to-implement-depth-first-search-in-python</a:t>
            </a:r>
            <a:endParaRPr/>
          </a:p>
        </p:txBody>
      </p:sp>
      <p:sp>
        <p:nvSpPr>
          <p:cNvPr id="392" name="Google Shape;392;p35"/>
          <p:cNvSpPr txBox="1"/>
          <p:nvPr/>
        </p:nvSpPr>
        <p:spPr>
          <a:xfrm>
            <a:off x="1863850" y="4468450"/>
            <a:ext cx="810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https://www.educative.io/answers/how-to-implement-a-breadth-first-search-in-python</a:t>
            </a:r>
            <a:endParaRPr/>
          </a:p>
        </p:txBody>
      </p:sp>
      <p:sp>
        <p:nvSpPr>
          <p:cNvPr id="393" name="Google Shape;393;p35"/>
          <p:cNvSpPr txBox="1"/>
          <p:nvPr/>
        </p:nvSpPr>
        <p:spPr>
          <a:xfrm>
            <a:off x="1601000" y="5077775"/>
            <a:ext cx="893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https://favtutor.com/blogs/breadth-first-search-python#:~:text=BFS%20in%20python%20can%20be,to%20the%20same%20node%20again.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/>
        </p:nvSpPr>
        <p:spPr>
          <a:xfrm>
            <a:off x="4105800" y="71200"/>
            <a:ext cx="39804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  </a:t>
            </a:r>
            <a:endParaRPr sz="44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1086750" y="1426350"/>
            <a:ext cx="1056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62" name="Google Shape;162;p9"/>
          <p:cNvSpPr txBox="1"/>
          <p:nvPr/>
        </p:nvSpPr>
        <p:spPr>
          <a:xfrm>
            <a:off x="955825" y="940900"/>
            <a:ext cx="10119900" cy="5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50">
                <a:solidFill>
                  <a:schemeClr val="dk1"/>
                </a:solidFill>
                <a:highlight>
                  <a:srgbClr val="F9FAFC"/>
                </a:highlight>
              </a:rPr>
              <a:t>On facebook, everything is a node. That includes User, Photo, Album, Event, Group, Page, Comment, Story, Video, Link, Note...anything that has data is a node. </a:t>
            </a:r>
            <a:r>
              <a:rPr lang="es-ES" sz="1850">
                <a:solidFill>
                  <a:schemeClr val="dk1"/>
                </a:solidFill>
                <a:highlight>
                  <a:srgbClr val="F9FAFC"/>
                </a:highlight>
              </a:rPr>
              <a:t>Every relationship is an edge from one node to another. Whether you post a photo, join a group, like a page, etc., a new edge is created for that relationship.All of facebook is then a collection of these nodes and edges. This is because facebook uses a graph data structure to store its data.</a:t>
            </a:r>
            <a:endParaRPr sz="18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50">
                <a:solidFill>
                  <a:schemeClr val="dk1"/>
                </a:solidFill>
                <a:highlight>
                  <a:srgbClr val="F9FAFC"/>
                </a:highlight>
              </a:rPr>
              <a:t>More precisely, a graph is a data structure (V, E) that consists of</a:t>
            </a:r>
            <a:endParaRPr sz="18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46075" lvl="0" marL="45720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s-ES" sz="1850">
                <a:solidFill>
                  <a:schemeClr val="dk1"/>
                </a:solidFill>
                <a:highlight>
                  <a:srgbClr val="F9FAFC"/>
                </a:highlight>
              </a:rPr>
              <a:t>A collection of vertices V</a:t>
            </a:r>
            <a:endParaRPr sz="18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4607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s-ES" sz="1850">
                <a:solidFill>
                  <a:schemeClr val="dk1"/>
                </a:solidFill>
                <a:highlight>
                  <a:srgbClr val="F9FAFC"/>
                </a:highlight>
              </a:rPr>
              <a:t>A collection of edges E, represented as ordered pairs of vertices (u,v)</a:t>
            </a:r>
            <a:endParaRPr sz="18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66666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550" y="4616388"/>
            <a:ext cx="171450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1314250" y="4400625"/>
            <a:ext cx="5077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5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V = {0, 1, 2, 3}</a:t>
            </a:r>
            <a:endParaRPr sz="175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5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 = {(0,1), (0,2), (0,3), (1,2)}</a:t>
            </a:r>
            <a:endParaRPr sz="175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52400" marR="152400" rtl="0" algn="l">
              <a:lnSpc>
                <a:spcPct val="142857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75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 = {V, E}</a:t>
            </a:r>
            <a:endParaRPr sz="175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/>
        </p:nvSpPr>
        <p:spPr>
          <a:xfrm>
            <a:off x="3333900" y="107050"/>
            <a:ext cx="55242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 </a:t>
            </a: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Terminology</a:t>
            </a:r>
            <a:endParaRPr sz="44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1086750" y="1426350"/>
            <a:ext cx="1056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3" name="Google Shape;173;p10"/>
          <p:cNvSpPr txBox="1"/>
          <p:nvPr/>
        </p:nvSpPr>
        <p:spPr>
          <a:xfrm>
            <a:off x="955825" y="1660725"/>
            <a:ext cx="10119900" cy="4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s-ES" sz="2400">
                <a:solidFill>
                  <a:srgbClr val="25265E"/>
                </a:solidFill>
                <a:highlight>
                  <a:srgbClr val="F9FAFC"/>
                </a:highlight>
              </a:rPr>
              <a:t> </a:t>
            </a:r>
            <a:r>
              <a:rPr b="1" lang="es-ES" sz="1950">
                <a:solidFill>
                  <a:schemeClr val="dk1"/>
                </a:solidFill>
                <a:highlight>
                  <a:srgbClr val="F9FAFC"/>
                </a:highlight>
              </a:rPr>
              <a:t>Adjacency</a:t>
            </a: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: A vertex is said to be adjacent to another vertex if there is an edge connecting them. Vertices 2 and 3 are not adjacent because there is no edge between them.</a:t>
            </a:r>
            <a:endParaRPr sz="19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524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b="1" lang="es-ES" sz="1950">
                <a:solidFill>
                  <a:schemeClr val="dk1"/>
                </a:solidFill>
                <a:highlight>
                  <a:srgbClr val="F9FAFC"/>
                </a:highlight>
              </a:rPr>
              <a:t>Path</a:t>
            </a: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: A sequence of edges that allows you to go from vertex A to vertex B is called a path. 0-1, 1-2 and 0-2 are paths from vertex 0 to vertex 2.</a:t>
            </a:r>
            <a:endParaRPr sz="19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524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b="1" lang="es-ES" sz="1950">
                <a:solidFill>
                  <a:schemeClr val="dk1"/>
                </a:solidFill>
                <a:highlight>
                  <a:srgbClr val="F9FAFC"/>
                </a:highlight>
              </a:rPr>
              <a:t>Directed Graph</a:t>
            </a: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: A graph in which an edge (u,v) doesn't necessarily mean that there is an edge (v, u) as well. The edges in such a graph are represented by arrows to show the direction of the edge.</a:t>
            </a:r>
            <a:endParaRPr sz="19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457200" rtl="0" algn="l">
              <a:lnSpc>
                <a:spcPct val="166666"/>
              </a:lnSpc>
              <a:spcBef>
                <a:spcPts val="4500"/>
              </a:spcBef>
              <a:spcAft>
                <a:spcPts val="3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/>
        </p:nvSpPr>
        <p:spPr>
          <a:xfrm>
            <a:off x="3333900" y="107050"/>
            <a:ext cx="64197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  Representation</a:t>
            </a:r>
            <a:endParaRPr sz="44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1086750" y="1426350"/>
            <a:ext cx="1056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2" name="Google Shape;182;p11"/>
          <p:cNvSpPr txBox="1"/>
          <p:nvPr/>
        </p:nvSpPr>
        <p:spPr>
          <a:xfrm>
            <a:off x="955825" y="976750"/>
            <a:ext cx="101199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graphs are commonly represented in two ways: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-3429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5265E"/>
              </a:buClr>
              <a:buSzPts val="1800"/>
              <a:buChar char="●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Adjacency Matrix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-3429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5265E"/>
              </a:buClr>
              <a:buSzPts val="1800"/>
              <a:buChar char="●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Adjacency LIst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66666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Adjacency Matrix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-342900" lvl="1" marL="914400" rtl="0" algn="l">
              <a:lnSpc>
                <a:spcPct val="166666"/>
              </a:lnSpc>
              <a:spcBef>
                <a:spcPts val="3600"/>
              </a:spcBef>
              <a:spcAft>
                <a:spcPts val="0"/>
              </a:spcAft>
              <a:buClr>
                <a:srgbClr val="25265E"/>
              </a:buClr>
              <a:buSzPts val="1800"/>
              <a:buAutoNum type="alphaLcPeriod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An adjacency matrix is  a 2D array of V x V vertices. Each row and column represent a vertex.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-342900" lvl="1" marL="9144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5265E"/>
              </a:buClr>
              <a:buSzPts val="1800"/>
              <a:buAutoNum type="alphaLcPeriod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If the value of any element a[i][j] is 1, it represents that there is an edge connecting vertex i and vertex j.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-3429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5265E"/>
              </a:buClr>
              <a:buSzPts val="1800"/>
              <a:buChar char="●"/>
            </a:pPr>
            <a:r>
              <a:t/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200" y="4247200"/>
            <a:ext cx="4616626" cy="23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/>
        </p:nvSpPr>
        <p:spPr>
          <a:xfrm>
            <a:off x="3333900" y="107050"/>
            <a:ext cx="64197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  Representation</a:t>
            </a:r>
            <a:endParaRPr sz="44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1086750" y="1426350"/>
            <a:ext cx="1056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2" name="Google Shape;192;p12"/>
          <p:cNvSpPr txBox="1"/>
          <p:nvPr/>
        </p:nvSpPr>
        <p:spPr>
          <a:xfrm>
            <a:off x="955825" y="976750"/>
            <a:ext cx="10119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5265E"/>
              </a:buClr>
              <a:buSzPts val="1800"/>
              <a:buChar char="●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Adjacency LIst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-3429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5265E"/>
              </a:buClr>
              <a:buSzPts val="1800"/>
              <a:buChar char="●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An adjacency list represents a graph as an array of linked lists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-3429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5265E"/>
              </a:buClr>
              <a:buSzPts val="1800"/>
              <a:buChar char="●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The index of the array represents a vertex and each element in its linked list represents the other vertices that form an edge with the vertex.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-3429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25265E"/>
              </a:buClr>
              <a:buSzPts val="1800"/>
              <a:buChar char="●"/>
            </a:pPr>
            <a:r>
              <a:rPr b="1" lang="es-ES" sz="1800">
                <a:solidFill>
                  <a:srgbClr val="25265E"/>
                </a:solidFill>
                <a:highlight>
                  <a:srgbClr val="F9FAFC"/>
                </a:highlight>
              </a:rPr>
              <a:t>the adjacency list for the graph given is:</a:t>
            </a:r>
            <a:endParaRPr b="1" sz="1800">
              <a:solidFill>
                <a:srgbClr val="25265E"/>
              </a:solidFill>
              <a:highlight>
                <a:srgbClr val="F9FAFC"/>
              </a:highlight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600" y="3429000"/>
            <a:ext cx="7551351" cy="30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3258600" y="120600"/>
            <a:ext cx="56748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</a:t>
            </a: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representation </a:t>
            </a:r>
            <a:endParaRPr sz="44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1086750" y="1426350"/>
            <a:ext cx="1056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02" name="Google Shape;2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063" y="1329525"/>
            <a:ext cx="8303874" cy="41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2505775" y="1010725"/>
            <a:ext cx="41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adding </a:t>
            </a:r>
            <a:r>
              <a:rPr lang="es-ES"/>
              <a:t>edges</a:t>
            </a:r>
            <a:r>
              <a:rPr lang="es-ES"/>
              <a:t> between vertices (nodes)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325" y="1198325"/>
            <a:ext cx="6067200" cy="19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4"/>
          <p:cNvSpPr txBox="1"/>
          <p:nvPr/>
        </p:nvSpPr>
        <p:spPr>
          <a:xfrm>
            <a:off x="920075" y="120600"/>
            <a:ext cx="111951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 implementation - using adjacency list</a:t>
            </a:r>
            <a:endParaRPr sz="44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7887525" y="1212200"/>
            <a:ext cx="4068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/>
              <a:t>a constructor which initializes the number of nodes and a boolean argument for whether it is a directed or undirected graph is done.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/>
              <a:t>a list for holding the edges data is initialized</a:t>
            </a:r>
            <a:endParaRPr sz="1700"/>
          </a:p>
        </p:txBody>
      </p:sp>
      <p:pic>
        <p:nvPicPr>
          <p:cNvPr id="212" name="Google Shape;2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775" y="3564850"/>
            <a:ext cx="6418075" cy="22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4"/>
          <p:cNvSpPr txBox="1"/>
          <p:nvPr/>
        </p:nvSpPr>
        <p:spPr>
          <a:xfrm>
            <a:off x="7639850" y="3564850"/>
            <a:ext cx="40683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/>
              <a:t>through add_edge function, we pass tow vertices which are connected and the weight for that </a:t>
            </a:r>
            <a:r>
              <a:rPr lang="es-ES" sz="1700"/>
              <a:t>edge</a:t>
            </a:r>
            <a:r>
              <a:rPr lang="es-ES" sz="1700"/>
              <a:t> is also given.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/>
              <a:t>an edge is added between there vertices i.e node1, node2 and the weight  data is also updated in the list_of_edges list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350" y="947613"/>
            <a:ext cx="6671400" cy="18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8286475" y="1630125"/>
            <a:ext cx="292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7740750" y="1562200"/>
            <a:ext cx="39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Print the edge matrix</a:t>
            </a:r>
            <a:endParaRPr sz="2800"/>
          </a:p>
        </p:txBody>
      </p:sp>
      <p:pic>
        <p:nvPicPr>
          <p:cNvPr id="222" name="Google Shape;2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500" y="3839100"/>
            <a:ext cx="3375650" cy="30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 txBox="1"/>
          <p:nvPr/>
        </p:nvSpPr>
        <p:spPr>
          <a:xfrm>
            <a:off x="464400" y="2792400"/>
            <a:ext cx="5631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create an instance of class Graph and add edges as follows:</a:t>
            </a:r>
            <a:endParaRPr sz="2800"/>
          </a:p>
        </p:txBody>
      </p:sp>
      <p:pic>
        <p:nvPicPr>
          <p:cNvPr id="224" name="Google Shape;22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0777" y="4180049"/>
            <a:ext cx="3375650" cy="237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 txBox="1"/>
          <p:nvPr/>
        </p:nvSpPr>
        <p:spPr>
          <a:xfrm>
            <a:off x="6874300" y="3223500"/>
            <a:ext cx="39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output</a:t>
            </a:r>
            <a:endParaRPr sz="2800"/>
          </a:p>
        </p:txBody>
      </p:sp>
      <p:sp>
        <p:nvSpPr>
          <p:cNvPr id="226" name="Google Shape;226;p15"/>
          <p:cNvSpPr txBox="1"/>
          <p:nvPr/>
        </p:nvSpPr>
        <p:spPr>
          <a:xfrm>
            <a:off x="227125" y="0"/>
            <a:ext cx="111951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s-ES" sz="4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Graph implementation - using adjacency list</a:t>
            </a:r>
            <a:endParaRPr sz="44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