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12192000"/>
  <p:notesSz cx="6858000" cy="9144000"/>
  <p:embeddedFontLst>
    <p:embeddedFont>
      <p:font typeface="Poppins"/>
      <p:regular r:id="rId54"/>
      <p:bold r:id="rId55"/>
      <p:italic r:id="rId56"/>
      <p:boldItalic r:id="rId57"/>
    </p:embeddedFont>
    <p:embeddedFont>
      <p:font typeface="Barlow Condensed"/>
      <p:regular r:id="rId58"/>
      <p:bold r:id="rId59"/>
      <p:italic r:id="rId60"/>
      <p:boldItalic r:id="rId61"/>
    </p:embeddedFont>
    <p:embeddedFont>
      <p:font typeface="Fredericka the Great"/>
      <p:regular r:id="rId62"/>
    </p:embeddedFont>
    <p:embeddedFont>
      <p:font typeface="Homemade Apple"/>
      <p:regular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FrederickatheGreat-regular.fntdata"/><Relationship Id="rId61" Type="http://schemas.openxmlformats.org/officeDocument/2006/relationships/font" Target="fonts/BarlowCondensed-boldItalic.fntdata"/><Relationship Id="rId20" Type="http://schemas.openxmlformats.org/officeDocument/2006/relationships/slide" Target="slides/slide15.xml"/><Relationship Id="rId63" Type="http://schemas.openxmlformats.org/officeDocument/2006/relationships/font" Target="fonts/HomemadeApple-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BarlowCondense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Poppins-bold.fntdata"/><Relationship Id="rId10" Type="http://schemas.openxmlformats.org/officeDocument/2006/relationships/slide" Target="slides/slide5.xml"/><Relationship Id="rId54" Type="http://schemas.openxmlformats.org/officeDocument/2006/relationships/font" Target="fonts/Poppins-regular.fntdata"/><Relationship Id="rId13" Type="http://schemas.openxmlformats.org/officeDocument/2006/relationships/slide" Target="slides/slide8.xml"/><Relationship Id="rId57" Type="http://schemas.openxmlformats.org/officeDocument/2006/relationships/font" Target="fonts/Poppins-boldItalic.fntdata"/><Relationship Id="rId12" Type="http://schemas.openxmlformats.org/officeDocument/2006/relationships/slide" Target="slides/slide7.xml"/><Relationship Id="rId56" Type="http://schemas.openxmlformats.org/officeDocument/2006/relationships/font" Target="fonts/Poppins-italic.fntdata"/><Relationship Id="rId15" Type="http://schemas.openxmlformats.org/officeDocument/2006/relationships/slide" Target="slides/slide10.xml"/><Relationship Id="rId59" Type="http://schemas.openxmlformats.org/officeDocument/2006/relationships/font" Target="fonts/BarlowCondensed-bold.fntdata"/><Relationship Id="rId14" Type="http://schemas.openxmlformats.org/officeDocument/2006/relationships/slide" Target="slides/slide9.xml"/><Relationship Id="rId58" Type="http://schemas.openxmlformats.org/officeDocument/2006/relationships/font" Target="fonts/BarlowCondensed-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942aca74bc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942aca74bc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942aca74bc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942aca74bc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942aca74bc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g942aca74bc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942aca74bc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942aca74bc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g942aca74bc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942aca74bc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942aca74bc_1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942aca74bc_1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942aca74bc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942aca74bc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g942aca74bc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942aca7703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942aca7703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942aca7703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942aca7703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942aca7703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942aca7703_0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942aca7703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942aca7703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g942aca7703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942aca7703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942aca7703_0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g942aca7703_0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942aca7703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942aca7703_0_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942aca7703_0_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903be712b1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903be712b1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903be712b1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942aca7703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942aca7703_0_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g942aca7703_0_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942aca7703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942aca7703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g942aca7703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462dd2f00f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462dd2f00f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g1462dd2f00f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462dd2f00f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462dd2f00f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g1462dd2f00f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462dd2f00f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462dd2f00f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g1462dd2f00f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462dd2f00f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462dd2f00f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g1462dd2f00f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462dd2f00f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462dd2f00f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g1462dd2f00f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462dd2f00f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462dd2f00f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g1462dd2f00f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462dd2f00f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1462dd2f00f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g1462dd2f00f_0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462dd2f00f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1462dd2f00f_0_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g1462dd2f00f_0_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952ec7a0b3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952ec7a0b3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952ec7a0b3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4a101384e5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14a101384e5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g14a101384e5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464da0eeac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1464da0eeac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g1464da0eeac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464da0eeac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464da0eeac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g1464da0eeac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464da0eeac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1464da0eeac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g1464da0eeac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49a41a1c3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149a41a1c3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g149a41a1c3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5165aabf7e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15165aabf7e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g15165aabf7e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15165aabf7e_1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15165aabf7e_1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g15165aabf7e_1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49a41a1c3e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149a41a1c3e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g149a41a1c3e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5165aabf7e_1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15165aabf7e_1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g15165aabf7e_1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15165aabf7e_1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15165aabf7e_1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g15165aabf7e_1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952ec7a0b3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952ec7a0b3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g952ec7a0b3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49a41a1c3e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149a41a1c3e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g149a41a1c3e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15165aabf7e_1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15165aabf7e_1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g15165aabf7e_1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15165aabf7e_1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15165aabf7e_1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g15165aabf7e_1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1566ee15e76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1566ee15e76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g1566ee15e76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1566ee15e7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1566ee15e7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g1566ee15e7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1566ee15e76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1566ee15e76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g1566ee15e76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1566ee15e76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1566ee15e76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g1566ee15e76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1464da0eeac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1464da0eeac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g1464da0eeac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5165aabf7e_1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15165aabf7e_1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g15165aabf7e_1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942aca7703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942aca7703_0_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942aca7703_0_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942aca7703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942aca7703_0_1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g942aca7703_0_1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952ec7a0b3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952ec7a0b3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952ec7a0b3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952ec7a0b3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952ec7a0b3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952ec7a0b3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952ec7a0b3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952ec7a0b3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952ec7a0b3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5.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6.png"/><Relationship Id="rId12" Type="http://schemas.openxmlformats.org/officeDocument/2006/relationships/image" Target="../media/image4.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3.png"/><Relationship Id="rId7" Type="http://schemas.openxmlformats.org/officeDocument/2006/relationships/hyperlink" Target="https://twitter.com/SlidesManiaSM/" TargetMode="External"/><Relationship Id="rId8"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09_Chalk_Fun_SlidesMania"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5" name="Shape 15"/>
        <p:cNvGrpSpPr/>
        <p:nvPr/>
      </p:nvGrpSpPr>
      <p:grpSpPr>
        <a:xfrm>
          <a:off x="0" y="0"/>
          <a:ext cx="0" cy="0"/>
          <a:chOff x="0" y="0"/>
          <a:chExt cx="0" cy="0"/>
        </a:xfrm>
      </p:grpSpPr>
      <p:grpSp>
        <p:nvGrpSpPr>
          <p:cNvPr id="16" name="Google Shape;16;p3"/>
          <p:cNvGrpSpPr/>
          <p:nvPr/>
        </p:nvGrpSpPr>
        <p:grpSpPr>
          <a:xfrm>
            <a:off x="4496943" y="110308"/>
            <a:ext cx="482530" cy="483944"/>
            <a:chOff x="2773898" y="5255120"/>
            <a:chExt cx="230028" cy="230702"/>
          </a:xfrm>
        </p:grpSpPr>
        <p:sp>
          <p:nvSpPr>
            <p:cNvPr id="17" name="Google Shape;17;p3"/>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 name="Google Shape;22;p3"/>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3"/>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 name="Google Shape;25;p3"/>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 name="Google Shape;26;p3"/>
          <p:cNvGrpSpPr/>
          <p:nvPr/>
        </p:nvGrpSpPr>
        <p:grpSpPr>
          <a:xfrm>
            <a:off x="2449447" y="108966"/>
            <a:ext cx="482075" cy="486627"/>
            <a:chOff x="1620555" y="5252711"/>
            <a:chExt cx="229811" cy="231981"/>
          </a:xfrm>
        </p:grpSpPr>
        <p:sp>
          <p:nvSpPr>
            <p:cNvPr id="27" name="Google Shape;27;p3"/>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 name="Google Shape;28;p3"/>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3"/>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 name="Google Shape;30;p3"/>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 name="Google Shape;31;p3"/>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 name="Google Shape;36;p3"/>
          <p:cNvGrpSpPr/>
          <p:nvPr/>
        </p:nvGrpSpPr>
        <p:grpSpPr>
          <a:xfrm>
            <a:off x="3414349" y="109589"/>
            <a:ext cx="482993" cy="485381"/>
            <a:chOff x="2197167" y="5253193"/>
            <a:chExt cx="230249" cy="231387"/>
          </a:xfrm>
        </p:grpSpPr>
        <p:sp>
          <p:nvSpPr>
            <p:cNvPr id="37" name="Google Shape;37;p3"/>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3"/>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3"/>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3"/>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 name="Google Shape;43;p3"/>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6" name="Google Shape;46;p3"/>
          <p:cNvGrpSpPr/>
          <p:nvPr/>
        </p:nvGrpSpPr>
        <p:grpSpPr>
          <a:xfrm>
            <a:off x="6500352" y="112077"/>
            <a:ext cx="481303" cy="480393"/>
            <a:chOff x="3929554" y="5254958"/>
            <a:chExt cx="229443" cy="229009"/>
          </a:xfrm>
        </p:grpSpPr>
        <p:sp>
          <p:nvSpPr>
            <p:cNvPr id="47" name="Google Shape;47;p3"/>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 name="Google Shape;48;p3"/>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 name="Google Shape;49;p3"/>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 name="Google Shape;50;p3"/>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 name="Google Shape;51;p3"/>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 name="Google Shape;52;p3"/>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3"/>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 name="Google Shape;54;p3"/>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 name="Google Shape;55;p3"/>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6" name="Google Shape;56;p3"/>
          <p:cNvGrpSpPr/>
          <p:nvPr/>
        </p:nvGrpSpPr>
        <p:grpSpPr>
          <a:xfrm>
            <a:off x="8551807" y="110981"/>
            <a:ext cx="482892" cy="482585"/>
            <a:chOff x="5084785" y="5254638"/>
            <a:chExt cx="230201" cy="230054"/>
          </a:xfrm>
        </p:grpSpPr>
        <p:sp>
          <p:nvSpPr>
            <p:cNvPr id="57" name="Google Shape;57;p3"/>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 name="Google Shape;58;p3"/>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 name="Google Shape;59;p3"/>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3"/>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 name="Google Shape;61;p3"/>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 name="Google Shape;62;p3"/>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3"/>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3"/>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6" name="Google Shape;66;p3"/>
          <p:cNvGrpSpPr/>
          <p:nvPr/>
        </p:nvGrpSpPr>
        <p:grpSpPr>
          <a:xfrm>
            <a:off x="5484989" y="111269"/>
            <a:ext cx="483394" cy="482002"/>
            <a:chOff x="3352210" y="5255083"/>
            <a:chExt cx="230440" cy="229776"/>
          </a:xfrm>
        </p:grpSpPr>
        <p:sp>
          <p:nvSpPr>
            <p:cNvPr id="67" name="Google Shape;67;p3"/>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 name="Google Shape;68;p3"/>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 name="Google Shape;69;p3"/>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 name="Google Shape;70;p3"/>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 name="Google Shape;71;p3"/>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6" name="Google Shape;76;p3"/>
          <p:cNvGrpSpPr/>
          <p:nvPr/>
        </p:nvGrpSpPr>
        <p:grpSpPr>
          <a:xfrm>
            <a:off x="10634812" y="107284"/>
            <a:ext cx="479605" cy="490008"/>
            <a:chOff x="6241062" y="5252711"/>
            <a:chExt cx="228634" cy="233593"/>
          </a:xfrm>
        </p:grpSpPr>
        <p:sp>
          <p:nvSpPr>
            <p:cNvPr id="77" name="Google Shape;77;p3"/>
            <p:cNvSpPr/>
            <p:nvPr/>
          </p:nvSpPr>
          <p:spPr>
            <a:xfrm>
              <a:off x="6291967" y="5307130"/>
              <a:ext cx="127157" cy="127162"/>
            </a:xfrm>
            <a:custGeom>
              <a:rect b="b" l="l" r="r" t="t"/>
              <a:pathLst>
                <a:path extrusionOk="0" h="127162" w="127157">
                  <a:moveTo>
                    <a:pt x="127158" y="63100"/>
                  </a:moveTo>
                  <a:cubicBezTo>
                    <a:pt x="127158" y="98741"/>
                    <a:pt x="98259" y="126676"/>
                    <a:pt x="62618" y="127158"/>
                  </a:cubicBezTo>
                  <a:cubicBezTo>
                    <a:pt x="23606" y="127639"/>
                    <a:pt x="488" y="89108"/>
                    <a:pt x="6" y="63100"/>
                  </a:cubicBezTo>
                  <a:cubicBezTo>
                    <a:pt x="-476" y="28423"/>
                    <a:pt x="28904" y="-476"/>
                    <a:pt x="64545" y="6"/>
                  </a:cubicBezTo>
                  <a:cubicBezTo>
                    <a:pt x="99705" y="6"/>
                    <a:pt x="127158" y="28423"/>
                    <a:pt x="127158" y="63100"/>
                  </a:cubicBezTo>
                  <a:close/>
                </a:path>
              </a:pathLst>
            </a:custGeom>
            <a:solidFill>
              <a:srgbClr val="E910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3"/>
            <p:cNvSpPr/>
            <p:nvPr/>
          </p:nvSpPr>
          <p:spPr>
            <a:xfrm>
              <a:off x="6346886" y="5252711"/>
              <a:ext cx="56377" cy="27364"/>
            </a:xfrm>
            <a:custGeom>
              <a:rect b="b" l="l" r="r" t="t"/>
              <a:pathLst>
                <a:path extrusionOk="0" h="27364" w="56377">
                  <a:moveTo>
                    <a:pt x="11553" y="0"/>
                  </a:moveTo>
                  <a:cubicBezTo>
                    <a:pt x="25520" y="3853"/>
                    <a:pt x="37079" y="5780"/>
                    <a:pt x="48157" y="10114"/>
                  </a:cubicBezTo>
                  <a:cubicBezTo>
                    <a:pt x="52010" y="11559"/>
                    <a:pt x="56826" y="17821"/>
                    <a:pt x="56344" y="21192"/>
                  </a:cubicBezTo>
                  <a:cubicBezTo>
                    <a:pt x="54900" y="28416"/>
                    <a:pt x="48157" y="27935"/>
                    <a:pt x="41895" y="26490"/>
                  </a:cubicBezTo>
                  <a:cubicBezTo>
                    <a:pt x="31781" y="24082"/>
                    <a:pt x="21667" y="22155"/>
                    <a:pt x="11553" y="20229"/>
                  </a:cubicBezTo>
                  <a:cubicBezTo>
                    <a:pt x="5291" y="19265"/>
                    <a:pt x="-1933" y="17821"/>
                    <a:pt x="475" y="10114"/>
                  </a:cubicBezTo>
                  <a:cubicBezTo>
                    <a:pt x="1438" y="5780"/>
                    <a:pt x="8181" y="2890"/>
                    <a:pt x="11553"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3"/>
            <p:cNvSpPr/>
            <p:nvPr/>
          </p:nvSpPr>
          <p:spPr>
            <a:xfrm>
              <a:off x="6445574" y="5362524"/>
              <a:ext cx="24122" cy="56397"/>
            </a:xfrm>
            <a:custGeom>
              <a:rect b="b" l="l" r="r" t="t"/>
              <a:pathLst>
                <a:path extrusionOk="0" h="56397" w="24122">
                  <a:moveTo>
                    <a:pt x="24123" y="22637"/>
                  </a:moveTo>
                  <a:cubicBezTo>
                    <a:pt x="22196" y="29861"/>
                    <a:pt x="19306" y="40457"/>
                    <a:pt x="15453" y="51053"/>
                  </a:cubicBezTo>
                  <a:cubicBezTo>
                    <a:pt x="14490" y="53461"/>
                    <a:pt x="8229" y="56833"/>
                    <a:pt x="6784" y="56351"/>
                  </a:cubicBezTo>
                  <a:cubicBezTo>
                    <a:pt x="3412" y="54425"/>
                    <a:pt x="-441" y="49608"/>
                    <a:pt x="41" y="46719"/>
                  </a:cubicBezTo>
                  <a:cubicBezTo>
                    <a:pt x="1968" y="32751"/>
                    <a:pt x="4857" y="19265"/>
                    <a:pt x="8229" y="5298"/>
                  </a:cubicBezTo>
                  <a:cubicBezTo>
                    <a:pt x="8711" y="2890"/>
                    <a:pt x="13527" y="482"/>
                    <a:pt x="16417" y="0"/>
                  </a:cubicBezTo>
                  <a:cubicBezTo>
                    <a:pt x="18343" y="0"/>
                    <a:pt x="21715" y="2890"/>
                    <a:pt x="22196" y="5298"/>
                  </a:cubicBezTo>
                  <a:cubicBezTo>
                    <a:pt x="24123" y="9633"/>
                    <a:pt x="23641" y="14449"/>
                    <a:pt x="24123" y="22637"/>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3"/>
            <p:cNvSpPr/>
            <p:nvPr/>
          </p:nvSpPr>
          <p:spPr>
            <a:xfrm>
              <a:off x="6307867" y="5461694"/>
              <a:ext cx="55388" cy="24610"/>
            </a:xfrm>
            <a:custGeom>
              <a:rect b="b" l="l" r="r" t="t"/>
              <a:pathLst>
                <a:path extrusionOk="0" h="24610" w="55388">
                  <a:moveTo>
                    <a:pt x="39494" y="24610"/>
                  </a:moveTo>
                  <a:cubicBezTo>
                    <a:pt x="27935" y="21720"/>
                    <a:pt x="16375" y="19312"/>
                    <a:pt x="5298" y="14978"/>
                  </a:cubicBezTo>
                  <a:cubicBezTo>
                    <a:pt x="2408" y="14014"/>
                    <a:pt x="1926" y="7753"/>
                    <a:pt x="0" y="4381"/>
                  </a:cubicBezTo>
                  <a:cubicBezTo>
                    <a:pt x="3853" y="2937"/>
                    <a:pt x="7706" y="-435"/>
                    <a:pt x="11078" y="47"/>
                  </a:cubicBezTo>
                  <a:cubicBezTo>
                    <a:pt x="22637" y="1973"/>
                    <a:pt x="34196" y="4381"/>
                    <a:pt x="45755" y="7753"/>
                  </a:cubicBezTo>
                  <a:cubicBezTo>
                    <a:pt x="49127" y="8716"/>
                    <a:pt x="52017" y="12569"/>
                    <a:pt x="55388" y="15459"/>
                  </a:cubicBezTo>
                  <a:cubicBezTo>
                    <a:pt x="51535" y="17867"/>
                    <a:pt x="48163" y="20757"/>
                    <a:pt x="44310" y="23165"/>
                  </a:cubicBezTo>
                  <a:cubicBezTo>
                    <a:pt x="43347" y="23647"/>
                    <a:pt x="41420" y="23165"/>
                    <a:pt x="39976" y="23165"/>
                  </a:cubicBezTo>
                  <a:cubicBezTo>
                    <a:pt x="39976" y="23165"/>
                    <a:pt x="39494" y="24128"/>
                    <a:pt x="39494" y="2461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3"/>
            <p:cNvSpPr/>
            <p:nvPr/>
          </p:nvSpPr>
          <p:spPr>
            <a:xfrm>
              <a:off x="6423727" y="5287608"/>
              <a:ext cx="37830" cy="51316"/>
            </a:xfrm>
            <a:custGeom>
              <a:rect b="b" l="l" r="r" t="t"/>
              <a:pathLst>
                <a:path extrusionOk="0" h="51316" w="37830">
                  <a:moveTo>
                    <a:pt x="27667" y="51316"/>
                  </a:moveTo>
                  <a:cubicBezTo>
                    <a:pt x="18034" y="37831"/>
                    <a:pt x="8884" y="25790"/>
                    <a:pt x="696" y="12786"/>
                  </a:cubicBezTo>
                  <a:cubicBezTo>
                    <a:pt x="-749" y="10377"/>
                    <a:pt x="214" y="3635"/>
                    <a:pt x="2141" y="1226"/>
                  </a:cubicBezTo>
                  <a:cubicBezTo>
                    <a:pt x="4067" y="-700"/>
                    <a:pt x="11773" y="-218"/>
                    <a:pt x="13218" y="1708"/>
                  </a:cubicBezTo>
                  <a:cubicBezTo>
                    <a:pt x="21406" y="12786"/>
                    <a:pt x="29112" y="24826"/>
                    <a:pt x="36337" y="36867"/>
                  </a:cubicBezTo>
                  <a:cubicBezTo>
                    <a:pt x="40190" y="43610"/>
                    <a:pt x="36337" y="47945"/>
                    <a:pt x="27667" y="51316"/>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3"/>
            <p:cNvSpPr/>
            <p:nvPr/>
          </p:nvSpPr>
          <p:spPr>
            <a:xfrm>
              <a:off x="6388423" y="5433325"/>
              <a:ext cx="48665" cy="43082"/>
            </a:xfrm>
            <a:custGeom>
              <a:rect b="b" l="l" r="r" t="t"/>
              <a:pathLst>
                <a:path extrusionOk="0" h="43082" w="48665">
                  <a:moveTo>
                    <a:pt x="47559" y="0"/>
                  </a:moveTo>
                  <a:cubicBezTo>
                    <a:pt x="48040" y="9151"/>
                    <a:pt x="49485" y="12522"/>
                    <a:pt x="48040" y="14449"/>
                  </a:cubicBezTo>
                  <a:cubicBezTo>
                    <a:pt x="39371" y="29380"/>
                    <a:pt x="24922" y="36604"/>
                    <a:pt x="9991" y="42865"/>
                  </a:cubicBezTo>
                  <a:cubicBezTo>
                    <a:pt x="7583" y="43829"/>
                    <a:pt x="2285" y="41420"/>
                    <a:pt x="840" y="39012"/>
                  </a:cubicBezTo>
                  <a:cubicBezTo>
                    <a:pt x="-605" y="36604"/>
                    <a:pt x="-123" y="30824"/>
                    <a:pt x="1803" y="29380"/>
                  </a:cubicBezTo>
                  <a:cubicBezTo>
                    <a:pt x="15771" y="20229"/>
                    <a:pt x="30220" y="11559"/>
                    <a:pt x="47559"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3"/>
            <p:cNvSpPr/>
            <p:nvPr/>
          </p:nvSpPr>
          <p:spPr>
            <a:xfrm>
              <a:off x="6241062" y="5318214"/>
              <a:ext cx="21146" cy="58278"/>
            </a:xfrm>
            <a:custGeom>
              <a:rect b="b" l="l" r="r" t="t"/>
              <a:pathLst>
                <a:path extrusionOk="0" h="58278" w="21146">
                  <a:moveTo>
                    <a:pt x="19124" y="0"/>
                  </a:moveTo>
                  <a:cubicBezTo>
                    <a:pt x="20087" y="8669"/>
                    <a:pt x="21532" y="13486"/>
                    <a:pt x="21050" y="17821"/>
                  </a:cubicBezTo>
                  <a:cubicBezTo>
                    <a:pt x="19605" y="27935"/>
                    <a:pt x="18160" y="38531"/>
                    <a:pt x="15271" y="48163"/>
                  </a:cubicBezTo>
                  <a:cubicBezTo>
                    <a:pt x="14307" y="52017"/>
                    <a:pt x="9491" y="54907"/>
                    <a:pt x="6601" y="58278"/>
                  </a:cubicBezTo>
                  <a:cubicBezTo>
                    <a:pt x="4675" y="54907"/>
                    <a:pt x="822" y="51535"/>
                    <a:pt x="340" y="48163"/>
                  </a:cubicBezTo>
                  <a:cubicBezTo>
                    <a:pt x="-1586" y="32270"/>
                    <a:pt x="4675" y="15412"/>
                    <a:pt x="19124"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 name="Google Shape;84;p3"/>
            <p:cNvSpPr/>
            <p:nvPr/>
          </p:nvSpPr>
          <p:spPr>
            <a:xfrm>
              <a:off x="6272767" y="5265741"/>
              <a:ext cx="48103" cy="37060"/>
            </a:xfrm>
            <a:custGeom>
              <a:rect b="b" l="l" r="r" t="t"/>
              <a:pathLst>
                <a:path extrusionOk="0" h="37060" w="48103">
                  <a:moveTo>
                    <a:pt x="4757" y="37060"/>
                  </a:moveTo>
                  <a:cubicBezTo>
                    <a:pt x="-2949" y="29836"/>
                    <a:pt x="-60" y="24538"/>
                    <a:pt x="4757" y="20685"/>
                  </a:cubicBezTo>
                  <a:cubicBezTo>
                    <a:pt x="14871" y="13460"/>
                    <a:pt x="25467" y="6236"/>
                    <a:pt x="36545" y="456"/>
                  </a:cubicBezTo>
                  <a:cubicBezTo>
                    <a:pt x="39435" y="-989"/>
                    <a:pt x="44251" y="1419"/>
                    <a:pt x="48104" y="1901"/>
                  </a:cubicBezTo>
                  <a:cubicBezTo>
                    <a:pt x="46659" y="6236"/>
                    <a:pt x="46659" y="12497"/>
                    <a:pt x="43288" y="14423"/>
                  </a:cubicBezTo>
                  <a:cubicBezTo>
                    <a:pt x="31247" y="22611"/>
                    <a:pt x="18243" y="29354"/>
                    <a:pt x="4757" y="3706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p3"/>
            <p:cNvSpPr/>
            <p:nvPr/>
          </p:nvSpPr>
          <p:spPr>
            <a:xfrm>
              <a:off x="6250030" y="5401055"/>
              <a:ext cx="37608" cy="50904"/>
            </a:xfrm>
            <a:custGeom>
              <a:rect b="b" l="l" r="r" t="t"/>
              <a:pathLst>
                <a:path extrusionOk="0" h="50904" w="37608">
                  <a:moveTo>
                    <a:pt x="7265" y="0"/>
                  </a:moveTo>
                  <a:cubicBezTo>
                    <a:pt x="18343" y="16376"/>
                    <a:pt x="27976" y="30343"/>
                    <a:pt x="37608" y="44310"/>
                  </a:cubicBezTo>
                  <a:cubicBezTo>
                    <a:pt x="31347" y="54425"/>
                    <a:pt x="24604" y="51535"/>
                    <a:pt x="20269" y="44792"/>
                  </a:cubicBezTo>
                  <a:cubicBezTo>
                    <a:pt x="12563" y="33233"/>
                    <a:pt x="6302" y="21192"/>
                    <a:pt x="41" y="8669"/>
                  </a:cubicBezTo>
                  <a:cubicBezTo>
                    <a:pt x="-441" y="7706"/>
                    <a:pt x="3412" y="4335"/>
                    <a:pt x="7265"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6" name="Google Shape;86;p3"/>
          <p:cNvGrpSpPr/>
          <p:nvPr/>
        </p:nvGrpSpPr>
        <p:grpSpPr>
          <a:xfrm>
            <a:off x="9550875" y="112235"/>
            <a:ext cx="477634" cy="480103"/>
            <a:chOff x="5663686" y="5255091"/>
            <a:chExt cx="227694" cy="228871"/>
          </a:xfrm>
        </p:grpSpPr>
        <p:sp>
          <p:nvSpPr>
            <p:cNvPr id="87" name="Google Shape;87;p3"/>
            <p:cNvSpPr/>
            <p:nvPr/>
          </p:nvSpPr>
          <p:spPr>
            <a:xfrm>
              <a:off x="5715932" y="5307130"/>
              <a:ext cx="126200" cy="127180"/>
            </a:xfrm>
            <a:custGeom>
              <a:rect b="b" l="l" r="r" t="t"/>
              <a:pathLst>
                <a:path extrusionOk="0" h="127180" w="126200">
                  <a:moveTo>
                    <a:pt x="6" y="62619"/>
                  </a:moveTo>
                  <a:cubicBezTo>
                    <a:pt x="488" y="26978"/>
                    <a:pt x="27459" y="-475"/>
                    <a:pt x="62137" y="6"/>
                  </a:cubicBezTo>
                  <a:cubicBezTo>
                    <a:pt x="97778" y="6"/>
                    <a:pt x="126676" y="28904"/>
                    <a:pt x="126195" y="64064"/>
                  </a:cubicBezTo>
                  <a:cubicBezTo>
                    <a:pt x="125713" y="98260"/>
                    <a:pt x="95370" y="128121"/>
                    <a:pt x="60692" y="127158"/>
                  </a:cubicBezTo>
                  <a:cubicBezTo>
                    <a:pt x="26978" y="126676"/>
                    <a:pt x="-475" y="97297"/>
                    <a:pt x="6" y="62619"/>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3"/>
            <p:cNvSpPr/>
            <p:nvPr/>
          </p:nvSpPr>
          <p:spPr>
            <a:xfrm>
              <a:off x="5769881" y="5255091"/>
              <a:ext cx="55373" cy="24591"/>
            </a:xfrm>
            <a:custGeom>
              <a:rect b="b" l="l" r="r" t="t"/>
              <a:pathLst>
                <a:path extrusionOk="0" h="24591" w="55373">
                  <a:moveTo>
                    <a:pt x="52017" y="24592"/>
                  </a:moveTo>
                  <a:cubicBezTo>
                    <a:pt x="37086" y="22183"/>
                    <a:pt x="22637" y="19775"/>
                    <a:pt x="8188" y="16886"/>
                  </a:cubicBezTo>
                  <a:cubicBezTo>
                    <a:pt x="4816" y="15922"/>
                    <a:pt x="2890" y="11106"/>
                    <a:pt x="0" y="8216"/>
                  </a:cubicBezTo>
                  <a:cubicBezTo>
                    <a:pt x="3372" y="5326"/>
                    <a:pt x="7706" y="-453"/>
                    <a:pt x="10596" y="28"/>
                  </a:cubicBezTo>
                  <a:cubicBezTo>
                    <a:pt x="23600" y="1955"/>
                    <a:pt x="36604" y="4845"/>
                    <a:pt x="49608" y="8216"/>
                  </a:cubicBezTo>
                  <a:cubicBezTo>
                    <a:pt x="56833" y="10624"/>
                    <a:pt x="56833" y="16404"/>
                    <a:pt x="52017" y="2459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 name="Google Shape;89;p3"/>
            <p:cNvSpPr/>
            <p:nvPr/>
          </p:nvSpPr>
          <p:spPr>
            <a:xfrm>
              <a:off x="5844807" y="5284981"/>
              <a:ext cx="37168" cy="50571"/>
            </a:xfrm>
            <a:custGeom>
              <a:rect b="b" l="l" r="r" t="t"/>
              <a:pathLst>
                <a:path extrusionOk="0" h="50571" w="37168">
                  <a:moveTo>
                    <a:pt x="8397" y="0"/>
                  </a:moveTo>
                  <a:cubicBezTo>
                    <a:pt x="22846" y="9151"/>
                    <a:pt x="30071" y="23600"/>
                    <a:pt x="36814" y="37086"/>
                  </a:cubicBezTo>
                  <a:cubicBezTo>
                    <a:pt x="38259" y="40457"/>
                    <a:pt x="34887" y="45755"/>
                    <a:pt x="33924" y="50572"/>
                  </a:cubicBezTo>
                  <a:cubicBezTo>
                    <a:pt x="29589" y="48645"/>
                    <a:pt x="24291" y="47682"/>
                    <a:pt x="21401" y="44310"/>
                  </a:cubicBezTo>
                  <a:cubicBezTo>
                    <a:pt x="14658" y="35641"/>
                    <a:pt x="8879" y="26008"/>
                    <a:pt x="2617" y="16857"/>
                  </a:cubicBezTo>
                  <a:cubicBezTo>
                    <a:pt x="-1717" y="10596"/>
                    <a:pt x="-1236" y="5298"/>
                    <a:pt x="8397" y="0"/>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 name="Google Shape;90;p3"/>
            <p:cNvSpPr/>
            <p:nvPr/>
          </p:nvSpPr>
          <p:spPr>
            <a:xfrm>
              <a:off x="5869051" y="5363006"/>
              <a:ext cx="22329" cy="59241"/>
            </a:xfrm>
            <a:custGeom>
              <a:rect b="b" l="l" r="r" t="t"/>
              <a:pathLst>
                <a:path extrusionOk="0" h="59241" w="22329">
                  <a:moveTo>
                    <a:pt x="5345" y="59241"/>
                  </a:moveTo>
                  <a:cubicBezTo>
                    <a:pt x="2936" y="52498"/>
                    <a:pt x="-435" y="48163"/>
                    <a:pt x="46" y="44792"/>
                  </a:cubicBezTo>
                  <a:cubicBezTo>
                    <a:pt x="1010" y="33233"/>
                    <a:pt x="2936" y="21192"/>
                    <a:pt x="5826" y="10115"/>
                  </a:cubicBezTo>
                  <a:cubicBezTo>
                    <a:pt x="6789" y="6261"/>
                    <a:pt x="12087" y="3372"/>
                    <a:pt x="15459" y="0"/>
                  </a:cubicBezTo>
                  <a:cubicBezTo>
                    <a:pt x="17867" y="3372"/>
                    <a:pt x="22202" y="6261"/>
                    <a:pt x="22202" y="9633"/>
                  </a:cubicBezTo>
                  <a:cubicBezTo>
                    <a:pt x="22683" y="26490"/>
                    <a:pt x="22683" y="43347"/>
                    <a:pt x="5345" y="59241"/>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3"/>
            <p:cNvSpPr/>
            <p:nvPr/>
          </p:nvSpPr>
          <p:spPr>
            <a:xfrm>
              <a:off x="5811594" y="5437659"/>
              <a:ext cx="48476" cy="39012"/>
            </a:xfrm>
            <a:custGeom>
              <a:rect b="b" l="l" r="r" t="t"/>
              <a:pathLst>
                <a:path extrusionOk="0" h="39012" w="48476">
                  <a:moveTo>
                    <a:pt x="5969" y="39012"/>
                  </a:moveTo>
                  <a:cubicBezTo>
                    <a:pt x="4524" y="38049"/>
                    <a:pt x="1635" y="36604"/>
                    <a:pt x="671" y="34196"/>
                  </a:cubicBezTo>
                  <a:cubicBezTo>
                    <a:pt x="-292" y="31788"/>
                    <a:pt x="-292" y="27453"/>
                    <a:pt x="1153" y="26008"/>
                  </a:cubicBezTo>
                  <a:cubicBezTo>
                    <a:pt x="13194" y="17339"/>
                    <a:pt x="25235" y="8670"/>
                    <a:pt x="37757" y="482"/>
                  </a:cubicBezTo>
                  <a:cubicBezTo>
                    <a:pt x="39684" y="-482"/>
                    <a:pt x="44019" y="0"/>
                    <a:pt x="45945" y="1927"/>
                  </a:cubicBezTo>
                  <a:cubicBezTo>
                    <a:pt x="47872" y="3371"/>
                    <a:pt x="48835" y="7224"/>
                    <a:pt x="48353" y="9633"/>
                  </a:cubicBezTo>
                  <a:cubicBezTo>
                    <a:pt x="45945" y="18302"/>
                    <a:pt x="16084" y="39012"/>
                    <a:pt x="5969" y="3901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3"/>
            <p:cNvSpPr/>
            <p:nvPr/>
          </p:nvSpPr>
          <p:spPr>
            <a:xfrm>
              <a:off x="5694264" y="5263307"/>
              <a:ext cx="50259" cy="37278"/>
            </a:xfrm>
            <a:custGeom>
              <a:rect b="b" l="l" r="r" t="t"/>
              <a:pathLst>
                <a:path extrusionOk="0" h="37278" w="50259">
                  <a:moveTo>
                    <a:pt x="0" y="33714"/>
                  </a:moveTo>
                  <a:cubicBezTo>
                    <a:pt x="10114" y="15412"/>
                    <a:pt x="26490" y="8188"/>
                    <a:pt x="41902" y="0"/>
                  </a:cubicBezTo>
                  <a:cubicBezTo>
                    <a:pt x="51053" y="3853"/>
                    <a:pt x="52980" y="10114"/>
                    <a:pt x="46237" y="15412"/>
                  </a:cubicBezTo>
                  <a:cubicBezTo>
                    <a:pt x="35159" y="23600"/>
                    <a:pt x="22637" y="30343"/>
                    <a:pt x="10114" y="37086"/>
                  </a:cubicBezTo>
                  <a:cubicBezTo>
                    <a:pt x="8188" y="38049"/>
                    <a:pt x="3853" y="35159"/>
                    <a:pt x="0" y="33714"/>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a:off x="5673364" y="5398647"/>
              <a:ext cx="36312" cy="53943"/>
            </a:xfrm>
            <a:custGeom>
              <a:rect b="b" l="l" r="r" t="t"/>
              <a:pathLst>
                <a:path extrusionOk="0" h="53943" w="36312">
                  <a:moveTo>
                    <a:pt x="28125" y="53943"/>
                  </a:moveTo>
                  <a:cubicBezTo>
                    <a:pt x="14157" y="45274"/>
                    <a:pt x="5970" y="31306"/>
                    <a:pt x="190" y="15894"/>
                  </a:cubicBezTo>
                  <a:cubicBezTo>
                    <a:pt x="-773" y="13004"/>
                    <a:pt x="2117" y="8188"/>
                    <a:pt x="4525" y="0"/>
                  </a:cubicBezTo>
                  <a:cubicBezTo>
                    <a:pt x="17529" y="18302"/>
                    <a:pt x="27162" y="33233"/>
                    <a:pt x="36313" y="48645"/>
                  </a:cubicBezTo>
                  <a:cubicBezTo>
                    <a:pt x="33905" y="50572"/>
                    <a:pt x="31015" y="52498"/>
                    <a:pt x="28125" y="53943"/>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3"/>
            <p:cNvSpPr/>
            <p:nvPr/>
          </p:nvSpPr>
          <p:spPr>
            <a:xfrm>
              <a:off x="5730783" y="5462130"/>
              <a:ext cx="52583" cy="21832"/>
            </a:xfrm>
            <a:custGeom>
              <a:rect b="b" l="l" r="r" t="t"/>
              <a:pathLst>
                <a:path extrusionOk="0" h="21832" w="52583">
                  <a:moveTo>
                    <a:pt x="52584" y="19358"/>
                  </a:moveTo>
                  <a:cubicBezTo>
                    <a:pt x="37653" y="24174"/>
                    <a:pt x="23204" y="21284"/>
                    <a:pt x="9237" y="16468"/>
                  </a:cubicBezTo>
                  <a:cubicBezTo>
                    <a:pt x="2976" y="14541"/>
                    <a:pt x="-2323" y="10688"/>
                    <a:pt x="1049" y="3464"/>
                  </a:cubicBezTo>
                  <a:cubicBezTo>
                    <a:pt x="2494" y="1056"/>
                    <a:pt x="9718" y="-389"/>
                    <a:pt x="14053" y="92"/>
                  </a:cubicBezTo>
                  <a:cubicBezTo>
                    <a:pt x="24167" y="1537"/>
                    <a:pt x="34282" y="3945"/>
                    <a:pt x="44396" y="5872"/>
                  </a:cubicBezTo>
                  <a:cubicBezTo>
                    <a:pt x="50176" y="7798"/>
                    <a:pt x="50176" y="8280"/>
                    <a:pt x="52584" y="19358"/>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3"/>
            <p:cNvSpPr/>
            <p:nvPr/>
          </p:nvSpPr>
          <p:spPr>
            <a:xfrm>
              <a:off x="5663686" y="5321585"/>
              <a:ext cx="18717" cy="53943"/>
            </a:xfrm>
            <a:custGeom>
              <a:rect b="b" l="l" r="r" t="t"/>
              <a:pathLst>
                <a:path extrusionOk="0" h="53943" w="18717">
                  <a:moveTo>
                    <a:pt x="16611" y="0"/>
                  </a:moveTo>
                  <a:cubicBezTo>
                    <a:pt x="21909" y="15894"/>
                    <a:pt x="16611" y="43347"/>
                    <a:pt x="7460" y="53943"/>
                  </a:cubicBezTo>
                  <a:cubicBezTo>
                    <a:pt x="-5063" y="41902"/>
                    <a:pt x="-1691" y="19747"/>
                    <a:pt x="16611" y="0"/>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6" name="Google Shape;96;p3"/>
          <p:cNvGrpSpPr/>
          <p:nvPr/>
        </p:nvGrpSpPr>
        <p:grpSpPr>
          <a:xfrm>
            <a:off x="7557081" y="115097"/>
            <a:ext cx="478294" cy="474361"/>
            <a:chOff x="4507953" y="5258277"/>
            <a:chExt cx="228009" cy="226134"/>
          </a:xfrm>
        </p:grpSpPr>
        <p:sp>
          <p:nvSpPr>
            <p:cNvPr id="97" name="Google Shape;97;p3"/>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3"/>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3"/>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3"/>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3"/>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3"/>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3"/>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3"/>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6" name="Google Shape;106;p3"/>
          <p:cNvGrpSpPr/>
          <p:nvPr/>
        </p:nvGrpSpPr>
        <p:grpSpPr>
          <a:xfrm>
            <a:off x="11525584" y="125277"/>
            <a:ext cx="482075" cy="486627"/>
            <a:chOff x="1620555" y="5252711"/>
            <a:chExt cx="229811" cy="231981"/>
          </a:xfrm>
        </p:grpSpPr>
        <p:sp>
          <p:nvSpPr>
            <p:cNvPr id="107" name="Google Shape;107;p3"/>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3"/>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3"/>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3"/>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3"/>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6" name="Google Shape;116;p3"/>
          <p:cNvGrpSpPr/>
          <p:nvPr/>
        </p:nvGrpSpPr>
        <p:grpSpPr>
          <a:xfrm>
            <a:off x="11525411" y="2162145"/>
            <a:ext cx="482530" cy="483944"/>
            <a:chOff x="2773898" y="5255120"/>
            <a:chExt cx="230028" cy="230702"/>
          </a:xfrm>
        </p:grpSpPr>
        <p:sp>
          <p:nvSpPr>
            <p:cNvPr id="117" name="Google Shape;117;p3"/>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p3"/>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3"/>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3"/>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 name="Google Shape;121;p3"/>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 name="Google Shape;122;p3"/>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 name="Google Shape;123;p3"/>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3"/>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 name="Google Shape;125;p3"/>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6" name="Google Shape;126;p3"/>
          <p:cNvGrpSpPr/>
          <p:nvPr/>
        </p:nvGrpSpPr>
        <p:grpSpPr>
          <a:xfrm>
            <a:off x="11525150" y="1133877"/>
            <a:ext cx="482993" cy="485381"/>
            <a:chOff x="2197167" y="5253193"/>
            <a:chExt cx="230249" cy="231387"/>
          </a:xfrm>
        </p:grpSpPr>
        <p:sp>
          <p:nvSpPr>
            <p:cNvPr id="127" name="Google Shape;127;p3"/>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 name="Google Shape;128;p3"/>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3"/>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3"/>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3"/>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3"/>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3"/>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3"/>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6" name="Google Shape;136;p3"/>
          <p:cNvGrpSpPr/>
          <p:nvPr/>
        </p:nvGrpSpPr>
        <p:grpSpPr>
          <a:xfrm>
            <a:off x="11526077" y="4238588"/>
            <a:ext cx="481303" cy="480393"/>
            <a:chOff x="3929554" y="5254958"/>
            <a:chExt cx="229443" cy="229009"/>
          </a:xfrm>
        </p:grpSpPr>
        <p:sp>
          <p:nvSpPr>
            <p:cNvPr id="137" name="Google Shape;137;p3"/>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3"/>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3"/>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3"/>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3"/>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 name="Google Shape;145;p3"/>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6" name="Google Shape;146;p3"/>
          <p:cNvGrpSpPr/>
          <p:nvPr/>
        </p:nvGrpSpPr>
        <p:grpSpPr>
          <a:xfrm>
            <a:off x="11525336" y="6273021"/>
            <a:ext cx="482892" cy="482585"/>
            <a:chOff x="5084785" y="5254638"/>
            <a:chExt cx="230201" cy="230054"/>
          </a:xfrm>
        </p:grpSpPr>
        <p:sp>
          <p:nvSpPr>
            <p:cNvPr id="147" name="Google Shape;147;p3"/>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3"/>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3"/>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3"/>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3"/>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3"/>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3"/>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3"/>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p3"/>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6" name="Google Shape;156;p3"/>
          <p:cNvGrpSpPr/>
          <p:nvPr/>
        </p:nvGrpSpPr>
        <p:grpSpPr>
          <a:xfrm>
            <a:off x="11525010" y="3171085"/>
            <a:ext cx="483394" cy="482002"/>
            <a:chOff x="3352210" y="5255083"/>
            <a:chExt cx="230440" cy="229776"/>
          </a:xfrm>
        </p:grpSpPr>
        <p:sp>
          <p:nvSpPr>
            <p:cNvPr id="157" name="Google Shape;157;p3"/>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3"/>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3"/>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3"/>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3"/>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3"/>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3"/>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3"/>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3"/>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6" name="Google Shape;166;p3"/>
          <p:cNvGrpSpPr/>
          <p:nvPr/>
        </p:nvGrpSpPr>
        <p:grpSpPr>
          <a:xfrm>
            <a:off x="11527607" y="5239802"/>
            <a:ext cx="478294" cy="474361"/>
            <a:chOff x="4507953" y="5258277"/>
            <a:chExt cx="228009" cy="226134"/>
          </a:xfrm>
        </p:grpSpPr>
        <p:sp>
          <p:nvSpPr>
            <p:cNvPr id="167" name="Google Shape;167;p3"/>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3"/>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3"/>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3"/>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 name="Google Shape;171;p3"/>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 name="Google Shape;172;p3"/>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3"/>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3"/>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 name="Google Shape;175;p3"/>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176" name="Shape 176"/>
        <p:cNvGrpSpPr/>
        <p:nvPr/>
      </p:nvGrpSpPr>
      <p:grpSpPr>
        <a:xfrm>
          <a:off x="0" y="0"/>
          <a:ext cx="0" cy="0"/>
          <a:chOff x="0" y="0"/>
          <a:chExt cx="0" cy="0"/>
        </a:xfrm>
      </p:grpSpPr>
      <p:grpSp>
        <p:nvGrpSpPr>
          <p:cNvPr id="177" name="Google Shape;177;p4"/>
          <p:cNvGrpSpPr/>
          <p:nvPr/>
        </p:nvGrpSpPr>
        <p:grpSpPr>
          <a:xfrm>
            <a:off x="0" y="0"/>
            <a:ext cx="12192000" cy="6858000"/>
            <a:chOff x="0" y="0"/>
            <a:chExt cx="12192000" cy="6858000"/>
          </a:xfrm>
        </p:grpSpPr>
        <p:sp>
          <p:nvSpPr>
            <p:cNvPr id="178" name="Google Shape;178;p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p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180" name="Google Shape;180;p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600">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b="1" lang="es-ES" sz="3600">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b="1" lang="es-ES"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s-ES"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s-ES" sz="4400">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181" name="Google Shape;181;p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82" name="Google Shape;182;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183" name="Google Shape;183;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184" name="Google Shape;184;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185" name="Google Shape;185;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186" name="Google Shape;186;p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ES"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87" name="Shape 18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188" name="Shape 188"/>
        <p:cNvGrpSpPr/>
        <p:nvPr/>
      </p:nvGrpSpPr>
      <p:grpSpPr>
        <a:xfrm>
          <a:off x="0" y="0"/>
          <a:ext cx="0" cy="0"/>
          <a:chOff x="0" y="0"/>
          <a:chExt cx="0" cy="0"/>
        </a:xfrm>
      </p:grpSpPr>
      <p:grpSp>
        <p:nvGrpSpPr>
          <p:cNvPr id="189" name="Google Shape;189;p6"/>
          <p:cNvGrpSpPr/>
          <p:nvPr/>
        </p:nvGrpSpPr>
        <p:grpSpPr>
          <a:xfrm>
            <a:off x="338413" y="298725"/>
            <a:ext cx="613362" cy="6228210"/>
            <a:chOff x="2531017" y="2440013"/>
            <a:chExt cx="230440" cy="2339937"/>
          </a:xfrm>
        </p:grpSpPr>
        <p:grpSp>
          <p:nvGrpSpPr>
            <p:cNvPr id="190" name="Google Shape;190;p6"/>
            <p:cNvGrpSpPr/>
            <p:nvPr/>
          </p:nvGrpSpPr>
          <p:grpSpPr>
            <a:xfrm>
              <a:off x="2531223" y="2969632"/>
              <a:ext cx="230028" cy="230702"/>
              <a:chOff x="2773898" y="5255120"/>
              <a:chExt cx="230028" cy="230702"/>
            </a:xfrm>
          </p:grpSpPr>
          <p:sp>
            <p:nvSpPr>
              <p:cNvPr id="191" name="Google Shape;191;p6"/>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p6"/>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6"/>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 name="Google Shape;194;p6"/>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6"/>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6"/>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6"/>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6"/>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 name="Google Shape;199;p6"/>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0" name="Google Shape;200;p6"/>
            <p:cNvGrpSpPr/>
            <p:nvPr/>
          </p:nvGrpSpPr>
          <p:grpSpPr>
            <a:xfrm>
              <a:off x="2531113" y="2440013"/>
              <a:ext cx="230249" cy="231387"/>
              <a:chOff x="2197167" y="5253193"/>
              <a:chExt cx="230249" cy="231387"/>
            </a:xfrm>
          </p:grpSpPr>
          <p:sp>
            <p:nvSpPr>
              <p:cNvPr id="201" name="Google Shape;201;p6"/>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p6"/>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6"/>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6"/>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6"/>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6"/>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6"/>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6"/>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 name="Google Shape;209;p6"/>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0" name="Google Shape;210;p6"/>
            <p:cNvGrpSpPr/>
            <p:nvPr/>
          </p:nvGrpSpPr>
          <p:grpSpPr>
            <a:xfrm>
              <a:off x="2531516" y="4026574"/>
              <a:ext cx="229443" cy="229009"/>
              <a:chOff x="3929554" y="5254958"/>
              <a:chExt cx="229443" cy="229009"/>
            </a:xfrm>
          </p:grpSpPr>
          <p:sp>
            <p:nvSpPr>
              <p:cNvPr id="211" name="Google Shape;211;p6"/>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6"/>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6"/>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6"/>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6"/>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 name="Google Shape;216;p6"/>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 name="Google Shape;217;p6"/>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 name="Google Shape;218;p6"/>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p6"/>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0" name="Google Shape;220;p6"/>
            <p:cNvGrpSpPr/>
            <p:nvPr/>
          </p:nvGrpSpPr>
          <p:grpSpPr>
            <a:xfrm>
              <a:off x="2531017" y="3498566"/>
              <a:ext cx="230440" cy="229776"/>
              <a:chOff x="3352210" y="5255083"/>
              <a:chExt cx="230440" cy="229776"/>
            </a:xfrm>
          </p:grpSpPr>
          <p:sp>
            <p:nvSpPr>
              <p:cNvPr id="221" name="Google Shape;221;p6"/>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6"/>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 name="Google Shape;223;p6"/>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6"/>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6"/>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6"/>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6"/>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6"/>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 name="Google Shape;229;p6"/>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0" name="Google Shape;230;p6"/>
            <p:cNvGrpSpPr/>
            <p:nvPr/>
          </p:nvGrpSpPr>
          <p:grpSpPr>
            <a:xfrm>
              <a:off x="2532233" y="4553816"/>
              <a:ext cx="228009" cy="226134"/>
              <a:chOff x="4507953" y="5258277"/>
              <a:chExt cx="228009" cy="226134"/>
            </a:xfrm>
          </p:grpSpPr>
          <p:sp>
            <p:nvSpPr>
              <p:cNvPr id="231" name="Google Shape;231;p6"/>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 name="Google Shape;232;p6"/>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 name="Google Shape;233;p6"/>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p6"/>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 name="Google Shape;235;p6"/>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 name="Google Shape;236;p6"/>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7" name="Google Shape;237;p6"/>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8" name="Google Shape;238;p6"/>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 name="Google Shape;239;p6"/>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nvSpPr>
        <p:spPr>
          <a:xfrm rot="5400000">
            <a:off x="-679350" y="62751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300">
                <a:solidFill>
                  <a:srgbClr val="F1E6E2"/>
                </a:solidFill>
                <a:latin typeface="Barlow Condensed"/>
                <a:ea typeface="Barlow Condensed"/>
                <a:cs typeface="Barlow Condensed"/>
                <a:sym typeface="Barlow Condensed"/>
              </a:rPr>
              <a:t>SLIDESMANIA.COM</a:t>
            </a:r>
            <a:endParaRPr sz="1300">
              <a:solidFill>
                <a:srgbClr val="F1E6E2"/>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7.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5.png"/><Relationship Id="rId4" Type="http://schemas.openxmlformats.org/officeDocument/2006/relationships/image" Target="../media/image27.png"/><Relationship Id="rId5" Type="http://schemas.openxmlformats.org/officeDocument/2006/relationships/image" Target="../media/image29.png"/><Relationship Id="rId6"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36.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6.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6.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36.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43.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4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58.png"/><Relationship Id="rId4" Type="http://schemas.openxmlformats.org/officeDocument/2006/relationships/image" Target="../media/image45.png"/><Relationship Id="rId5" Type="http://schemas.openxmlformats.org/officeDocument/2006/relationships/image" Target="../media/image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5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5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5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51.png"/><Relationship Id="rId4" Type="http://schemas.openxmlformats.org/officeDocument/2006/relationships/image" Target="../media/image59.png"/><Relationship Id="rId5"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7"/>
          <p:cNvSpPr txBox="1"/>
          <p:nvPr/>
        </p:nvSpPr>
        <p:spPr>
          <a:xfrm>
            <a:off x="4375355" y="1907458"/>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7"/>
          <p:cNvSpPr txBox="1"/>
          <p:nvPr/>
        </p:nvSpPr>
        <p:spPr>
          <a:xfrm>
            <a:off x="2561350" y="1730950"/>
            <a:ext cx="8116800" cy="186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800">
                <a:solidFill>
                  <a:schemeClr val="dk1"/>
                </a:solidFill>
                <a:latin typeface="Fredericka the Great"/>
                <a:ea typeface="Fredericka the Great"/>
                <a:cs typeface="Fredericka the Great"/>
                <a:sym typeface="Fredericka the Great"/>
              </a:rPr>
              <a:t>Trees</a:t>
            </a:r>
            <a:endParaRPr sz="4800">
              <a:solidFill>
                <a:schemeClr val="dk1"/>
              </a:solidFill>
              <a:latin typeface="Fredericka the Great"/>
              <a:ea typeface="Fredericka the Great"/>
              <a:cs typeface="Fredericka the Great"/>
              <a:sym typeface="Fredericka the Great"/>
            </a:endParaRPr>
          </a:p>
        </p:txBody>
      </p:sp>
      <p:pic>
        <p:nvPicPr>
          <p:cNvPr descr="Imagen que contiene calibre, dispositivo, objeto&#10;&#10;Descripción generada automáticamente" id="246" name="Google Shape;246;p7"/>
          <p:cNvPicPr preferRelativeResize="0"/>
          <p:nvPr/>
        </p:nvPicPr>
        <p:blipFill rotWithShape="1">
          <a:blip r:embed="rId3">
            <a:alphaModFix/>
          </a:blip>
          <a:srcRect b="0" l="0" r="0" t="0"/>
          <a:stretch/>
        </p:blipFill>
        <p:spPr>
          <a:xfrm>
            <a:off x="3460954" y="3879293"/>
            <a:ext cx="7169468" cy="119844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p16"/>
          <p:cNvSpPr txBox="1"/>
          <p:nvPr/>
        </p:nvSpPr>
        <p:spPr>
          <a:xfrm>
            <a:off x="1621475" y="1118250"/>
            <a:ext cx="5236500" cy="4621500"/>
          </a:xfrm>
          <a:prstGeom prst="rect">
            <a:avLst/>
          </a:prstGeom>
          <a:noFill/>
          <a:ln>
            <a:noFill/>
          </a:ln>
        </p:spPr>
        <p:txBody>
          <a:bodyPr anchorCtr="0" anchor="t" bIns="91425" lIns="91425" spcFirstLastPara="1" rIns="91425" wrap="square" tIns="91425">
            <a:noAutofit/>
          </a:bodyPr>
          <a:lstStyle/>
          <a:p>
            <a:pPr indent="-349250" lvl="0" marL="749300" rtl="0" algn="l">
              <a:lnSpc>
                <a:spcPct val="218181"/>
              </a:lnSpc>
              <a:spcBef>
                <a:spcPts val="3200"/>
              </a:spcBef>
              <a:spcAft>
                <a:spcPts val="0"/>
              </a:spcAft>
              <a:buClr>
                <a:schemeClr val="dk1"/>
              </a:buClr>
              <a:buSzPts val="1900"/>
              <a:buFont typeface="Georgia"/>
              <a:buAutoNum type="arabicPeriod"/>
            </a:pPr>
            <a:r>
              <a:rPr lang="es-ES" sz="1900">
                <a:solidFill>
                  <a:schemeClr val="dk1"/>
                </a:solidFill>
                <a:highlight>
                  <a:srgbClr val="FFFFFF"/>
                </a:highlight>
                <a:latin typeface="Georgia"/>
                <a:ea typeface="Georgia"/>
                <a:cs typeface="Georgia"/>
                <a:sym typeface="Georgia"/>
              </a:rPr>
              <a:t>General tree</a:t>
            </a:r>
            <a:endParaRPr sz="1900">
              <a:solidFill>
                <a:schemeClr val="dk1"/>
              </a:solidFill>
              <a:highlight>
                <a:srgbClr val="FFFFFF"/>
              </a:highlight>
              <a:latin typeface="Georgia"/>
              <a:ea typeface="Georgia"/>
              <a:cs typeface="Georgia"/>
              <a:sym typeface="Georgia"/>
            </a:endParaRPr>
          </a:p>
          <a:p>
            <a:pPr indent="-349250" lvl="0" marL="749300" rtl="0" algn="l">
              <a:lnSpc>
                <a:spcPct val="218181"/>
              </a:lnSpc>
              <a:spcBef>
                <a:spcPts val="0"/>
              </a:spcBef>
              <a:spcAft>
                <a:spcPts val="0"/>
              </a:spcAft>
              <a:buClr>
                <a:schemeClr val="dk1"/>
              </a:buClr>
              <a:buSzPts val="1900"/>
              <a:buFont typeface="Georgia"/>
              <a:buAutoNum type="arabicPeriod"/>
            </a:pPr>
            <a:r>
              <a:rPr lang="es-ES" sz="1900">
                <a:solidFill>
                  <a:schemeClr val="dk1"/>
                </a:solidFill>
                <a:highlight>
                  <a:srgbClr val="FFFFFF"/>
                </a:highlight>
                <a:latin typeface="Georgia"/>
                <a:ea typeface="Georgia"/>
                <a:cs typeface="Georgia"/>
                <a:sym typeface="Georgia"/>
              </a:rPr>
              <a:t>Binary tree</a:t>
            </a:r>
            <a:endParaRPr sz="1900">
              <a:solidFill>
                <a:schemeClr val="dk1"/>
              </a:solidFill>
              <a:highlight>
                <a:srgbClr val="FFFFFF"/>
              </a:highlight>
              <a:latin typeface="Georgia"/>
              <a:ea typeface="Georgia"/>
              <a:cs typeface="Georgia"/>
              <a:sym typeface="Georgia"/>
            </a:endParaRPr>
          </a:p>
          <a:p>
            <a:pPr indent="-349250" lvl="0" marL="749300" rtl="0" algn="l">
              <a:lnSpc>
                <a:spcPct val="218181"/>
              </a:lnSpc>
              <a:spcBef>
                <a:spcPts val="0"/>
              </a:spcBef>
              <a:spcAft>
                <a:spcPts val="0"/>
              </a:spcAft>
              <a:buClr>
                <a:schemeClr val="dk1"/>
              </a:buClr>
              <a:buSzPts val="1900"/>
              <a:buFont typeface="Georgia"/>
              <a:buAutoNum type="arabicPeriod"/>
            </a:pPr>
            <a:r>
              <a:rPr lang="es-ES" sz="1900">
                <a:solidFill>
                  <a:schemeClr val="dk1"/>
                </a:solidFill>
                <a:highlight>
                  <a:srgbClr val="FFFFFF"/>
                </a:highlight>
                <a:latin typeface="Georgia"/>
                <a:ea typeface="Georgia"/>
                <a:cs typeface="Georgia"/>
                <a:sym typeface="Georgia"/>
              </a:rPr>
              <a:t>Binary search tree</a:t>
            </a:r>
            <a:endParaRPr sz="1900">
              <a:solidFill>
                <a:schemeClr val="dk1"/>
              </a:solidFill>
              <a:highlight>
                <a:srgbClr val="FFFFFF"/>
              </a:highlight>
              <a:latin typeface="Georgia"/>
              <a:ea typeface="Georgia"/>
              <a:cs typeface="Georgia"/>
              <a:sym typeface="Georgia"/>
            </a:endParaRPr>
          </a:p>
          <a:p>
            <a:pPr indent="-349250" lvl="0" marL="749300" rtl="0" algn="l">
              <a:lnSpc>
                <a:spcPct val="218181"/>
              </a:lnSpc>
              <a:spcBef>
                <a:spcPts val="0"/>
              </a:spcBef>
              <a:spcAft>
                <a:spcPts val="0"/>
              </a:spcAft>
              <a:buClr>
                <a:schemeClr val="dk1"/>
              </a:buClr>
              <a:buSzPts val="1900"/>
              <a:buFont typeface="Georgia"/>
              <a:buAutoNum type="arabicPeriod"/>
            </a:pPr>
            <a:r>
              <a:rPr lang="es-ES" sz="1900">
                <a:solidFill>
                  <a:schemeClr val="dk1"/>
                </a:solidFill>
                <a:highlight>
                  <a:srgbClr val="FFFFFF"/>
                </a:highlight>
                <a:latin typeface="Georgia"/>
                <a:ea typeface="Georgia"/>
                <a:cs typeface="Georgia"/>
                <a:sym typeface="Georgia"/>
              </a:rPr>
              <a:t>AVL tree</a:t>
            </a:r>
            <a:endParaRPr sz="1900">
              <a:solidFill>
                <a:schemeClr val="dk1"/>
              </a:solidFill>
              <a:highlight>
                <a:srgbClr val="FFFFFF"/>
              </a:highlight>
              <a:latin typeface="Georgia"/>
              <a:ea typeface="Georgia"/>
              <a:cs typeface="Georgia"/>
              <a:sym typeface="Georgia"/>
            </a:endParaRPr>
          </a:p>
          <a:p>
            <a:pPr indent="-349250" lvl="0" marL="749300" rtl="0" algn="l">
              <a:lnSpc>
                <a:spcPct val="218181"/>
              </a:lnSpc>
              <a:spcBef>
                <a:spcPts val="0"/>
              </a:spcBef>
              <a:spcAft>
                <a:spcPts val="0"/>
              </a:spcAft>
              <a:buClr>
                <a:schemeClr val="dk1"/>
              </a:buClr>
              <a:buSzPts val="1900"/>
              <a:buFont typeface="Georgia"/>
              <a:buAutoNum type="arabicPeriod"/>
            </a:pPr>
            <a:r>
              <a:rPr lang="es-ES" sz="1900">
                <a:solidFill>
                  <a:schemeClr val="dk1"/>
                </a:solidFill>
                <a:highlight>
                  <a:srgbClr val="FFFFFF"/>
                </a:highlight>
                <a:latin typeface="Georgia"/>
                <a:ea typeface="Georgia"/>
                <a:cs typeface="Georgia"/>
                <a:sym typeface="Georgia"/>
              </a:rPr>
              <a:t>Red-black tree</a:t>
            </a:r>
            <a:endParaRPr sz="1900">
              <a:solidFill>
                <a:schemeClr val="dk1"/>
              </a:solidFill>
              <a:highlight>
                <a:srgbClr val="FFFFFF"/>
              </a:highlight>
              <a:latin typeface="Georgia"/>
              <a:ea typeface="Georgia"/>
              <a:cs typeface="Georgia"/>
              <a:sym typeface="Georgia"/>
            </a:endParaRPr>
          </a:p>
          <a:p>
            <a:pPr indent="-349250" lvl="0" marL="749300" rtl="0" algn="l">
              <a:lnSpc>
                <a:spcPct val="218181"/>
              </a:lnSpc>
              <a:spcBef>
                <a:spcPts val="0"/>
              </a:spcBef>
              <a:spcAft>
                <a:spcPts val="0"/>
              </a:spcAft>
              <a:buClr>
                <a:schemeClr val="dk1"/>
              </a:buClr>
              <a:buSzPts val="1900"/>
              <a:buFont typeface="Georgia"/>
              <a:buAutoNum type="arabicPeriod"/>
            </a:pPr>
            <a:r>
              <a:rPr lang="es-ES" sz="1900">
                <a:solidFill>
                  <a:schemeClr val="dk1"/>
                </a:solidFill>
                <a:highlight>
                  <a:srgbClr val="FFFFFF"/>
                </a:highlight>
                <a:latin typeface="Georgia"/>
                <a:ea typeface="Georgia"/>
                <a:cs typeface="Georgia"/>
                <a:sym typeface="Georgia"/>
              </a:rPr>
              <a:t>Splay tree</a:t>
            </a:r>
            <a:endParaRPr sz="1900">
              <a:solidFill>
                <a:schemeClr val="dk1"/>
              </a:solidFill>
              <a:highlight>
                <a:srgbClr val="FFFFFF"/>
              </a:highlight>
              <a:latin typeface="Georgia"/>
              <a:ea typeface="Georgia"/>
              <a:cs typeface="Georgia"/>
              <a:sym typeface="Georgia"/>
            </a:endParaRPr>
          </a:p>
          <a:p>
            <a:pPr indent="-349250" lvl="0" marL="749300" rtl="0" algn="l">
              <a:lnSpc>
                <a:spcPct val="218181"/>
              </a:lnSpc>
              <a:spcBef>
                <a:spcPts val="0"/>
              </a:spcBef>
              <a:spcAft>
                <a:spcPts val="0"/>
              </a:spcAft>
              <a:buClr>
                <a:schemeClr val="dk1"/>
              </a:buClr>
              <a:buSzPts val="1900"/>
              <a:buFont typeface="Georgia"/>
              <a:buAutoNum type="arabicPeriod"/>
            </a:pPr>
            <a:r>
              <a:rPr lang="es-ES" sz="1900">
                <a:solidFill>
                  <a:schemeClr val="dk1"/>
                </a:solidFill>
                <a:highlight>
                  <a:srgbClr val="FFFFFF"/>
                </a:highlight>
                <a:latin typeface="Georgia"/>
                <a:ea typeface="Georgia"/>
                <a:cs typeface="Georgia"/>
                <a:sym typeface="Georgia"/>
              </a:rPr>
              <a:t>Treap</a:t>
            </a:r>
            <a:endParaRPr sz="1900">
              <a:solidFill>
                <a:schemeClr val="dk1"/>
              </a:solidFill>
              <a:highlight>
                <a:srgbClr val="FFFFFF"/>
              </a:highlight>
              <a:latin typeface="Georgia"/>
              <a:ea typeface="Georgia"/>
              <a:cs typeface="Georgia"/>
              <a:sym typeface="Georgia"/>
            </a:endParaRPr>
          </a:p>
          <a:p>
            <a:pPr indent="-349250" lvl="0" marL="749300" rtl="0" algn="l">
              <a:lnSpc>
                <a:spcPct val="218181"/>
              </a:lnSpc>
              <a:spcBef>
                <a:spcPts val="0"/>
              </a:spcBef>
              <a:spcAft>
                <a:spcPts val="0"/>
              </a:spcAft>
              <a:buClr>
                <a:schemeClr val="dk1"/>
              </a:buClr>
              <a:buSzPts val="1900"/>
              <a:buFont typeface="Georgia"/>
              <a:buAutoNum type="arabicPeriod"/>
            </a:pPr>
            <a:r>
              <a:rPr lang="es-ES" sz="1900">
                <a:solidFill>
                  <a:schemeClr val="dk1"/>
                </a:solidFill>
                <a:highlight>
                  <a:srgbClr val="FFFFFF"/>
                </a:highlight>
                <a:latin typeface="Georgia"/>
                <a:ea typeface="Georgia"/>
                <a:cs typeface="Georgia"/>
                <a:sym typeface="Georgia"/>
              </a:rPr>
              <a:t>B-tree</a:t>
            </a:r>
            <a:endParaRPr sz="1900">
              <a:solidFill>
                <a:schemeClr val="dk1"/>
              </a:solidFill>
              <a:highlight>
                <a:srgbClr val="FFFFFF"/>
              </a:highlight>
              <a:latin typeface="Georgia"/>
              <a:ea typeface="Georgia"/>
              <a:cs typeface="Georgia"/>
              <a:sym typeface="Georgia"/>
            </a:endParaRPr>
          </a:p>
        </p:txBody>
      </p:sp>
      <p:sp>
        <p:nvSpPr>
          <p:cNvPr id="313" name="Google Shape;313;p16"/>
          <p:cNvSpPr txBox="1"/>
          <p:nvPr/>
        </p:nvSpPr>
        <p:spPr>
          <a:xfrm>
            <a:off x="1079350" y="0"/>
            <a:ext cx="9824400" cy="11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3000">
                <a:solidFill>
                  <a:schemeClr val="dk1"/>
                </a:solidFill>
                <a:highlight>
                  <a:schemeClr val="lt1"/>
                </a:highlight>
              </a:rPr>
              <a:t>Types of Tree Data Structure</a:t>
            </a:r>
            <a:endParaRPr sz="3000">
              <a:solidFill>
                <a:schemeClr val="dk1"/>
              </a:solidFill>
              <a:highlight>
                <a:schemeClr val="lt1"/>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p17"/>
          <p:cNvSpPr txBox="1"/>
          <p:nvPr/>
        </p:nvSpPr>
        <p:spPr>
          <a:xfrm>
            <a:off x="2746800" y="0"/>
            <a:ext cx="6698400" cy="6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2500">
                <a:solidFill>
                  <a:schemeClr val="dk1"/>
                </a:solidFill>
              </a:rPr>
              <a:t>A general tree</a:t>
            </a:r>
            <a:endParaRPr sz="3100">
              <a:solidFill>
                <a:schemeClr val="dk1"/>
              </a:solidFill>
            </a:endParaRPr>
          </a:p>
        </p:txBody>
      </p:sp>
      <p:sp>
        <p:nvSpPr>
          <p:cNvPr id="320" name="Google Shape;320;p17"/>
          <p:cNvSpPr txBox="1"/>
          <p:nvPr/>
        </p:nvSpPr>
        <p:spPr>
          <a:xfrm>
            <a:off x="1246724" y="942250"/>
            <a:ext cx="10450500" cy="29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600">
                <a:solidFill>
                  <a:schemeClr val="dk1"/>
                </a:solidFill>
              </a:rPr>
              <a:t>A general tree is a tree data structure where there are no constraints on the hierarchical structure.</a:t>
            </a:r>
            <a:endParaRPr sz="2600">
              <a:solidFill>
                <a:schemeClr val="dk1"/>
              </a:solidFill>
            </a:endParaRPr>
          </a:p>
          <a:p>
            <a:pPr indent="0" lvl="0" marL="0" rtl="0" algn="l">
              <a:spcBef>
                <a:spcPts val="0"/>
              </a:spcBef>
              <a:spcAft>
                <a:spcPts val="0"/>
              </a:spcAft>
              <a:buNone/>
            </a:pPr>
            <a:r>
              <a:rPr lang="es-ES" sz="2600">
                <a:solidFill>
                  <a:schemeClr val="dk1"/>
                </a:solidFill>
                <a:highlight>
                  <a:srgbClr val="FF9900"/>
                </a:highlight>
              </a:rPr>
              <a:t>properties:</a:t>
            </a:r>
            <a:endParaRPr sz="2600">
              <a:solidFill>
                <a:schemeClr val="dk1"/>
              </a:solidFill>
              <a:highlight>
                <a:srgbClr val="FF9900"/>
              </a:highlight>
            </a:endParaRPr>
          </a:p>
          <a:p>
            <a:pPr indent="-393700" lvl="0" marL="457200" rtl="0" algn="l">
              <a:spcBef>
                <a:spcPts val="0"/>
              </a:spcBef>
              <a:spcAft>
                <a:spcPts val="0"/>
              </a:spcAft>
              <a:buClr>
                <a:schemeClr val="dk1"/>
              </a:buClr>
              <a:buSzPts val="2600"/>
              <a:buAutoNum type="arabicPeriod"/>
            </a:pPr>
            <a:r>
              <a:rPr lang="es-ES" sz="2600">
                <a:solidFill>
                  <a:schemeClr val="dk1"/>
                </a:solidFill>
              </a:rPr>
              <a:t>follow the properties of a tree</a:t>
            </a:r>
            <a:endParaRPr sz="2600">
              <a:solidFill>
                <a:schemeClr val="dk1"/>
              </a:solidFill>
            </a:endParaRPr>
          </a:p>
          <a:p>
            <a:pPr indent="-393700" lvl="0" marL="457200" rtl="0" algn="l">
              <a:spcBef>
                <a:spcPts val="0"/>
              </a:spcBef>
              <a:spcAft>
                <a:spcPts val="0"/>
              </a:spcAft>
              <a:buClr>
                <a:schemeClr val="dk1"/>
              </a:buClr>
              <a:buSzPts val="2600"/>
              <a:buAutoNum type="arabicPeriod"/>
            </a:pPr>
            <a:r>
              <a:rPr lang="es-ES" sz="2600">
                <a:solidFill>
                  <a:schemeClr val="dk1"/>
                </a:solidFill>
              </a:rPr>
              <a:t>a node can have any number of children.</a:t>
            </a:r>
            <a:endParaRPr sz="2600">
              <a:solidFill>
                <a:schemeClr val="dk1"/>
              </a:solidFill>
            </a:endParaRPr>
          </a:p>
          <a:p>
            <a:pPr indent="0" lvl="0" marL="0" rtl="0" algn="l">
              <a:spcBef>
                <a:spcPts val="0"/>
              </a:spcBef>
              <a:spcAft>
                <a:spcPts val="0"/>
              </a:spcAft>
              <a:buNone/>
            </a:pPr>
            <a:r>
              <a:t/>
            </a:r>
            <a:endParaRPr sz="2600">
              <a:solidFill>
                <a:schemeClr val="dk1"/>
              </a:solidFill>
            </a:endParaRPr>
          </a:p>
          <a:p>
            <a:pPr indent="0" lvl="0" marL="0" rtl="0" algn="l">
              <a:spcBef>
                <a:spcPts val="0"/>
              </a:spcBef>
              <a:spcAft>
                <a:spcPts val="0"/>
              </a:spcAft>
              <a:buNone/>
            </a:pPr>
            <a:r>
              <a:rPr lang="es-ES" sz="2600">
                <a:solidFill>
                  <a:schemeClr val="dk1"/>
                </a:solidFill>
                <a:highlight>
                  <a:srgbClr val="FF9900"/>
                </a:highlight>
              </a:rPr>
              <a:t>Usage</a:t>
            </a:r>
            <a:endParaRPr sz="2600">
              <a:solidFill>
                <a:schemeClr val="dk1"/>
              </a:solidFill>
              <a:highlight>
                <a:srgbClr val="FF9900"/>
              </a:highlight>
            </a:endParaRPr>
          </a:p>
          <a:p>
            <a:pPr indent="0" lvl="0" marL="0" rtl="0" algn="l">
              <a:spcBef>
                <a:spcPts val="0"/>
              </a:spcBef>
              <a:spcAft>
                <a:spcPts val="0"/>
              </a:spcAft>
              <a:buNone/>
            </a:pPr>
            <a:r>
              <a:rPr lang="es-ES" sz="2600">
                <a:solidFill>
                  <a:schemeClr val="dk1"/>
                </a:solidFill>
              </a:rPr>
              <a:t>used to store hierarchical data structure like folders</a:t>
            </a:r>
            <a:endParaRPr sz="2600">
              <a:solidFill>
                <a:schemeClr val="dk1"/>
              </a:solidFill>
            </a:endParaRPr>
          </a:p>
          <a:p>
            <a:pPr indent="0" lvl="0" marL="457200" rtl="0" algn="l">
              <a:spcBef>
                <a:spcPts val="0"/>
              </a:spcBef>
              <a:spcAft>
                <a:spcPts val="0"/>
              </a:spcAft>
              <a:buNone/>
            </a:pPr>
            <a:r>
              <a:t/>
            </a:r>
            <a:endParaRPr sz="2600">
              <a:solidFill>
                <a:schemeClr val="dk1"/>
              </a:solidFill>
            </a:endParaRPr>
          </a:p>
        </p:txBody>
      </p:sp>
      <p:pic>
        <p:nvPicPr>
          <p:cNvPr id="321" name="Google Shape;321;p17"/>
          <p:cNvPicPr preferRelativeResize="0"/>
          <p:nvPr/>
        </p:nvPicPr>
        <p:blipFill>
          <a:blip r:embed="rId3">
            <a:alphaModFix/>
          </a:blip>
          <a:stretch>
            <a:fillRect/>
          </a:stretch>
        </p:blipFill>
        <p:spPr>
          <a:xfrm>
            <a:off x="7494025" y="4222400"/>
            <a:ext cx="4518726" cy="2433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p18"/>
          <p:cNvSpPr txBox="1"/>
          <p:nvPr/>
        </p:nvSpPr>
        <p:spPr>
          <a:xfrm>
            <a:off x="2380050" y="68225"/>
            <a:ext cx="6698400" cy="5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2500">
                <a:solidFill>
                  <a:schemeClr val="dk1"/>
                </a:solidFill>
              </a:rPr>
              <a:t>A Binary  tree</a:t>
            </a:r>
            <a:endParaRPr sz="3100">
              <a:solidFill>
                <a:schemeClr val="dk1"/>
              </a:solidFill>
            </a:endParaRPr>
          </a:p>
        </p:txBody>
      </p:sp>
      <p:sp>
        <p:nvSpPr>
          <p:cNvPr id="328" name="Google Shape;328;p18"/>
          <p:cNvSpPr txBox="1"/>
          <p:nvPr/>
        </p:nvSpPr>
        <p:spPr>
          <a:xfrm>
            <a:off x="1170248" y="656525"/>
            <a:ext cx="10753200" cy="29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900">
                <a:solidFill>
                  <a:schemeClr val="dk1"/>
                </a:solidFill>
              </a:rPr>
              <a:t>A binary tree is a tree data structure where there are some constraints on the hierarchical structure.</a:t>
            </a:r>
            <a:endParaRPr sz="1900">
              <a:solidFill>
                <a:schemeClr val="dk1"/>
              </a:solidFill>
            </a:endParaRPr>
          </a:p>
          <a:p>
            <a:pPr indent="0" lvl="0" marL="0" rtl="0" algn="l">
              <a:spcBef>
                <a:spcPts val="0"/>
              </a:spcBef>
              <a:spcAft>
                <a:spcPts val="0"/>
              </a:spcAft>
              <a:buNone/>
            </a:pPr>
            <a:r>
              <a:rPr lang="es-ES" sz="1900">
                <a:solidFill>
                  <a:schemeClr val="dk1"/>
                </a:solidFill>
                <a:highlight>
                  <a:srgbClr val="FF9900"/>
                </a:highlight>
              </a:rPr>
              <a:t>properties:</a:t>
            </a:r>
            <a:endParaRPr sz="1900">
              <a:solidFill>
                <a:schemeClr val="dk1"/>
              </a:solidFill>
              <a:highlight>
                <a:srgbClr val="FF9900"/>
              </a:highlight>
            </a:endParaRPr>
          </a:p>
          <a:p>
            <a:pPr indent="-349250" lvl="0" marL="457200" rtl="0" algn="l">
              <a:spcBef>
                <a:spcPts val="0"/>
              </a:spcBef>
              <a:spcAft>
                <a:spcPts val="0"/>
              </a:spcAft>
              <a:buClr>
                <a:schemeClr val="dk1"/>
              </a:buClr>
              <a:buSzPts val="1900"/>
              <a:buAutoNum type="arabicPeriod"/>
            </a:pPr>
            <a:r>
              <a:rPr lang="es-ES" sz="1900">
                <a:solidFill>
                  <a:schemeClr val="dk1"/>
                </a:solidFill>
              </a:rPr>
              <a:t>follow the properties of a tree</a:t>
            </a:r>
            <a:endParaRPr sz="1900">
              <a:solidFill>
                <a:schemeClr val="dk1"/>
              </a:solidFill>
            </a:endParaRPr>
          </a:p>
          <a:p>
            <a:pPr indent="-349250" lvl="0" marL="457200" rtl="0" algn="l">
              <a:spcBef>
                <a:spcPts val="0"/>
              </a:spcBef>
              <a:spcAft>
                <a:spcPts val="0"/>
              </a:spcAft>
              <a:buClr>
                <a:schemeClr val="dk1"/>
              </a:buClr>
              <a:buSzPts val="1900"/>
              <a:buAutoNum type="arabicPeriod"/>
            </a:pPr>
            <a:r>
              <a:rPr lang="es-ES" sz="1900">
                <a:solidFill>
                  <a:schemeClr val="dk1"/>
                </a:solidFill>
              </a:rPr>
              <a:t>a node can have atmost  </a:t>
            </a:r>
            <a:r>
              <a:rPr lang="es-ES" sz="1900">
                <a:solidFill>
                  <a:schemeClr val="dk1"/>
                </a:solidFill>
                <a:highlight>
                  <a:schemeClr val="accent1"/>
                </a:highlight>
              </a:rPr>
              <a:t>two </a:t>
            </a:r>
            <a:r>
              <a:rPr lang="es-ES" sz="1900">
                <a:solidFill>
                  <a:schemeClr val="dk1"/>
                </a:solidFill>
              </a:rPr>
              <a:t> number of children.</a:t>
            </a:r>
            <a:endParaRPr sz="1900">
              <a:solidFill>
                <a:schemeClr val="dk1"/>
              </a:solidFill>
            </a:endParaRPr>
          </a:p>
          <a:p>
            <a:pPr indent="-349250" lvl="0" marL="457200" rtl="0" algn="l">
              <a:spcBef>
                <a:spcPts val="0"/>
              </a:spcBef>
              <a:spcAft>
                <a:spcPts val="0"/>
              </a:spcAft>
              <a:buClr>
                <a:schemeClr val="dk1"/>
              </a:buClr>
              <a:buSzPts val="1900"/>
              <a:buAutoNum type="arabicPeriod"/>
            </a:pPr>
            <a:r>
              <a:rPr lang="es-ES" sz="1900">
                <a:solidFill>
                  <a:schemeClr val="dk1"/>
                </a:solidFill>
              </a:rPr>
              <a:t>The node to left of parent is said to be left child and node to right of parent is said to be right child</a:t>
            </a:r>
            <a:endParaRPr sz="1900">
              <a:solidFill>
                <a:schemeClr val="dk1"/>
              </a:solidFill>
            </a:endParaRPr>
          </a:p>
          <a:p>
            <a:pPr indent="0" lvl="0" marL="0" rtl="0" algn="l">
              <a:spcBef>
                <a:spcPts val="0"/>
              </a:spcBef>
              <a:spcAft>
                <a:spcPts val="0"/>
              </a:spcAft>
              <a:buNone/>
            </a:pPr>
            <a:r>
              <a:t/>
            </a:r>
            <a:endParaRPr sz="1900">
              <a:solidFill>
                <a:schemeClr val="dk1"/>
              </a:solidFill>
            </a:endParaRPr>
          </a:p>
          <a:p>
            <a:pPr indent="0" lvl="0" marL="0" rtl="0" algn="l">
              <a:spcBef>
                <a:spcPts val="0"/>
              </a:spcBef>
              <a:spcAft>
                <a:spcPts val="0"/>
              </a:spcAft>
              <a:buNone/>
            </a:pPr>
            <a:r>
              <a:rPr lang="es-ES" sz="1900">
                <a:solidFill>
                  <a:schemeClr val="dk1"/>
                </a:solidFill>
                <a:highlight>
                  <a:srgbClr val="FF9900"/>
                </a:highlight>
              </a:rPr>
              <a:t>Usage</a:t>
            </a:r>
            <a:endParaRPr sz="1900">
              <a:solidFill>
                <a:schemeClr val="dk1"/>
              </a:solidFill>
              <a:highlight>
                <a:srgbClr val="FF9900"/>
              </a:highlight>
            </a:endParaRPr>
          </a:p>
          <a:p>
            <a:pPr indent="-349250" lvl="0" marL="457200" rtl="0" algn="l">
              <a:spcBef>
                <a:spcPts val="0"/>
              </a:spcBef>
              <a:spcAft>
                <a:spcPts val="0"/>
              </a:spcAft>
              <a:buClr>
                <a:schemeClr val="dk1"/>
              </a:buClr>
              <a:buSzPts val="1900"/>
              <a:buAutoNum type="arabicPeriod"/>
            </a:pPr>
            <a:r>
              <a:rPr lang="es-ES" sz="1900">
                <a:solidFill>
                  <a:schemeClr val="dk1"/>
                </a:solidFill>
              </a:rPr>
              <a:t>used by compilers to build syntax trees</a:t>
            </a:r>
            <a:endParaRPr sz="1900">
              <a:solidFill>
                <a:schemeClr val="dk1"/>
              </a:solidFill>
            </a:endParaRPr>
          </a:p>
          <a:p>
            <a:pPr indent="-349250" lvl="0" marL="457200" rtl="0" algn="l">
              <a:spcBef>
                <a:spcPts val="0"/>
              </a:spcBef>
              <a:spcAft>
                <a:spcPts val="0"/>
              </a:spcAft>
              <a:buClr>
                <a:schemeClr val="dk1"/>
              </a:buClr>
              <a:buSzPts val="1900"/>
              <a:buAutoNum type="arabicPeriod"/>
            </a:pPr>
            <a:r>
              <a:rPr lang="es-ES" sz="1900">
                <a:solidFill>
                  <a:schemeClr val="dk1"/>
                </a:solidFill>
              </a:rPr>
              <a:t>used to implement expression parsers and solvers.</a:t>
            </a:r>
            <a:endParaRPr sz="1900">
              <a:solidFill>
                <a:schemeClr val="dk1"/>
              </a:solidFill>
            </a:endParaRPr>
          </a:p>
          <a:p>
            <a:pPr indent="-349250" lvl="0" marL="457200" rtl="0" algn="l">
              <a:spcBef>
                <a:spcPts val="0"/>
              </a:spcBef>
              <a:spcAft>
                <a:spcPts val="0"/>
              </a:spcAft>
              <a:buClr>
                <a:schemeClr val="dk1"/>
              </a:buClr>
              <a:buSzPts val="1900"/>
              <a:buAutoNum type="arabicPeriod"/>
            </a:pPr>
            <a:r>
              <a:rPr lang="es-ES" sz="1900">
                <a:solidFill>
                  <a:schemeClr val="dk1"/>
                </a:solidFill>
              </a:rPr>
              <a:t>used to store router tables in routers</a:t>
            </a:r>
            <a:endParaRPr sz="1900">
              <a:solidFill>
                <a:schemeClr val="dk1"/>
              </a:solidFill>
            </a:endParaRPr>
          </a:p>
          <a:p>
            <a:pPr indent="0" lvl="0" marL="457200" rtl="0" algn="l">
              <a:spcBef>
                <a:spcPts val="0"/>
              </a:spcBef>
              <a:spcAft>
                <a:spcPts val="0"/>
              </a:spcAft>
              <a:buNone/>
            </a:pPr>
            <a:r>
              <a:t/>
            </a:r>
            <a:endParaRPr sz="1900">
              <a:solidFill>
                <a:schemeClr val="dk1"/>
              </a:solidFill>
            </a:endParaRPr>
          </a:p>
        </p:txBody>
      </p:sp>
      <p:pic>
        <p:nvPicPr>
          <p:cNvPr id="329" name="Google Shape;329;p18"/>
          <p:cNvPicPr preferRelativeResize="0"/>
          <p:nvPr/>
        </p:nvPicPr>
        <p:blipFill>
          <a:blip r:embed="rId3">
            <a:alphaModFix/>
          </a:blip>
          <a:stretch>
            <a:fillRect/>
          </a:stretch>
        </p:blipFill>
        <p:spPr>
          <a:xfrm>
            <a:off x="7002175" y="3920200"/>
            <a:ext cx="4835476" cy="2756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sp>
        <p:nvSpPr>
          <p:cNvPr id="335" name="Google Shape;335;p19"/>
          <p:cNvSpPr txBox="1"/>
          <p:nvPr/>
        </p:nvSpPr>
        <p:spPr>
          <a:xfrm>
            <a:off x="2380050" y="68225"/>
            <a:ext cx="6698400" cy="95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2500">
                <a:solidFill>
                  <a:schemeClr val="dk1"/>
                </a:solidFill>
              </a:rPr>
              <a:t>A Binary  search tree</a:t>
            </a:r>
            <a:endParaRPr sz="3100">
              <a:solidFill>
                <a:schemeClr val="dk1"/>
              </a:solidFill>
            </a:endParaRPr>
          </a:p>
        </p:txBody>
      </p:sp>
      <p:sp>
        <p:nvSpPr>
          <p:cNvPr id="336" name="Google Shape;336;p19"/>
          <p:cNvSpPr txBox="1"/>
          <p:nvPr/>
        </p:nvSpPr>
        <p:spPr>
          <a:xfrm>
            <a:off x="1347898" y="571025"/>
            <a:ext cx="10753200" cy="29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300">
                <a:solidFill>
                  <a:schemeClr val="dk1"/>
                </a:solidFill>
              </a:rPr>
              <a:t>A binary search tree is a more constrained binary tree </a:t>
            </a:r>
            <a:endParaRPr sz="2300">
              <a:solidFill>
                <a:schemeClr val="dk1"/>
              </a:solidFill>
            </a:endParaRPr>
          </a:p>
          <a:p>
            <a:pPr indent="0" lvl="0" marL="0" rtl="0" algn="l">
              <a:spcBef>
                <a:spcPts val="0"/>
              </a:spcBef>
              <a:spcAft>
                <a:spcPts val="0"/>
              </a:spcAft>
              <a:buNone/>
            </a:pPr>
            <a:r>
              <a:rPr lang="es-ES" sz="2300">
                <a:solidFill>
                  <a:schemeClr val="dk1"/>
                </a:solidFill>
                <a:highlight>
                  <a:srgbClr val="FF9900"/>
                </a:highlight>
              </a:rPr>
              <a:t>properties:</a:t>
            </a:r>
            <a:endParaRPr sz="2300">
              <a:solidFill>
                <a:schemeClr val="dk1"/>
              </a:solidFill>
              <a:highlight>
                <a:srgbClr val="FF9900"/>
              </a:highlight>
            </a:endParaRPr>
          </a:p>
          <a:p>
            <a:pPr indent="-374650" lvl="0" marL="457200" rtl="0" algn="l">
              <a:spcBef>
                <a:spcPts val="0"/>
              </a:spcBef>
              <a:spcAft>
                <a:spcPts val="0"/>
              </a:spcAft>
              <a:buClr>
                <a:schemeClr val="dk1"/>
              </a:buClr>
              <a:buSzPts val="2300"/>
              <a:buAutoNum type="arabicPeriod"/>
            </a:pPr>
            <a:r>
              <a:rPr lang="es-ES" sz="2300">
                <a:solidFill>
                  <a:schemeClr val="dk1"/>
                </a:solidFill>
              </a:rPr>
              <a:t>follow the properties of a binary tree</a:t>
            </a:r>
            <a:endParaRPr sz="2300">
              <a:solidFill>
                <a:schemeClr val="dk1"/>
              </a:solidFill>
            </a:endParaRPr>
          </a:p>
          <a:p>
            <a:pPr indent="-374650" lvl="0" marL="457200" rtl="0" algn="l">
              <a:spcBef>
                <a:spcPts val="0"/>
              </a:spcBef>
              <a:spcAft>
                <a:spcPts val="0"/>
              </a:spcAft>
              <a:buClr>
                <a:schemeClr val="dk1"/>
              </a:buClr>
              <a:buSzPts val="2300"/>
              <a:buAutoNum type="arabicPeriod"/>
            </a:pPr>
            <a:r>
              <a:rPr lang="es-ES" sz="2300">
                <a:solidFill>
                  <a:schemeClr val="dk1"/>
                </a:solidFill>
              </a:rPr>
              <a:t>the value of left child node should be less than or equal to parent node value and value of right child node should be greater than or equal to parent node value.</a:t>
            </a:r>
            <a:endParaRPr sz="2300">
              <a:solidFill>
                <a:schemeClr val="dk1"/>
              </a:solidFill>
            </a:endParaRPr>
          </a:p>
          <a:p>
            <a:pPr indent="0" lvl="0" marL="0" rtl="0" algn="l">
              <a:spcBef>
                <a:spcPts val="0"/>
              </a:spcBef>
              <a:spcAft>
                <a:spcPts val="0"/>
              </a:spcAft>
              <a:buNone/>
            </a:pPr>
            <a:r>
              <a:rPr lang="es-ES" sz="2300">
                <a:solidFill>
                  <a:schemeClr val="dk1"/>
                </a:solidFill>
                <a:highlight>
                  <a:srgbClr val="FF9900"/>
                </a:highlight>
              </a:rPr>
              <a:t>Usage</a:t>
            </a:r>
            <a:endParaRPr sz="2300">
              <a:solidFill>
                <a:schemeClr val="dk1"/>
              </a:solidFill>
              <a:highlight>
                <a:srgbClr val="FF9900"/>
              </a:highlight>
            </a:endParaRPr>
          </a:p>
          <a:p>
            <a:pPr indent="-374650" lvl="0" marL="457200" rtl="0" algn="l">
              <a:spcBef>
                <a:spcPts val="0"/>
              </a:spcBef>
              <a:spcAft>
                <a:spcPts val="0"/>
              </a:spcAft>
              <a:buClr>
                <a:schemeClr val="dk1"/>
              </a:buClr>
              <a:buSzPts val="2300"/>
              <a:buAutoNum type="arabicPeriod"/>
            </a:pPr>
            <a:r>
              <a:rPr lang="es-ES" sz="2300">
                <a:solidFill>
                  <a:schemeClr val="dk1"/>
                </a:solidFill>
              </a:rPr>
              <a:t>used to implement sorting techniques</a:t>
            </a:r>
            <a:endParaRPr sz="2300">
              <a:solidFill>
                <a:schemeClr val="dk1"/>
              </a:solidFill>
            </a:endParaRPr>
          </a:p>
          <a:p>
            <a:pPr indent="-374650" lvl="0" marL="457200" rtl="0" algn="l">
              <a:spcBef>
                <a:spcPts val="0"/>
              </a:spcBef>
              <a:spcAft>
                <a:spcPts val="0"/>
              </a:spcAft>
              <a:buClr>
                <a:schemeClr val="dk1"/>
              </a:buClr>
              <a:buSzPts val="2300"/>
              <a:buAutoNum type="arabicPeriod"/>
            </a:pPr>
            <a:r>
              <a:rPr lang="es-ES" sz="2300">
                <a:solidFill>
                  <a:schemeClr val="dk1"/>
                </a:solidFill>
              </a:rPr>
              <a:t>can be used to implement priority queue.</a:t>
            </a:r>
            <a:endParaRPr sz="2300">
              <a:solidFill>
                <a:schemeClr val="dk1"/>
              </a:solidFill>
            </a:endParaRPr>
          </a:p>
          <a:p>
            <a:pPr indent="-374650" lvl="0" marL="457200" rtl="0" algn="l">
              <a:spcBef>
                <a:spcPts val="0"/>
              </a:spcBef>
              <a:spcAft>
                <a:spcPts val="0"/>
              </a:spcAft>
              <a:buClr>
                <a:schemeClr val="dk1"/>
              </a:buClr>
              <a:buSzPts val="2300"/>
              <a:buAutoNum type="arabicPeriod"/>
            </a:pPr>
            <a:r>
              <a:rPr lang="es-ES" sz="2300">
                <a:solidFill>
                  <a:schemeClr val="dk1"/>
                </a:solidFill>
              </a:rPr>
              <a:t>used in many search algorithms where data are dynamically entering and leaving</a:t>
            </a:r>
            <a:endParaRPr sz="2300">
              <a:solidFill>
                <a:schemeClr val="dk1"/>
              </a:solidFill>
            </a:endParaRPr>
          </a:p>
          <a:p>
            <a:pPr indent="0" lvl="0" marL="457200" rtl="0" algn="l">
              <a:spcBef>
                <a:spcPts val="0"/>
              </a:spcBef>
              <a:spcAft>
                <a:spcPts val="0"/>
              </a:spcAft>
              <a:buNone/>
            </a:pPr>
            <a:r>
              <a:t/>
            </a:r>
            <a:endParaRPr sz="2300">
              <a:solidFill>
                <a:schemeClr val="dk1"/>
              </a:solidFill>
            </a:endParaRPr>
          </a:p>
        </p:txBody>
      </p:sp>
      <p:pic>
        <p:nvPicPr>
          <p:cNvPr id="337" name="Google Shape;337;p19"/>
          <p:cNvPicPr preferRelativeResize="0"/>
          <p:nvPr/>
        </p:nvPicPr>
        <p:blipFill>
          <a:blip r:embed="rId3">
            <a:alphaModFix/>
          </a:blip>
          <a:stretch>
            <a:fillRect/>
          </a:stretch>
        </p:blipFill>
        <p:spPr>
          <a:xfrm>
            <a:off x="6630875" y="4319575"/>
            <a:ext cx="5093030" cy="2641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2" name="Shape 342"/>
        <p:cNvGrpSpPr/>
        <p:nvPr/>
      </p:nvGrpSpPr>
      <p:grpSpPr>
        <a:xfrm>
          <a:off x="0" y="0"/>
          <a:ext cx="0" cy="0"/>
          <a:chOff x="0" y="0"/>
          <a:chExt cx="0" cy="0"/>
        </a:xfrm>
      </p:grpSpPr>
      <p:sp>
        <p:nvSpPr>
          <p:cNvPr id="343" name="Google Shape;343;p20"/>
          <p:cNvSpPr txBox="1"/>
          <p:nvPr/>
        </p:nvSpPr>
        <p:spPr>
          <a:xfrm>
            <a:off x="1867325" y="270925"/>
            <a:ext cx="9781500" cy="114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3200">
                <a:solidFill>
                  <a:schemeClr val="dk1"/>
                </a:solidFill>
              </a:rPr>
              <a:t>Types of binary trees</a:t>
            </a:r>
            <a:endParaRPr sz="3200">
              <a:solidFill>
                <a:schemeClr val="dk1"/>
              </a:solidFill>
            </a:endParaRPr>
          </a:p>
        </p:txBody>
      </p:sp>
      <p:sp>
        <p:nvSpPr>
          <p:cNvPr id="344" name="Google Shape;344;p20"/>
          <p:cNvSpPr txBox="1"/>
          <p:nvPr/>
        </p:nvSpPr>
        <p:spPr>
          <a:xfrm>
            <a:off x="1692675" y="1650825"/>
            <a:ext cx="8419200" cy="3842700"/>
          </a:xfrm>
          <a:prstGeom prst="rect">
            <a:avLst/>
          </a:prstGeom>
          <a:noFill/>
          <a:ln>
            <a:noFill/>
          </a:ln>
        </p:spPr>
        <p:txBody>
          <a:bodyPr anchorCtr="0" anchor="t" bIns="91425" lIns="91425" spcFirstLastPara="1" rIns="91425" wrap="square" tIns="91425">
            <a:noAutofit/>
          </a:bodyPr>
          <a:lstStyle/>
          <a:p>
            <a:pPr indent="-438150" lvl="0" marL="457200" rtl="0" algn="l">
              <a:spcBef>
                <a:spcPts val="0"/>
              </a:spcBef>
              <a:spcAft>
                <a:spcPts val="0"/>
              </a:spcAft>
              <a:buClr>
                <a:schemeClr val="dk1"/>
              </a:buClr>
              <a:buSzPts val="3300"/>
              <a:buAutoNum type="arabicPeriod"/>
            </a:pPr>
            <a:r>
              <a:rPr lang="es-ES" sz="3300">
                <a:solidFill>
                  <a:schemeClr val="dk1"/>
                </a:solidFill>
              </a:rPr>
              <a:t>Full Binary tree</a:t>
            </a:r>
            <a:endParaRPr sz="3300">
              <a:solidFill>
                <a:schemeClr val="dk1"/>
              </a:solidFill>
            </a:endParaRPr>
          </a:p>
          <a:p>
            <a:pPr indent="-438150" lvl="0" marL="457200" rtl="0" algn="l">
              <a:spcBef>
                <a:spcPts val="0"/>
              </a:spcBef>
              <a:spcAft>
                <a:spcPts val="0"/>
              </a:spcAft>
              <a:buClr>
                <a:schemeClr val="dk1"/>
              </a:buClr>
              <a:buSzPts val="3300"/>
              <a:buAutoNum type="arabicPeriod"/>
            </a:pPr>
            <a:r>
              <a:rPr lang="es-ES" sz="3300">
                <a:solidFill>
                  <a:schemeClr val="dk1"/>
                </a:solidFill>
              </a:rPr>
              <a:t>perfect binary tree</a:t>
            </a:r>
            <a:endParaRPr sz="3300">
              <a:solidFill>
                <a:schemeClr val="dk1"/>
              </a:solidFill>
            </a:endParaRPr>
          </a:p>
          <a:p>
            <a:pPr indent="-438150" lvl="0" marL="457200" rtl="0" algn="l">
              <a:spcBef>
                <a:spcPts val="0"/>
              </a:spcBef>
              <a:spcAft>
                <a:spcPts val="0"/>
              </a:spcAft>
              <a:buClr>
                <a:schemeClr val="dk1"/>
              </a:buClr>
              <a:buSzPts val="3300"/>
              <a:buAutoNum type="arabicPeriod"/>
            </a:pPr>
            <a:r>
              <a:rPr lang="es-ES" sz="3300">
                <a:solidFill>
                  <a:schemeClr val="dk1"/>
                </a:solidFill>
              </a:rPr>
              <a:t>complete binary tree</a:t>
            </a:r>
            <a:endParaRPr sz="3300">
              <a:solidFill>
                <a:schemeClr val="dk1"/>
              </a:solidFill>
            </a:endParaRPr>
          </a:p>
          <a:p>
            <a:pPr indent="-438150" lvl="0" marL="457200" rtl="0" algn="l">
              <a:spcBef>
                <a:spcPts val="0"/>
              </a:spcBef>
              <a:spcAft>
                <a:spcPts val="0"/>
              </a:spcAft>
              <a:buClr>
                <a:schemeClr val="dk1"/>
              </a:buClr>
              <a:buSzPts val="3300"/>
              <a:buAutoNum type="arabicPeriod"/>
            </a:pPr>
            <a:r>
              <a:rPr lang="es-ES" sz="3300">
                <a:solidFill>
                  <a:schemeClr val="dk1"/>
                </a:solidFill>
              </a:rPr>
              <a:t>Skewed  binary tree</a:t>
            </a:r>
            <a:endParaRPr sz="3300">
              <a:solidFill>
                <a:schemeClr val="dk1"/>
              </a:solidFill>
            </a:endParaRPr>
          </a:p>
          <a:p>
            <a:pPr indent="-438150" lvl="0" marL="457200" rtl="0" algn="l">
              <a:spcBef>
                <a:spcPts val="0"/>
              </a:spcBef>
              <a:spcAft>
                <a:spcPts val="0"/>
              </a:spcAft>
              <a:buClr>
                <a:schemeClr val="dk1"/>
              </a:buClr>
              <a:buSzPts val="3300"/>
              <a:buAutoNum type="arabicPeriod"/>
            </a:pPr>
            <a:r>
              <a:rPr lang="es-ES" sz="3300">
                <a:solidFill>
                  <a:schemeClr val="dk1"/>
                </a:solidFill>
              </a:rPr>
              <a:t>Degenerate or Pathological tree</a:t>
            </a:r>
            <a:endParaRPr sz="3300">
              <a:solidFill>
                <a:schemeClr val="dk1"/>
              </a:solidFill>
            </a:endParaRPr>
          </a:p>
          <a:p>
            <a:pPr indent="-438150" lvl="0" marL="457200" rtl="0" algn="l">
              <a:spcBef>
                <a:spcPts val="0"/>
              </a:spcBef>
              <a:spcAft>
                <a:spcPts val="0"/>
              </a:spcAft>
              <a:buClr>
                <a:schemeClr val="dk1"/>
              </a:buClr>
              <a:buSzPts val="3300"/>
              <a:buAutoNum type="arabicPeriod"/>
            </a:pPr>
            <a:r>
              <a:rPr lang="es-ES" sz="3300">
                <a:solidFill>
                  <a:schemeClr val="dk1"/>
                </a:solidFill>
              </a:rPr>
              <a:t>Balanced binary tree</a:t>
            </a:r>
            <a:endParaRPr sz="3300">
              <a:solidFill>
                <a:schemeClr val="dk1"/>
              </a:solidFill>
            </a:endParaRPr>
          </a:p>
          <a:p>
            <a:pPr indent="0" lvl="0" marL="457200" rtl="0" algn="l">
              <a:spcBef>
                <a:spcPts val="0"/>
              </a:spcBef>
              <a:spcAft>
                <a:spcPts val="0"/>
              </a:spcAft>
              <a:buNone/>
            </a:pPr>
            <a:r>
              <a:t/>
            </a:r>
            <a:endParaRPr sz="33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9" name="Shape 349"/>
        <p:cNvGrpSpPr/>
        <p:nvPr/>
      </p:nvGrpSpPr>
      <p:grpSpPr>
        <a:xfrm>
          <a:off x="0" y="0"/>
          <a:ext cx="0" cy="0"/>
          <a:chOff x="0" y="0"/>
          <a:chExt cx="0" cy="0"/>
        </a:xfrm>
      </p:grpSpPr>
      <p:sp>
        <p:nvSpPr>
          <p:cNvPr id="350" name="Google Shape;350;p21"/>
          <p:cNvSpPr txBox="1"/>
          <p:nvPr/>
        </p:nvSpPr>
        <p:spPr>
          <a:xfrm>
            <a:off x="1867325" y="270925"/>
            <a:ext cx="9781500" cy="114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3200">
                <a:solidFill>
                  <a:schemeClr val="dk1"/>
                </a:solidFill>
              </a:rPr>
              <a:t>Full or strict binary </a:t>
            </a:r>
            <a:r>
              <a:rPr lang="es-ES" sz="3200">
                <a:solidFill>
                  <a:schemeClr val="dk1"/>
                </a:solidFill>
              </a:rPr>
              <a:t>tree</a:t>
            </a:r>
            <a:endParaRPr sz="3200">
              <a:solidFill>
                <a:schemeClr val="dk1"/>
              </a:solidFill>
            </a:endParaRPr>
          </a:p>
        </p:txBody>
      </p:sp>
      <p:sp>
        <p:nvSpPr>
          <p:cNvPr id="351" name="Google Shape;351;p21"/>
          <p:cNvSpPr txBox="1"/>
          <p:nvPr/>
        </p:nvSpPr>
        <p:spPr>
          <a:xfrm>
            <a:off x="1343325" y="1179225"/>
            <a:ext cx="10620000" cy="38427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Clr>
                <a:schemeClr val="dk1"/>
              </a:buClr>
              <a:buSzPts val="2600"/>
              <a:buChar char="●"/>
            </a:pPr>
            <a:r>
              <a:rPr lang="es-ES" sz="2600">
                <a:solidFill>
                  <a:schemeClr val="dk1"/>
                </a:solidFill>
              </a:rPr>
              <a:t>In this type each node of binary tree has either 2 or 0 child.</a:t>
            </a:r>
            <a:endParaRPr sz="2600">
              <a:solidFill>
                <a:schemeClr val="dk1"/>
              </a:solidFill>
            </a:endParaRPr>
          </a:p>
          <a:p>
            <a:pPr indent="-393700" lvl="0" marL="457200" rtl="0" algn="l">
              <a:spcBef>
                <a:spcPts val="0"/>
              </a:spcBef>
              <a:spcAft>
                <a:spcPts val="0"/>
              </a:spcAft>
              <a:buClr>
                <a:schemeClr val="dk1"/>
              </a:buClr>
              <a:buSzPts val="2600"/>
              <a:buChar char="●"/>
            </a:pPr>
            <a:r>
              <a:rPr lang="es-ES" sz="2600">
                <a:solidFill>
                  <a:schemeClr val="dk1"/>
                </a:solidFill>
              </a:rPr>
              <a:t>This type of tree is used to represent mathematical expressions.</a:t>
            </a:r>
            <a:endParaRPr sz="2600">
              <a:solidFill>
                <a:schemeClr val="dk1"/>
              </a:solidFill>
            </a:endParaRPr>
          </a:p>
        </p:txBody>
      </p:sp>
      <p:pic>
        <p:nvPicPr>
          <p:cNvPr id="352" name="Google Shape;352;p21"/>
          <p:cNvPicPr preferRelativeResize="0"/>
          <p:nvPr/>
        </p:nvPicPr>
        <p:blipFill>
          <a:blip r:embed="rId3">
            <a:alphaModFix/>
          </a:blip>
          <a:stretch>
            <a:fillRect/>
          </a:stretch>
        </p:blipFill>
        <p:spPr>
          <a:xfrm>
            <a:off x="3392300" y="2624231"/>
            <a:ext cx="5798425" cy="3323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7" name="Shape 357"/>
        <p:cNvGrpSpPr/>
        <p:nvPr/>
      </p:nvGrpSpPr>
      <p:grpSpPr>
        <a:xfrm>
          <a:off x="0" y="0"/>
          <a:ext cx="0" cy="0"/>
          <a:chOff x="0" y="0"/>
          <a:chExt cx="0" cy="0"/>
        </a:xfrm>
      </p:grpSpPr>
      <p:sp>
        <p:nvSpPr>
          <p:cNvPr id="358" name="Google Shape;358;p22"/>
          <p:cNvSpPr txBox="1"/>
          <p:nvPr/>
        </p:nvSpPr>
        <p:spPr>
          <a:xfrm>
            <a:off x="1675200" y="0"/>
            <a:ext cx="9781500" cy="65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3200">
                <a:solidFill>
                  <a:schemeClr val="dk1"/>
                </a:solidFill>
              </a:rPr>
              <a:t>Perfect</a:t>
            </a:r>
            <a:r>
              <a:rPr lang="es-ES" sz="3200">
                <a:solidFill>
                  <a:schemeClr val="dk1"/>
                </a:solidFill>
              </a:rPr>
              <a:t> binary tree</a:t>
            </a:r>
            <a:endParaRPr sz="3200">
              <a:solidFill>
                <a:schemeClr val="dk1"/>
              </a:solidFill>
            </a:endParaRPr>
          </a:p>
        </p:txBody>
      </p:sp>
      <p:sp>
        <p:nvSpPr>
          <p:cNvPr id="359" name="Google Shape;359;p22"/>
          <p:cNvSpPr txBox="1"/>
          <p:nvPr/>
        </p:nvSpPr>
        <p:spPr>
          <a:xfrm>
            <a:off x="1255950" y="655200"/>
            <a:ext cx="10620000" cy="1589400"/>
          </a:xfrm>
          <a:prstGeom prst="rect">
            <a:avLst/>
          </a:prstGeom>
          <a:noFill/>
          <a:ln>
            <a:noFill/>
          </a:ln>
        </p:spPr>
        <p:txBody>
          <a:bodyPr anchorCtr="0" anchor="t" bIns="91425" lIns="91425" spcFirstLastPara="1" rIns="91425" wrap="square" tIns="91425">
            <a:noAutofit/>
          </a:bodyPr>
          <a:lstStyle/>
          <a:p>
            <a:pPr indent="-412750" lvl="0" marL="457200" rtl="0" algn="l">
              <a:spcBef>
                <a:spcPts val="0"/>
              </a:spcBef>
              <a:spcAft>
                <a:spcPts val="0"/>
              </a:spcAft>
              <a:buClr>
                <a:schemeClr val="dk1"/>
              </a:buClr>
              <a:buSzPts val="2900"/>
              <a:buChar char="●"/>
            </a:pPr>
            <a:r>
              <a:rPr lang="es-ES" sz="2900">
                <a:solidFill>
                  <a:schemeClr val="dk1"/>
                </a:solidFill>
              </a:rPr>
              <a:t>A binary tree is said to be perfect, if all its internal nodes has exactly 2 children. </a:t>
            </a:r>
            <a:endParaRPr sz="2900">
              <a:solidFill>
                <a:schemeClr val="dk1"/>
              </a:solidFill>
            </a:endParaRPr>
          </a:p>
          <a:p>
            <a:pPr indent="-412750" lvl="0" marL="457200" rtl="0" algn="l">
              <a:spcBef>
                <a:spcPts val="0"/>
              </a:spcBef>
              <a:spcAft>
                <a:spcPts val="0"/>
              </a:spcAft>
              <a:buClr>
                <a:schemeClr val="dk1"/>
              </a:buClr>
              <a:buSzPts val="2900"/>
              <a:buChar char="●"/>
            </a:pPr>
            <a:r>
              <a:rPr lang="es-ES" sz="2900">
                <a:solidFill>
                  <a:schemeClr val="dk1"/>
                </a:solidFill>
              </a:rPr>
              <a:t>All leaf nodes are on the same level or depth.</a:t>
            </a:r>
            <a:endParaRPr sz="2900">
              <a:solidFill>
                <a:schemeClr val="dk1"/>
              </a:solidFill>
            </a:endParaRPr>
          </a:p>
        </p:txBody>
      </p:sp>
      <p:pic>
        <p:nvPicPr>
          <p:cNvPr id="360" name="Google Shape;360;p22"/>
          <p:cNvPicPr preferRelativeResize="0"/>
          <p:nvPr/>
        </p:nvPicPr>
        <p:blipFill>
          <a:blip r:embed="rId3">
            <a:alphaModFix/>
          </a:blip>
          <a:stretch>
            <a:fillRect/>
          </a:stretch>
        </p:blipFill>
        <p:spPr>
          <a:xfrm>
            <a:off x="1811975" y="2869800"/>
            <a:ext cx="7847175" cy="3409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5" name="Shape 365"/>
        <p:cNvGrpSpPr/>
        <p:nvPr/>
      </p:nvGrpSpPr>
      <p:grpSpPr>
        <a:xfrm>
          <a:off x="0" y="0"/>
          <a:ext cx="0" cy="0"/>
          <a:chOff x="0" y="0"/>
          <a:chExt cx="0" cy="0"/>
        </a:xfrm>
      </p:grpSpPr>
      <p:sp>
        <p:nvSpPr>
          <p:cNvPr id="366" name="Google Shape;366;p23"/>
          <p:cNvSpPr txBox="1"/>
          <p:nvPr/>
        </p:nvSpPr>
        <p:spPr>
          <a:xfrm>
            <a:off x="1675200" y="0"/>
            <a:ext cx="9781500" cy="65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3200">
                <a:solidFill>
                  <a:schemeClr val="dk1"/>
                </a:solidFill>
              </a:rPr>
              <a:t>Complete</a:t>
            </a:r>
            <a:r>
              <a:rPr lang="es-ES" sz="3200">
                <a:solidFill>
                  <a:schemeClr val="dk1"/>
                </a:solidFill>
              </a:rPr>
              <a:t> binary tree</a:t>
            </a:r>
            <a:endParaRPr sz="3200">
              <a:solidFill>
                <a:schemeClr val="dk1"/>
              </a:solidFill>
            </a:endParaRPr>
          </a:p>
        </p:txBody>
      </p:sp>
      <p:sp>
        <p:nvSpPr>
          <p:cNvPr id="367" name="Google Shape;367;p23"/>
          <p:cNvSpPr txBox="1"/>
          <p:nvPr/>
        </p:nvSpPr>
        <p:spPr>
          <a:xfrm>
            <a:off x="1255950" y="655200"/>
            <a:ext cx="10620000" cy="38427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Clr>
                <a:schemeClr val="dk1"/>
              </a:buClr>
              <a:buSzPts val="2600"/>
              <a:buChar char="●"/>
            </a:pPr>
            <a:r>
              <a:rPr lang="es-ES" sz="2600">
                <a:solidFill>
                  <a:schemeClr val="dk1"/>
                </a:solidFill>
              </a:rPr>
              <a:t>In this type all the levels of tree are completely filled except in the last level. </a:t>
            </a:r>
            <a:endParaRPr sz="2600">
              <a:solidFill>
                <a:schemeClr val="dk1"/>
              </a:solidFill>
            </a:endParaRPr>
          </a:p>
          <a:p>
            <a:pPr indent="-393700" lvl="0" marL="457200" rtl="0" algn="l">
              <a:spcBef>
                <a:spcPts val="0"/>
              </a:spcBef>
              <a:spcAft>
                <a:spcPts val="0"/>
              </a:spcAft>
              <a:buClr>
                <a:schemeClr val="dk1"/>
              </a:buClr>
              <a:buSzPts val="2600"/>
              <a:buChar char="●"/>
            </a:pPr>
            <a:r>
              <a:rPr lang="es-ES" sz="2600">
                <a:solidFill>
                  <a:schemeClr val="dk1"/>
                </a:solidFill>
              </a:rPr>
              <a:t>the last level has all keys as left as possible.</a:t>
            </a:r>
            <a:endParaRPr sz="2600">
              <a:solidFill>
                <a:schemeClr val="dk1"/>
              </a:solidFill>
            </a:endParaRPr>
          </a:p>
          <a:p>
            <a:pPr indent="0" lvl="0" marL="0" rtl="0" algn="l">
              <a:spcBef>
                <a:spcPts val="0"/>
              </a:spcBef>
              <a:spcAft>
                <a:spcPts val="0"/>
              </a:spcAft>
              <a:buNone/>
            </a:pPr>
            <a:r>
              <a:rPr lang="es-ES" sz="2600">
                <a:solidFill>
                  <a:schemeClr val="dk1"/>
                </a:solidFill>
              </a:rPr>
              <a:t>Difference between perfect and complete binary tee:</a:t>
            </a:r>
            <a:endParaRPr sz="2600">
              <a:solidFill>
                <a:schemeClr val="dk1"/>
              </a:solidFill>
            </a:endParaRPr>
          </a:p>
          <a:p>
            <a:pPr indent="-393700" lvl="0" marL="457200" rtl="0" algn="l">
              <a:spcBef>
                <a:spcPts val="0"/>
              </a:spcBef>
              <a:spcAft>
                <a:spcPts val="0"/>
              </a:spcAft>
              <a:buClr>
                <a:schemeClr val="dk1"/>
              </a:buClr>
              <a:buSzPts val="2600"/>
              <a:buChar char="●"/>
            </a:pPr>
            <a:r>
              <a:rPr lang="es-ES" sz="2600">
                <a:solidFill>
                  <a:schemeClr val="dk1"/>
                </a:solidFill>
              </a:rPr>
              <a:t>A perfect binary tree whose rightmost leaves on the last level have been removed is called Complete Binary tree.</a:t>
            </a:r>
            <a:endParaRPr sz="2600">
              <a:solidFill>
                <a:schemeClr val="dk1"/>
              </a:solidFill>
            </a:endParaRPr>
          </a:p>
        </p:txBody>
      </p:sp>
      <p:pic>
        <p:nvPicPr>
          <p:cNvPr id="368" name="Google Shape;368;p23"/>
          <p:cNvPicPr preferRelativeResize="0"/>
          <p:nvPr/>
        </p:nvPicPr>
        <p:blipFill>
          <a:blip r:embed="rId3">
            <a:alphaModFix/>
          </a:blip>
          <a:stretch>
            <a:fillRect/>
          </a:stretch>
        </p:blipFill>
        <p:spPr>
          <a:xfrm>
            <a:off x="2661513" y="3537100"/>
            <a:ext cx="7169064" cy="3240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3" name="Shape 373"/>
        <p:cNvGrpSpPr/>
        <p:nvPr/>
      </p:nvGrpSpPr>
      <p:grpSpPr>
        <a:xfrm>
          <a:off x="0" y="0"/>
          <a:ext cx="0" cy="0"/>
          <a:chOff x="0" y="0"/>
          <a:chExt cx="0" cy="0"/>
        </a:xfrm>
      </p:grpSpPr>
      <p:sp>
        <p:nvSpPr>
          <p:cNvPr id="374" name="Google Shape;374;p24"/>
          <p:cNvSpPr txBox="1"/>
          <p:nvPr/>
        </p:nvSpPr>
        <p:spPr>
          <a:xfrm>
            <a:off x="1675200" y="0"/>
            <a:ext cx="9781500" cy="65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3200">
                <a:solidFill>
                  <a:schemeClr val="dk1"/>
                </a:solidFill>
              </a:rPr>
              <a:t>Skewed</a:t>
            </a:r>
            <a:r>
              <a:rPr lang="es-ES" sz="3200">
                <a:solidFill>
                  <a:schemeClr val="dk1"/>
                </a:solidFill>
              </a:rPr>
              <a:t>  binary tree</a:t>
            </a:r>
            <a:endParaRPr sz="3200">
              <a:solidFill>
                <a:schemeClr val="dk1"/>
              </a:solidFill>
            </a:endParaRPr>
          </a:p>
        </p:txBody>
      </p:sp>
      <p:sp>
        <p:nvSpPr>
          <p:cNvPr id="375" name="Google Shape;375;p24"/>
          <p:cNvSpPr txBox="1"/>
          <p:nvPr/>
        </p:nvSpPr>
        <p:spPr>
          <a:xfrm>
            <a:off x="1255950" y="655200"/>
            <a:ext cx="10620000" cy="17466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Clr>
                <a:schemeClr val="dk1"/>
              </a:buClr>
              <a:buSzPts val="2600"/>
              <a:buChar char="●"/>
            </a:pPr>
            <a:r>
              <a:rPr lang="es-ES" sz="2600">
                <a:solidFill>
                  <a:schemeClr val="dk1"/>
                </a:solidFill>
              </a:rPr>
              <a:t>If a tree is dominated by left child node or right child node, is said to be skewed binary tree</a:t>
            </a:r>
            <a:endParaRPr sz="2600">
              <a:solidFill>
                <a:schemeClr val="dk1"/>
              </a:solidFill>
            </a:endParaRPr>
          </a:p>
          <a:p>
            <a:pPr indent="-393700" lvl="0" marL="457200" rtl="0" algn="l">
              <a:spcBef>
                <a:spcPts val="0"/>
              </a:spcBef>
              <a:spcAft>
                <a:spcPts val="0"/>
              </a:spcAft>
              <a:buClr>
                <a:schemeClr val="dk1"/>
              </a:buClr>
              <a:buSzPts val="2600"/>
              <a:buChar char="●"/>
            </a:pPr>
            <a:r>
              <a:rPr lang="es-ES" sz="2600">
                <a:solidFill>
                  <a:schemeClr val="dk1"/>
                </a:solidFill>
              </a:rPr>
              <a:t>All nodes except one have only one child node. the remaining node has no child.</a:t>
            </a:r>
            <a:endParaRPr sz="2600">
              <a:solidFill>
                <a:schemeClr val="dk1"/>
              </a:solidFill>
            </a:endParaRPr>
          </a:p>
          <a:p>
            <a:pPr indent="0" lvl="0" marL="914400" rtl="0" algn="l">
              <a:spcBef>
                <a:spcPts val="0"/>
              </a:spcBef>
              <a:spcAft>
                <a:spcPts val="0"/>
              </a:spcAft>
              <a:buNone/>
            </a:pPr>
            <a:r>
              <a:t/>
            </a:r>
            <a:endParaRPr sz="2600">
              <a:solidFill>
                <a:schemeClr val="dk1"/>
              </a:solidFill>
            </a:endParaRPr>
          </a:p>
        </p:txBody>
      </p:sp>
      <p:pic>
        <p:nvPicPr>
          <p:cNvPr id="376" name="Google Shape;376;p24"/>
          <p:cNvPicPr preferRelativeResize="0"/>
          <p:nvPr/>
        </p:nvPicPr>
        <p:blipFill>
          <a:blip r:embed="rId3">
            <a:alphaModFix/>
          </a:blip>
          <a:stretch>
            <a:fillRect/>
          </a:stretch>
        </p:blipFill>
        <p:spPr>
          <a:xfrm>
            <a:off x="4414375" y="3200475"/>
            <a:ext cx="5162500" cy="2817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1" name="Shape 381"/>
        <p:cNvGrpSpPr/>
        <p:nvPr/>
      </p:nvGrpSpPr>
      <p:grpSpPr>
        <a:xfrm>
          <a:off x="0" y="0"/>
          <a:ext cx="0" cy="0"/>
          <a:chOff x="0" y="0"/>
          <a:chExt cx="0" cy="0"/>
        </a:xfrm>
      </p:grpSpPr>
      <p:sp>
        <p:nvSpPr>
          <p:cNvPr id="382" name="Google Shape;382;p25"/>
          <p:cNvSpPr txBox="1"/>
          <p:nvPr/>
        </p:nvSpPr>
        <p:spPr>
          <a:xfrm>
            <a:off x="1675200" y="0"/>
            <a:ext cx="9781500" cy="65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3200">
                <a:solidFill>
                  <a:schemeClr val="dk1"/>
                </a:solidFill>
              </a:rPr>
              <a:t>Degenerate or Pathological</a:t>
            </a:r>
            <a:r>
              <a:rPr lang="es-ES" sz="3200">
                <a:solidFill>
                  <a:schemeClr val="dk1"/>
                </a:solidFill>
              </a:rPr>
              <a:t> binary tree</a:t>
            </a:r>
            <a:endParaRPr sz="3200">
              <a:solidFill>
                <a:schemeClr val="dk1"/>
              </a:solidFill>
            </a:endParaRPr>
          </a:p>
        </p:txBody>
      </p:sp>
      <p:sp>
        <p:nvSpPr>
          <p:cNvPr id="383" name="Google Shape;383;p25"/>
          <p:cNvSpPr txBox="1"/>
          <p:nvPr/>
        </p:nvSpPr>
        <p:spPr>
          <a:xfrm>
            <a:off x="1255950" y="655200"/>
            <a:ext cx="10620000" cy="17466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Clr>
                <a:schemeClr val="dk1"/>
              </a:buClr>
              <a:buSzPts val="2600"/>
              <a:buChar char="●"/>
            </a:pPr>
            <a:r>
              <a:rPr lang="es-ES" sz="2600">
                <a:solidFill>
                  <a:schemeClr val="dk1"/>
                </a:solidFill>
              </a:rPr>
              <a:t>In this </a:t>
            </a:r>
            <a:r>
              <a:rPr lang="es-ES" sz="2600">
                <a:solidFill>
                  <a:schemeClr val="dk1"/>
                </a:solidFill>
              </a:rPr>
              <a:t>tree every parent node has only one child either left or right</a:t>
            </a:r>
            <a:endParaRPr sz="2600">
              <a:solidFill>
                <a:schemeClr val="dk1"/>
              </a:solidFill>
            </a:endParaRPr>
          </a:p>
          <a:p>
            <a:pPr indent="0" lvl="0" marL="914400" rtl="0" algn="l">
              <a:spcBef>
                <a:spcPts val="0"/>
              </a:spcBef>
              <a:spcAft>
                <a:spcPts val="0"/>
              </a:spcAft>
              <a:buNone/>
            </a:pPr>
            <a:r>
              <a:t/>
            </a:r>
            <a:endParaRPr sz="2600">
              <a:solidFill>
                <a:schemeClr val="dk1"/>
              </a:solidFill>
            </a:endParaRPr>
          </a:p>
        </p:txBody>
      </p:sp>
      <p:pic>
        <p:nvPicPr>
          <p:cNvPr id="384" name="Google Shape;384;p25"/>
          <p:cNvPicPr preferRelativeResize="0"/>
          <p:nvPr/>
        </p:nvPicPr>
        <p:blipFill>
          <a:blip r:embed="rId3">
            <a:alphaModFix/>
          </a:blip>
          <a:stretch>
            <a:fillRect/>
          </a:stretch>
        </p:blipFill>
        <p:spPr>
          <a:xfrm>
            <a:off x="3156750" y="1877900"/>
            <a:ext cx="6797726" cy="2727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8"/>
          <p:cNvSpPr txBox="1"/>
          <p:nvPr/>
        </p:nvSpPr>
        <p:spPr>
          <a:xfrm>
            <a:off x="2028575" y="76325"/>
            <a:ext cx="8462700" cy="63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3300">
                <a:solidFill>
                  <a:schemeClr val="dk1"/>
                </a:solidFill>
              </a:rPr>
              <a:t>TREES</a:t>
            </a:r>
            <a:endParaRPr sz="3300">
              <a:solidFill>
                <a:schemeClr val="dk1"/>
              </a:solidFill>
            </a:endParaRPr>
          </a:p>
        </p:txBody>
      </p:sp>
      <p:sp>
        <p:nvSpPr>
          <p:cNvPr id="253" name="Google Shape;253;p8"/>
          <p:cNvSpPr txBox="1"/>
          <p:nvPr/>
        </p:nvSpPr>
        <p:spPr>
          <a:xfrm>
            <a:off x="870875" y="612175"/>
            <a:ext cx="10778100" cy="5860500"/>
          </a:xfrm>
          <a:prstGeom prst="rect">
            <a:avLst/>
          </a:prstGeom>
          <a:noFill/>
          <a:ln>
            <a:noFill/>
          </a:ln>
        </p:spPr>
        <p:txBody>
          <a:bodyPr anchorCtr="0" anchor="t" bIns="91425" lIns="91425" spcFirstLastPara="1" rIns="91425" wrap="square" tIns="91425">
            <a:noAutofit/>
          </a:bodyPr>
          <a:lstStyle/>
          <a:p>
            <a:pPr indent="0" lvl="0" marL="0" rtl="0" algn="l">
              <a:lnSpc>
                <a:spcPct val="6818"/>
              </a:lnSpc>
              <a:spcBef>
                <a:spcPts val="1400"/>
              </a:spcBef>
              <a:spcAft>
                <a:spcPts val="0"/>
              </a:spcAft>
              <a:buNone/>
            </a:pPr>
            <a:r>
              <a:rPr lang="es-ES" sz="2300">
                <a:solidFill>
                  <a:schemeClr val="dk1"/>
                </a:solidFill>
                <a:highlight>
                  <a:schemeClr val="lt1"/>
                </a:highlight>
                <a:latin typeface="Calibri"/>
                <a:ea typeface="Calibri"/>
                <a:cs typeface="Calibri"/>
                <a:sym typeface="Calibri"/>
              </a:rPr>
              <a:t>What are trees?</a:t>
            </a:r>
            <a:endParaRPr sz="2300">
              <a:solidFill>
                <a:schemeClr val="dk1"/>
              </a:solidFill>
              <a:highlight>
                <a:schemeClr val="lt1"/>
              </a:highlight>
              <a:latin typeface="Calibri"/>
              <a:ea typeface="Calibri"/>
              <a:cs typeface="Calibri"/>
              <a:sym typeface="Calibri"/>
            </a:endParaRPr>
          </a:p>
          <a:p>
            <a:pPr indent="0" lvl="0" marL="0" rtl="0" algn="l">
              <a:lnSpc>
                <a:spcPct val="6818"/>
              </a:lnSpc>
              <a:spcBef>
                <a:spcPts val="1400"/>
              </a:spcBef>
              <a:spcAft>
                <a:spcPts val="0"/>
              </a:spcAft>
              <a:buNone/>
            </a:pPr>
            <a:r>
              <a:rPr lang="es-ES" sz="2300">
                <a:solidFill>
                  <a:schemeClr val="dk1"/>
                </a:solidFill>
                <a:highlight>
                  <a:schemeClr val="lt1"/>
                </a:highlight>
                <a:latin typeface="Calibri"/>
                <a:ea typeface="Calibri"/>
                <a:cs typeface="Calibri"/>
                <a:sym typeface="Calibri"/>
              </a:rPr>
              <a:t>    Tree is a hierarchical data structure which stores the information naturally in the form of hierarchy style.</a:t>
            </a:r>
            <a:endParaRPr sz="2300">
              <a:solidFill>
                <a:schemeClr val="dk1"/>
              </a:solidFill>
              <a:highlight>
                <a:schemeClr val="lt1"/>
              </a:highlight>
              <a:latin typeface="Calibri"/>
              <a:ea typeface="Calibri"/>
              <a:cs typeface="Calibri"/>
              <a:sym typeface="Calibri"/>
            </a:endParaRPr>
          </a:p>
          <a:p>
            <a:pPr indent="0" lvl="0" marL="0" rtl="0" algn="l">
              <a:lnSpc>
                <a:spcPct val="6818"/>
              </a:lnSpc>
              <a:spcBef>
                <a:spcPts val="1400"/>
              </a:spcBef>
              <a:spcAft>
                <a:spcPts val="0"/>
              </a:spcAft>
              <a:buNone/>
            </a:pPr>
            <a:r>
              <a:rPr lang="es-ES" sz="2300">
                <a:solidFill>
                  <a:schemeClr val="dk1"/>
                </a:solidFill>
                <a:highlight>
                  <a:schemeClr val="lt1"/>
                </a:highlight>
                <a:latin typeface="Calibri"/>
                <a:ea typeface="Calibri"/>
                <a:cs typeface="Calibri"/>
                <a:sym typeface="Calibri"/>
              </a:rPr>
              <a:t>It is a non-linear data structure compared to arrays, linked lists, stack and queue.</a:t>
            </a:r>
            <a:endParaRPr sz="2300">
              <a:solidFill>
                <a:schemeClr val="dk1"/>
              </a:solidFill>
              <a:highlight>
                <a:schemeClr val="lt1"/>
              </a:highlight>
              <a:latin typeface="Calibri"/>
              <a:ea typeface="Calibri"/>
              <a:cs typeface="Calibri"/>
              <a:sym typeface="Calibri"/>
            </a:endParaRPr>
          </a:p>
          <a:p>
            <a:pPr indent="0" lvl="0" marL="0" rtl="0" algn="l">
              <a:lnSpc>
                <a:spcPct val="6818"/>
              </a:lnSpc>
              <a:spcBef>
                <a:spcPts val="1400"/>
              </a:spcBef>
              <a:spcAft>
                <a:spcPts val="0"/>
              </a:spcAft>
              <a:buNone/>
            </a:pPr>
            <a:r>
              <a:rPr lang="es-ES" sz="2300">
                <a:solidFill>
                  <a:schemeClr val="dk1"/>
                </a:solidFill>
                <a:highlight>
                  <a:schemeClr val="lt1"/>
                </a:highlight>
                <a:latin typeface="Calibri"/>
                <a:ea typeface="Calibri"/>
                <a:cs typeface="Calibri"/>
                <a:sym typeface="Calibri"/>
              </a:rPr>
              <a:t>A tree is a non-linear hierarchical data structure that consists of nodes connected by edges.</a:t>
            </a:r>
            <a:endParaRPr sz="2300">
              <a:solidFill>
                <a:schemeClr val="dk1"/>
              </a:solidFill>
              <a:highlight>
                <a:schemeClr val="lt1"/>
              </a:highlight>
              <a:latin typeface="Calibri"/>
              <a:ea typeface="Calibri"/>
              <a:cs typeface="Calibri"/>
              <a:sym typeface="Calibri"/>
            </a:endParaRPr>
          </a:p>
          <a:p>
            <a:pPr indent="0" lvl="0" marL="0" rtl="0" algn="l">
              <a:lnSpc>
                <a:spcPct val="6818"/>
              </a:lnSpc>
              <a:spcBef>
                <a:spcPts val="1400"/>
              </a:spcBef>
              <a:spcAft>
                <a:spcPts val="0"/>
              </a:spcAft>
              <a:buNone/>
            </a:pPr>
            <a:r>
              <a:t/>
            </a:r>
            <a:endParaRPr sz="2000">
              <a:solidFill>
                <a:schemeClr val="dk1"/>
              </a:solidFill>
              <a:highlight>
                <a:schemeClr val="dk1"/>
              </a:highlight>
              <a:latin typeface="Calibri"/>
              <a:ea typeface="Calibri"/>
              <a:cs typeface="Calibri"/>
              <a:sym typeface="Calibri"/>
            </a:endParaRPr>
          </a:p>
          <a:p>
            <a:pPr indent="0" lvl="0" marL="0" rtl="0" algn="l">
              <a:lnSpc>
                <a:spcPct val="6818"/>
              </a:lnSpc>
              <a:spcBef>
                <a:spcPts val="1400"/>
              </a:spcBef>
              <a:spcAft>
                <a:spcPts val="0"/>
              </a:spcAft>
              <a:buNone/>
            </a:pPr>
            <a:r>
              <a:t/>
            </a:r>
            <a:endParaRPr sz="2200">
              <a:solidFill>
                <a:schemeClr val="dk1"/>
              </a:solidFill>
              <a:latin typeface="Times New Roman"/>
              <a:ea typeface="Times New Roman"/>
              <a:cs typeface="Times New Roman"/>
              <a:sym typeface="Times New Roman"/>
            </a:endParaRPr>
          </a:p>
          <a:p>
            <a:pPr indent="0" lvl="0" marL="0" rtl="0" algn="l">
              <a:lnSpc>
                <a:spcPct val="6818"/>
              </a:lnSpc>
              <a:spcBef>
                <a:spcPts val="1400"/>
              </a:spcBef>
              <a:spcAft>
                <a:spcPts val="0"/>
              </a:spcAft>
              <a:buClr>
                <a:schemeClr val="dk1"/>
              </a:buClr>
              <a:buSzPts val="1100"/>
              <a:buFont typeface="Arial"/>
              <a:buNone/>
            </a:pPr>
            <a:r>
              <a:t/>
            </a:r>
            <a:endParaRPr sz="2200">
              <a:solidFill>
                <a:schemeClr val="dk1"/>
              </a:solidFill>
              <a:latin typeface="Times New Roman"/>
              <a:ea typeface="Times New Roman"/>
              <a:cs typeface="Times New Roman"/>
              <a:sym typeface="Times New Roman"/>
            </a:endParaRPr>
          </a:p>
          <a:p>
            <a:pPr indent="0" lvl="0" marL="0" rtl="0" algn="l">
              <a:lnSpc>
                <a:spcPct val="115000"/>
              </a:lnSpc>
              <a:spcBef>
                <a:spcPts val="1400"/>
              </a:spcBef>
              <a:spcAft>
                <a:spcPts val="1000"/>
              </a:spcAft>
              <a:buNone/>
            </a:pPr>
            <a:r>
              <a:t/>
            </a:r>
            <a:endParaRPr sz="3500">
              <a:solidFill>
                <a:schemeClr val="dk1"/>
              </a:solidFill>
              <a:latin typeface="Calibri"/>
              <a:ea typeface="Calibri"/>
              <a:cs typeface="Calibri"/>
              <a:sym typeface="Calibri"/>
            </a:endParaRPr>
          </a:p>
        </p:txBody>
      </p:sp>
      <p:pic>
        <p:nvPicPr>
          <p:cNvPr id="254" name="Google Shape;254;p8"/>
          <p:cNvPicPr preferRelativeResize="0"/>
          <p:nvPr/>
        </p:nvPicPr>
        <p:blipFill>
          <a:blip r:embed="rId3">
            <a:alphaModFix/>
          </a:blip>
          <a:stretch>
            <a:fillRect/>
          </a:stretch>
        </p:blipFill>
        <p:spPr>
          <a:xfrm>
            <a:off x="4492750" y="3313563"/>
            <a:ext cx="5715000" cy="3343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9" name="Shape 389"/>
        <p:cNvGrpSpPr/>
        <p:nvPr/>
      </p:nvGrpSpPr>
      <p:grpSpPr>
        <a:xfrm>
          <a:off x="0" y="0"/>
          <a:ext cx="0" cy="0"/>
          <a:chOff x="0" y="0"/>
          <a:chExt cx="0" cy="0"/>
        </a:xfrm>
      </p:grpSpPr>
      <p:sp>
        <p:nvSpPr>
          <p:cNvPr id="390" name="Google Shape;390;p26"/>
          <p:cNvSpPr txBox="1"/>
          <p:nvPr/>
        </p:nvSpPr>
        <p:spPr>
          <a:xfrm>
            <a:off x="1675200" y="0"/>
            <a:ext cx="9781500" cy="65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3200">
                <a:solidFill>
                  <a:schemeClr val="dk1"/>
                </a:solidFill>
              </a:rPr>
              <a:t>Balanced </a:t>
            </a:r>
            <a:r>
              <a:rPr lang="es-ES" sz="3200">
                <a:solidFill>
                  <a:schemeClr val="dk1"/>
                </a:solidFill>
              </a:rPr>
              <a:t>binary tree</a:t>
            </a:r>
            <a:endParaRPr sz="3200">
              <a:solidFill>
                <a:schemeClr val="dk1"/>
              </a:solidFill>
            </a:endParaRPr>
          </a:p>
        </p:txBody>
      </p:sp>
      <p:sp>
        <p:nvSpPr>
          <p:cNvPr id="391" name="Google Shape;391;p26"/>
          <p:cNvSpPr txBox="1"/>
          <p:nvPr/>
        </p:nvSpPr>
        <p:spPr>
          <a:xfrm>
            <a:off x="1255950" y="655200"/>
            <a:ext cx="10620000" cy="21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800">
                <a:solidFill>
                  <a:schemeClr val="dk1"/>
                </a:solidFill>
              </a:rPr>
              <a:t>In this type of binary tree, the difference between the height of the left and right subtree for each node is either 0 or 1</a:t>
            </a:r>
            <a:endParaRPr sz="2800">
              <a:solidFill>
                <a:schemeClr val="dk1"/>
              </a:solidFill>
            </a:endParaRPr>
          </a:p>
        </p:txBody>
      </p:sp>
      <p:pic>
        <p:nvPicPr>
          <p:cNvPr id="392" name="Google Shape;392;p26"/>
          <p:cNvPicPr preferRelativeResize="0"/>
          <p:nvPr/>
        </p:nvPicPr>
        <p:blipFill>
          <a:blip r:embed="rId3">
            <a:alphaModFix/>
          </a:blip>
          <a:stretch>
            <a:fillRect/>
          </a:stretch>
        </p:blipFill>
        <p:spPr>
          <a:xfrm>
            <a:off x="3397350" y="1869350"/>
            <a:ext cx="5999875" cy="4131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7" name="Shape 397"/>
        <p:cNvGrpSpPr/>
        <p:nvPr/>
      </p:nvGrpSpPr>
      <p:grpSpPr>
        <a:xfrm>
          <a:off x="0" y="0"/>
          <a:ext cx="0" cy="0"/>
          <a:chOff x="0" y="0"/>
          <a:chExt cx="0" cy="0"/>
        </a:xfrm>
      </p:grpSpPr>
      <p:pic>
        <p:nvPicPr>
          <p:cNvPr id="398" name="Google Shape;398;p27"/>
          <p:cNvPicPr preferRelativeResize="0"/>
          <p:nvPr/>
        </p:nvPicPr>
        <p:blipFill>
          <a:blip r:embed="rId3">
            <a:alphaModFix/>
          </a:blip>
          <a:stretch>
            <a:fillRect/>
          </a:stretch>
        </p:blipFill>
        <p:spPr>
          <a:xfrm>
            <a:off x="3576575" y="928800"/>
            <a:ext cx="3571875" cy="2571750"/>
          </a:xfrm>
          <a:prstGeom prst="rect">
            <a:avLst/>
          </a:prstGeom>
          <a:noFill/>
          <a:ln>
            <a:noFill/>
          </a:ln>
        </p:spPr>
      </p:pic>
      <p:pic>
        <p:nvPicPr>
          <p:cNvPr id="399" name="Google Shape;399;p27"/>
          <p:cNvPicPr preferRelativeResize="0"/>
          <p:nvPr/>
        </p:nvPicPr>
        <p:blipFill>
          <a:blip r:embed="rId4">
            <a:alphaModFix/>
          </a:blip>
          <a:stretch>
            <a:fillRect/>
          </a:stretch>
        </p:blipFill>
        <p:spPr>
          <a:xfrm>
            <a:off x="3343275" y="3842900"/>
            <a:ext cx="5968246" cy="3015100"/>
          </a:xfrm>
          <a:prstGeom prst="rect">
            <a:avLst/>
          </a:prstGeom>
          <a:noFill/>
          <a:ln>
            <a:noFill/>
          </a:ln>
        </p:spPr>
      </p:pic>
      <p:sp>
        <p:nvSpPr>
          <p:cNvPr id="400" name="Google Shape;400;p27"/>
          <p:cNvSpPr txBox="1"/>
          <p:nvPr/>
        </p:nvSpPr>
        <p:spPr>
          <a:xfrm>
            <a:off x="3210950" y="186250"/>
            <a:ext cx="3937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300"/>
              <a:t>Tree Traversal</a:t>
            </a:r>
            <a:endParaRPr sz="2300"/>
          </a:p>
        </p:txBody>
      </p:sp>
      <p:sp>
        <p:nvSpPr>
          <p:cNvPr id="401" name="Google Shape;401;p27"/>
          <p:cNvSpPr txBox="1"/>
          <p:nvPr/>
        </p:nvSpPr>
        <p:spPr>
          <a:xfrm>
            <a:off x="7719275" y="811675"/>
            <a:ext cx="35718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400"/>
              <a:t>inorder -   LPR</a:t>
            </a:r>
            <a:endParaRPr sz="2400"/>
          </a:p>
          <a:p>
            <a:pPr indent="0" lvl="0" marL="0" rtl="0" algn="l">
              <a:spcBef>
                <a:spcPts val="0"/>
              </a:spcBef>
              <a:spcAft>
                <a:spcPts val="0"/>
              </a:spcAft>
              <a:buNone/>
            </a:pPr>
            <a:r>
              <a:rPr lang="es-ES" sz="2400"/>
              <a:t>Pre order - PLR</a:t>
            </a:r>
            <a:endParaRPr sz="2400"/>
          </a:p>
          <a:p>
            <a:pPr indent="0" lvl="0" marL="0" rtl="0" algn="l">
              <a:spcBef>
                <a:spcPts val="0"/>
              </a:spcBef>
              <a:spcAft>
                <a:spcPts val="0"/>
              </a:spcAft>
              <a:buNone/>
            </a:pPr>
            <a:r>
              <a:rPr lang="es-ES" sz="2400"/>
              <a:t>Post Order - LRP</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6" name="Shape 406"/>
        <p:cNvGrpSpPr/>
        <p:nvPr/>
      </p:nvGrpSpPr>
      <p:grpSpPr>
        <a:xfrm>
          <a:off x="0" y="0"/>
          <a:ext cx="0" cy="0"/>
          <a:chOff x="0" y="0"/>
          <a:chExt cx="0" cy="0"/>
        </a:xfrm>
      </p:grpSpPr>
      <p:sp>
        <p:nvSpPr>
          <p:cNvPr id="407" name="Google Shape;407;p28"/>
          <p:cNvSpPr txBox="1"/>
          <p:nvPr/>
        </p:nvSpPr>
        <p:spPr>
          <a:xfrm>
            <a:off x="2175800" y="337625"/>
            <a:ext cx="7934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200"/>
              <a:t>creation of a node in a binary tree</a:t>
            </a:r>
            <a:endParaRPr sz="3200"/>
          </a:p>
        </p:txBody>
      </p:sp>
      <p:pic>
        <p:nvPicPr>
          <p:cNvPr id="408" name="Google Shape;408;p28"/>
          <p:cNvPicPr preferRelativeResize="0"/>
          <p:nvPr/>
        </p:nvPicPr>
        <p:blipFill>
          <a:blip r:embed="rId3">
            <a:alphaModFix/>
          </a:blip>
          <a:stretch>
            <a:fillRect/>
          </a:stretch>
        </p:blipFill>
        <p:spPr>
          <a:xfrm>
            <a:off x="1521675" y="1255675"/>
            <a:ext cx="5062000" cy="242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3" name="Shape 413"/>
        <p:cNvGrpSpPr/>
        <p:nvPr/>
      </p:nvGrpSpPr>
      <p:grpSpPr>
        <a:xfrm>
          <a:off x="0" y="0"/>
          <a:ext cx="0" cy="0"/>
          <a:chOff x="0" y="0"/>
          <a:chExt cx="0" cy="0"/>
        </a:xfrm>
      </p:grpSpPr>
      <p:sp>
        <p:nvSpPr>
          <p:cNvPr id="414" name="Google Shape;414;p29"/>
          <p:cNvSpPr txBox="1"/>
          <p:nvPr/>
        </p:nvSpPr>
        <p:spPr>
          <a:xfrm>
            <a:off x="2119525" y="262600"/>
            <a:ext cx="7090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2800"/>
              <a:t>Printing a binary tree</a:t>
            </a:r>
            <a:endParaRPr sz="2800"/>
          </a:p>
        </p:txBody>
      </p:sp>
      <p:pic>
        <p:nvPicPr>
          <p:cNvPr id="415" name="Google Shape;415;p29"/>
          <p:cNvPicPr preferRelativeResize="0"/>
          <p:nvPr/>
        </p:nvPicPr>
        <p:blipFill>
          <a:blip r:embed="rId3">
            <a:alphaModFix/>
          </a:blip>
          <a:stretch>
            <a:fillRect/>
          </a:stretch>
        </p:blipFill>
        <p:spPr>
          <a:xfrm>
            <a:off x="1784275" y="1143125"/>
            <a:ext cx="6656425" cy="391416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0" name="Shape 420"/>
        <p:cNvGrpSpPr/>
        <p:nvPr/>
      </p:nvGrpSpPr>
      <p:grpSpPr>
        <a:xfrm>
          <a:off x="0" y="0"/>
          <a:ext cx="0" cy="0"/>
          <a:chOff x="0" y="0"/>
          <a:chExt cx="0" cy="0"/>
        </a:xfrm>
      </p:grpSpPr>
      <p:sp>
        <p:nvSpPr>
          <p:cNvPr id="421" name="Google Shape;421;p30"/>
          <p:cNvSpPr txBox="1"/>
          <p:nvPr/>
        </p:nvSpPr>
        <p:spPr>
          <a:xfrm>
            <a:off x="2119525" y="262600"/>
            <a:ext cx="7090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2800"/>
              <a:t>Insert a node in </a:t>
            </a:r>
            <a:r>
              <a:rPr lang="es-ES" sz="2800"/>
              <a:t>a binary tree</a:t>
            </a:r>
            <a:endParaRPr sz="2800"/>
          </a:p>
        </p:txBody>
      </p:sp>
      <p:pic>
        <p:nvPicPr>
          <p:cNvPr id="422" name="Google Shape;422;p30"/>
          <p:cNvPicPr preferRelativeResize="0"/>
          <p:nvPr/>
        </p:nvPicPr>
        <p:blipFill>
          <a:blip r:embed="rId3">
            <a:alphaModFix/>
          </a:blip>
          <a:stretch>
            <a:fillRect/>
          </a:stretch>
        </p:blipFill>
        <p:spPr>
          <a:xfrm>
            <a:off x="1685925" y="878200"/>
            <a:ext cx="7448700" cy="5839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7" name="Shape 427"/>
        <p:cNvGrpSpPr/>
        <p:nvPr/>
      </p:nvGrpSpPr>
      <p:grpSpPr>
        <a:xfrm>
          <a:off x="0" y="0"/>
          <a:ext cx="0" cy="0"/>
          <a:chOff x="0" y="0"/>
          <a:chExt cx="0" cy="0"/>
        </a:xfrm>
      </p:grpSpPr>
      <p:sp>
        <p:nvSpPr>
          <p:cNvPr id="428" name="Google Shape;428;p31"/>
          <p:cNvSpPr txBox="1"/>
          <p:nvPr/>
        </p:nvSpPr>
        <p:spPr>
          <a:xfrm>
            <a:off x="2119525" y="262600"/>
            <a:ext cx="7090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2800"/>
              <a:t>Main program</a:t>
            </a:r>
            <a:endParaRPr sz="2800"/>
          </a:p>
        </p:txBody>
      </p:sp>
      <p:pic>
        <p:nvPicPr>
          <p:cNvPr id="429" name="Google Shape;429;p31"/>
          <p:cNvPicPr preferRelativeResize="0"/>
          <p:nvPr/>
        </p:nvPicPr>
        <p:blipFill>
          <a:blip r:embed="rId3">
            <a:alphaModFix/>
          </a:blip>
          <a:stretch>
            <a:fillRect/>
          </a:stretch>
        </p:blipFill>
        <p:spPr>
          <a:xfrm>
            <a:off x="2196925" y="1105625"/>
            <a:ext cx="4067875" cy="4109375"/>
          </a:xfrm>
          <a:prstGeom prst="rect">
            <a:avLst/>
          </a:prstGeom>
          <a:noFill/>
          <a:ln>
            <a:noFill/>
          </a:ln>
        </p:spPr>
      </p:pic>
      <p:pic>
        <p:nvPicPr>
          <p:cNvPr id="430" name="Google Shape;430;p31"/>
          <p:cNvPicPr preferRelativeResize="0"/>
          <p:nvPr/>
        </p:nvPicPr>
        <p:blipFill>
          <a:blip r:embed="rId4">
            <a:alphaModFix/>
          </a:blip>
          <a:stretch>
            <a:fillRect/>
          </a:stretch>
        </p:blipFill>
        <p:spPr>
          <a:xfrm>
            <a:off x="7111225" y="658825"/>
            <a:ext cx="3317625" cy="5169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5" name="Shape 435"/>
        <p:cNvGrpSpPr/>
        <p:nvPr/>
      </p:nvGrpSpPr>
      <p:grpSpPr>
        <a:xfrm>
          <a:off x="0" y="0"/>
          <a:ext cx="0" cy="0"/>
          <a:chOff x="0" y="0"/>
          <a:chExt cx="0" cy="0"/>
        </a:xfrm>
      </p:grpSpPr>
      <p:sp>
        <p:nvSpPr>
          <p:cNvPr id="436" name="Google Shape;436;p32"/>
          <p:cNvSpPr txBox="1"/>
          <p:nvPr/>
        </p:nvSpPr>
        <p:spPr>
          <a:xfrm>
            <a:off x="2119525" y="262600"/>
            <a:ext cx="7090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2800"/>
              <a:t>Tree Traversal</a:t>
            </a:r>
            <a:endParaRPr sz="2800"/>
          </a:p>
        </p:txBody>
      </p:sp>
      <p:sp>
        <p:nvSpPr>
          <p:cNvPr id="437" name="Google Shape;437;p32"/>
          <p:cNvSpPr txBox="1"/>
          <p:nvPr/>
        </p:nvSpPr>
        <p:spPr>
          <a:xfrm>
            <a:off x="1481800" y="1331750"/>
            <a:ext cx="70902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400"/>
              <a:t>A tree can be traversed in 3 ways</a:t>
            </a:r>
            <a:endParaRPr sz="2400"/>
          </a:p>
          <a:p>
            <a:pPr indent="-381000" lvl="0" marL="457200" rtl="0" algn="l">
              <a:spcBef>
                <a:spcPts val="0"/>
              </a:spcBef>
              <a:spcAft>
                <a:spcPts val="0"/>
              </a:spcAft>
              <a:buSzPts val="2400"/>
              <a:buAutoNum type="arabicPeriod"/>
            </a:pPr>
            <a:r>
              <a:rPr lang="es-ES" sz="2400"/>
              <a:t>Pre-order Traversal</a:t>
            </a:r>
            <a:endParaRPr sz="2400"/>
          </a:p>
          <a:p>
            <a:pPr indent="-381000" lvl="0" marL="457200" rtl="0" algn="l">
              <a:spcBef>
                <a:spcPts val="0"/>
              </a:spcBef>
              <a:spcAft>
                <a:spcPts val="0"/>
              </a:spcAft>
              <a:buSzPts val="2400"/>
              <a:buAutoNum type="arabicPeriod"/>
            </a:pPr>
            <a:r>
              <a:rPr lang="es-ES" sz="2400">
                <a:solidFill>
                  <a:schemeClr val="dk1"/>
                </a:solidFill>
              </a:rPr>
              <a:t>In</a:t>
            </a:r>
            <a:r>
              <a:rPr lang="es-ES" sz="2400">
                <a:solidFill>
                  <a:schemeClr val="dk1"/>
                </a:solidFill>
              </a:rPr>
              <a:t>-order Traversal</a:t>
            </a:r>
            <a:endParaRPr sz="2400">
              <a:solidFill>
                <a:schemeClr val="dk1"/>
              </a:solidFill>
            </a:endParaRPr>
          </a:p>
          <a:p>
            <a:pPr indent="-381000" lvl="0" marL="457200" rtl="0" algn="l">
              <a:spcBef>
                <a:spcPts val="0"/>
              </a:spcBef>
              <a:spcAft>
                <a:spcPts val="0"/>
              </a:spcAft>
              <a:buClr>
                <a:schemeClr val="dk1"/>
              </a:buClr>
              <a:buSzPts val="2400"/>
              <a:buAutoNum type="arabicPeriod"/>
            </a:pPr>
            <a:r>
              <a:rPr lang="es-ES" sz="2400">
                <a:solidFill>
                  <a:schemeClr val="dk1"/>
                </a:solidFill>
              </a:rPr>
              <a:t>Post-order Traversal</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t/>
            </a:r>
            <a:endParaRPr sz="24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2" name="Shape 442"/>
        <p:cNvGrpSpPr/>
        <p:nvPr/>
      </p:nvGrpSpPr>
      <p:grpSpPr>
        <a:xfrm>
          <a:off x="0" y="0"/>
          <a:ext cx="0" cy="0"/>
          <a:chOff x="0" y="0"/>
          <a:chExt cx="0" cy="0"/>
        </a:xfrm>
      </p:grpSpPr>
      <p:sp>
        <p:nvSpPr>
          <p:cNvPr id="443" name="Google Shape;443;p33"/>
          <p:cNvSpPr txBox="1"/>
          <p:nvPr/>
        </p:nvSpPr>
        <p:spPr>
          <a:xfrm>
            <a:off x="2119525" y="262600"/>
            <a:ext cx="7090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2800"/>
              <a:t>IN-Order </a:t>
            </a:r>
            <a:r>
              <a:rPr lang="es-ES" sz="2800"/>
              <a:t>Tree Traversal</a:t>
            </a:r>
            <a:endParaRPr sz="2800"/>
          </a:p>
        </p:txBody>
      </p:sp>
      <p:sp>
        <p:nvSpPr>
          <p:cNvPr id="444" name="Google Shape;444;p33"/>
          <p:cNvSpPr txBox="1"/>
          <p:nvPr/>
        </p:nvSpPr>
        <p:spPr>
          <a:xfrm>
            <a:off x="1481800" y="1331750"/>
            <a:ext cx="7090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chemeClr val="dk1"/>
              </a:solidFill>
            </a:endParaRPr>
          </a:p>
        </p:txBody>
      </p:sp>
      <p:pic>
        <p:nvPicPr>
          <p:cNvPr id="445" name="Google Shape;445;p33"/>
          <p:cNvPicPr preferRelativeResize="0"/>
          <p:nvPr/>
        </p:nvPicPr>
        <p:blipFill>
          <a:blip r:embed="rId3">
            <a:alphaModFix/>
          </a:blip>
          <a:stretch>
            <a:fillRect/>
          </a:stretch>
        </p:blipFill>
        <p:spPr>
          <a:xfrm>
            <a:off x="1109000" y="974225"/>
            <a:ext cx="3095625" cy="2486025"/>
          </a:xfrm>
          <a:prstGeom prst="rect">
            <a:avLst/>
          </a:prstGeom>
          <a:noFill/>
          <a:ln>
            <a:noFill/>
          </a:ln>
        </p:spPr>
      </p:pic>
      <p:sp>
        <p:nvSpPr>
          <p:cNvPr id="446" name="Google Shape;446;p33"/>
          <p:cNvSpPr txBox="1"/>
          <p:nvPr/>
        </p:nvSpPr>
        <p:spPr>
          <a:xfrm>
            <a:off x="4614300" y="878200"/>
            <a:ext cx="7577700" cy="3093900"/>
          </a:xfrm>
          <a:prstGeom prst="rect">
            <a:avLst/>
          </a:prstGeom>
          <a:noFill/>
          <a:ln>
            <a:noFill/>
          </a:ln>
        </p:spPr>
        <p:txBody>
          <a:bodyPr anchorCtr="0" anchor="t" bIns="91425" lIns="91425" spcFirstLastPara="1" rIns="91425" wrap="square" tIns="91425">
            <a:spAutoFit/>
          </a:bodyPr>
          <a:lstStyle/>
          <a:p>
            <a:pPr indent="-400050" lvl="0" marL="457200" rtl="0" algn="l">
              <a:spcBef>
                <a:spcPts val="0"/>
              </a:spcBef>
              <a:spcAft>
                <a:spcPts val="0"/>
              </a:spcAft>
              <a:buSzPts val="2700"/>
              <a:buAutoNum type="arabicPeriod"/>
            </a:pPr>
            <a:r>
              <a:rPr lang="es-ES" sz="2700">
                <a:solidFill>
                  <a:schemeClr val="dk1"/>
                </a:solidFill>
              </a:rPr>
              <a:t>v</a:t>
            </a:r>
            <a:r>
              <a:rPr lang="es-ES" sz="2700">
                <a:solidFill>
                  <a:schemeClr val="dk1"/>
                </a:solidFill>
              </a:rPr>
              <a:t>isit all the nodes in the left subtree</a:t>
            </a:r>
            <a:endParaRPr sz="2700"/>
          </a:p>
          <a:p>
            <a:pPr indent="-400050" lvl="0" marL="457200" rtl="0" algn="l">
              <a:spcBef>
                <a:spcPts val="0"/>
              </a:spcBef>
              <a:spcAft>
                <a:spcPts val="0"/>
              </a:spcAft>
              <a:buSzPts val="2700"/>
              <a:buAutoNum type="arabicPeriod"/>
            </a:pPr>
            <a:r>
              <a:rPr lang="es-ES" sz="2700"/>
              <a:t>Visit the root node</a:t>
            </a:r>
            <a:endParaRPr sz="2700"/>
          </a:p>
          <a:p>
            <a:pPr indent="-400050" lvl="0" marL="457200" rtl="0" algn="l">
              <a:spcBef>
                <a:spcPts val="0"/>
              </a:spcBef>
              <a:spcAft>
                <a:spcPts val="0"/>
              </a:spcAft>
              <a:buSzPts val="2700"/>
              <a:buAutoNum type="arabicPeriod"/>
            </a:pPr>
            <a:r>
              <a:rPr lang="es-ES" sz="2700"/>
              <a:t>Visit all the nodes in the right subtree</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rPr lang="es-ES" sz="2700"/>
              <a:t>we use stack data structure to remember the backtracking of path.</a:t>
            </a:r>
            <a:endParaRPr sz="2700"/>
          </a:p>
          <a:p>
            <a:pPr indent="0" lvl="0" marL="0" rtl="0" algn="l">
              <a:spcBef>
                <a:spcPts val="0"/>
              </a:spcBef>
              <a:spcAft>
                <a:spcPts val="0"/>
              </a:spcAft>
              <a:buNone/>
            </a:pPr>
            <a:r>
              <a:t/>
            </a:r>
            <a:endParaRPr sz="2700"/>
          </a:p>
        </p:txBody>
      </p:sp>
      <p:pic>
        <p:nvPicPr>
          <p:cNvPr id="447" name="Google Shape;447;p33"/>
          <p:cNvPicPr preferRelativeResize="0"/>
          <p:nvPr/>
        </p:nvPicPr>
        <p:blipFill>
          <a:blip r:embed="rId4">
            <a:alphaModFix/>
          </a:blip>
          <a:stretch>
            <a:fillRect/>
          </a:stretch>
        </p:blipFill>
        <p:spPr>
          <a:xfrm>
            <a:off x="1109000" y="3689925"/>
            <a:ext cx="2740285" cy="2996900"/>
          </a:xfrm>
          <a:prstGeom prst="rect">
            <a:avLst/>
          </a:prstGeom>
          <a:noFill/>
          <a:ln>
            <a:noFill/>
          </a:ln>
        </p:spPr>
      </p:pic>
      <p:pic>
        <p:nvPicPr>
          <p:cNvPr id="448" name="Google Shape;448;p33"/>
          <p:cNvPicPr preferRelativeResize="0"/>
          <p:nvPr/>
        </p:nvPicPr>
        <p:blipFill>
          <a:blip r:embed="rId5">
            <a:alphaModFix/>
          </a:blip>
          <a:stretch>
            <a:fillRect/>
          </a:stretch>
        </p:blipFill>
        <p:spPr>
          <a:xfrm>
            <a:off x="9805625" y="3019413"/>
            <a:ext cx="2076450" cy="3838575"/>
          </a:xfrm>
          <a:prstGeom prst="rect">
            <a:avLst/>
          </a:prstGeom>
          <a:noFill/>
          <a:ln>
            <a:noFill/>
          </a:ln>
        </p:spPr>
      </p:pic>
      <p:pic>
        <p:nvPicPr>
          <p:cNvPr id="449" name="Google Shape;449;p33"/>
          <p:cNvPicPr preferRelativeResize="0"/>
          <p:nvPr/>
        </p:nvPicPr>
        <p:blipFill>
          <a:blip r:embed="rId6">
            <a:alphaModFix/>
          </a:blip>
          <a:stretch>
            <a:fillRect/>
          </a:stretch>
        </p:blipFill>
        <p:spPr>
          <a:xfrm>
            <a:off x="4401859" y="3972100"/>
            <a:ext cx="5257950" cy="1251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4" name="Shape 454"/>
        <p:cNvGrpSpPr/>
        <p:nvPr/>
      </p:nvGrpSpPr>
      <p:grpSpPr>
        <a:xfrm>
          <a:off x="0" y="0"/>
          <a:ext cx="0" cy="0"/>
          <a:chOff x="0" y="0"/>
          <a:chExt cx="0" cy="0"/>
        </a:xfrm>
      </p:grpSpPr>
      <p:sp>
        <p:nvSpPr>
          <p:cNvPr id="455" name="Google Shape;455;p34"/>
          <p:cNvSpPr txBox="1"/>
          <p:nvPr/>
        </p:nvSpPr>
        <p:spPr>
          <a:xfrm>
            <a:off x="2119525" y="262600"/>
            <a:ext cx="7090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2800"/>
              <a:t>Pre-Order Tree Traversal</a:t>
            </a:r>
            <a:endParaRPr sz="2800"/>
          </a:p>
        </p:txBody>
      </p:sp>
      <p:sp>
        <p:nvSpPr>
          <p:cNvPr id="456" name="Google Shape;456;p34"/>
          <p:cNvSpPr txBox="1"/>
          <p:nvPr/>
        </p:nvSpPr>
        <p:spPr>
          <a:xfrm>
            <a:off x="1481800" y="1331750"/>
            <a:ext cx="7090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chemeClr val="dk1"/>
              </a:solidFill>
            </a:endParaRPr>
          </a:p>
        </p:txBody>
      </p:sp>
      <p:pic>
        <p:nvPicPr>
          <p:cNvPr id="457" name="Google Shape;457;p34"/>
          <p:cNvPicPr preferRelativeResize="0"/>
          <p:nvPr/>
        </p:nvPicPr>
        <p:blipFill>
          <a:blip r:embed="rId3">
            <a:alphaModFix/>
          </a:blip>
          <a:stretch>
            <a:fillRect/>
          </a:stretch>
        </p:blipFill>
        <p:spPr>
          <a:xfrm>
            <a:off x="1052725" y="1145013"/>
            <a:ext cx="3095625" cy="2486025"/>
          </a:xfrm>
          <a:prstGeom prst="rect">
            <a:avLst/>
          </a:prstGeom>
          <a:noFill/>
          <a:ln>
            <a:noFill/>
          </a:ln>
        </p:spPr>
      </p:pic>
      <p:sp>
        <p:nvSpPr>
          <p:cNvPr id="458" name="Google Shape;458;p34"/>
          <p:cNvSpPr txBox="1"/>
          <p:nvPr/>
        </p:nvSpPr>
        <p:spPr>
          <a:xfrm>
            <a:off x="4614200" y="1256725"/>
            <a:ext cx="6283500" cy="1431600"/>
          </a:xfrm>
          <a:prstGeom prst="rect">
            <a:avLst/>
          </a:prstGeom>
          <a:noFill/>
          <a:ln>
            <a:noFill/>
          </a:ln>
        </p:spPr>
        <p:txBody>
          <a:bodyPr anchorCtr="0" anchor="t" bIns="91425" lIns="91425" spcFirstLastPara="1" rIns="91425" wrap="square" tIns="91425">
            <a:spAutoFit/>
          </a:bodyPr>
          <a:lstStyle/>
          <a:p>
            <a:pPr indent="-400050" lvl="0" marL="457200" rtl="0" algn="l">
              <a:spcBef>
                <a:spcPts val="0"/>
              </a:spcBef>
              <a:spcAft>
                <a:spcPts val="0"/>
              </a:spcAft>
              <a:buSzPts val="2700"/>
              <a:buAutoNum type="arabicPeriod"/>
            </a:pPr>
            <a:r>
              <a:rPr lang="es-ES" sz="2700"/>
              <a:t>Visit the root node</a:t>
            </a:r>
            <a:endParaRPr sz="2700"/>
          </a:p>
          <a:p>
            <a:pPr indent="-400050" lvl="0" marL="457200" rtl="0" algn="l">
              <a:spcBef>
                <a:spcPts val="0"/>
              </a:spcBef>
              <a:spcAft>
                <a:spcPts val="0"/>
              </a:spcAft>
              <a:buSzPts val="2700"/>
              <a:buAutoNum type="arabicPeriod"/>
            </a:pPr>
            <a:r>
              <a:rPr lang="es-ES" sz="2700"/>
              <a:t>visit all the nodes in the left subtree</a:t>
            </a:r>
            <a:endParaRPr sz="2700"/>
          </a:p>
          <a:p>
            <a:pPr indent="-400050" lvl="0" marL="457200" rtl="0" algn="l">
              <a:spcBef>
                <a:spcPts val="0"/>
              </a:spcBef>
              <a:spcAft>
                <a:spcPts val="0"/>
              </a:spcAft>
              <a:buSzPts val="2700"/>
              <a:buAutoNum type="arabicPeriod"/>
            </a:pPr>
            <a:r>
              <a:rPr lang="es-ES" sz="2700"/>
              <a:t>visit all the nodes in the right subtree</a:t>
            </a:r>
            <a:endParaRPr sz="2700"/>
          </a:p>
        </p:txBody>
      </p:sp>
      <p:sp>
        <p:nvSpPr>
          <p:cNvPr id="459" name="Google Shape;459;p34"/>
          <p:cNvSpPr txBox="1"/>
          <p:nvPr/>
        </p:nvSpPr>
        <p:spPr>
          <a:xfrm>
            <a:off x="4389125" y="3920200"/>
            <a:ext cx="73341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300"/>
              <a:t>1-&gt; 12 -&gt; 5 -&gt; 6 -&gt;9</a:t>
            </a:r>
            <a:endParaRPr sz="33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4" name="Shape 464"/>
        <p:cNvGrpSpPr/>
        <p:nvPr/>
      </p:nvGrpSpPr>
      <p:grpSpPr>
        <a:xfrm>
          <a:off x="0" y="0"/>
          <a:ext cx="0" cy="0"/>
          <a:chOff x="0" y="0"/>
          <a:chExt cx="0" cy="0"/>
        </a:xfrm>
      </p:grpSpPr>
      <p:sp>
        <p:nvSpPr>
          <p:cNvPr id="465" name="Google Shape;465;p35"/>
          <p:cNvSpPr txBox="1"/>
          <p:nvPr/>
        </p:nvSpPr>
        <p:spPr>
          <a:xfrm>
            <a:off x="2119525" y="262600"/>
            <a:ext cx="7090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2800"/>
              <a:t>Post-Order Tree Traversal</a:t>
            </a:r>
            <a:endParaRPr sz="2800"/>
          </a:p>
        </p:txBody>
      </p:sp>
      <p:sp>
        <p:nvSpPr>
          <p:cNvPr id="466" name="Google Shape;466;p35"/>
          <p:cNvSpPr txBox="1"/>
          <p:nvPr/>
        </p:nvSpPr>
        <p:spPr>
          <a:xfrm>
            <a:off x="1481800" y="1331750"/>
            <a:ext cx="7090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chemeClr val="dk1"/>
              </a:solidFill>
            </a:endParaRPr>
          </a:p>
        </p:txBody>
      </p:sp>
      <p:pic>
        <p:nvPicPr>
          <p:cNvPr id="467" name="Google Shape;467;p35"/>
          <p:cNvPicPr preferRelativeResize="0"/>
          <p:nvPr/>
        </p:nvPicPr>
        <p:blipFill>
          <a:blip r:embed="rId3">
            <a:alphaModFix/>
          </a:blip>
          <a:stretch>
            <a:fillRect/>
          </a:stretch>
        </p:blipFill>
        <p:spPr>
          <a:xfrm>
            <a:off x="1052725" y="1145013"/>
            <a:ext cx="3095625" cy="2486025"/>
          </a:xfrm>
          <a:prstGeom prst="rect">
            <a:avLst/>
          </a:prstGeom>
          <a:noFill/>
          <a:ln>
            <a:noFill/>
          </a:ln>
        </p:spPr>
      </p:pic>
      <p:sp>
        <p:nvSpPr>
          <p:cNvPr id="468" name="Google Shape;468;p35"/>
          <p:cNvSpPr txBox="1"/>
          <p:nvPr/>
        </p:nvSpPr>
        <p:spPr>
          <a:xfrm>
            <a:off x="4614200" y="1256725"/>
            <a:ext cx="62835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700"/>
          </a:p>
          <a:p>
            <a:pPr indent="-400050" lvl="0" marL="457200" rtl="0" algn="l">
              <a:spcBef>
                <a:spcPts val="0"/>
              </a:spcBef>
              <a:spcAft>
                <a:spcPts val="0"/>
              </a:spcAft>
              <a:buSzPts val="2700"/>
              <a:buAutoNum type="arabicPeriod"/>
            </a:pPr>
            <a:r>
              <a:rPr lang="es-ES" sz="2700"/>
              <a:t>visit all the nodes in the left subtree</a:t>
            </a:r>
            <a:endParaRPr sz="2700"/>
          </a:p>
          <a:p>
            <a:pPr indent="-400050" lvl="0" marL="457200" rtl="0" algn="l">
              <a:spcBef>
                <a:spcPts val="0"/>
              </a:spcBef>
              <a:spcAft>
                <a:spcPts val="0"/>
              </a:spcAft>
              <a:buSzPts val="2700"/>
              <a:buAutoNum type="arabicPeriod"/>
            </a:pPr>
            <a:r>
              <a:rPr lang="es-ES" sz="2700"/>
              <a:t>visit all the nodes in the right subtree</a:t>
            </a:r>
            <a:endParaRPr sz="2700"/>
          </a:p>
          <a:p>
            <a:pPr indent="-400050" lvl="0" marL="457200" rtl="0" algn="l">
              <a:spcBef>
                <a:spcPts val="0"/>
              </a:spcBef>
              <a:spcAft>
                <a:spcPts val="0"/>
              </a:spcAft>
              <a:buSzPts val="2700"/>
              <a:buAutoNum type="arabicPeriod"/>
            </a:pPr>
            <a:r>
              <a:rPr lang="es-ES" sz="2700">
                <a:solidFill>
                  <a:schemeClr val="dk1"/>
                </a:solidFill>
              </a:rPr>
              <a:t>Visit the root node</a:t>
            </a:r>
            <a:endParaRPr sz="2700"/>
          </a:p>
        </p:txBody>
      </p:sp>
      <p:sp>
        <p:nvSpPr>
          <p:cNvPr id="469" name="Google Shape;469;p35"/>
          <p:cNvSpPr txBox="1"/>
          <p:nvPr/>
        </p:nvSpPr>
        <p:spPr>
          <a:xfrm>
            <a:off x="4389125" y="3920200"/>
            <a:ext cx="73341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300"/>
              <a:t>5</a:t>
            </a:r>
            <a:r>
              <a:rPr lang="es-ES" sz="3300"/>
              <a:t>-&gt; 6 -&gt; 12 -&gt; 9 -&gt;1</a:t>
            </a:r>
            <a:endParaRPr sz="3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p9"/>
          <p:cNvSpPr txBox="1"/>
          <p:nvPr/>
        </p:nvSpPr>
        <p:spPr>
          <a:xfrm>
            <a:off x="2173025" y="0"/>
            <a:ext cx="7038300" cy="6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2300">
                <a:solidFill>
                  <a:schemeClr val="dk1"/>
                </a:solidFill>
              </a:rPr>
              <a:t>Basic terminology in Trees</a:t>
            </a:r>
            <a:endParaRPr sz="2300">
              <a:solidFill>
                <a:schemeClr val="dk1"/>
              </a:solidFill>
            </a:endParaRPr>
          </a:p>
        </p:txBody>
      </p:sp>
      <p:sp>
        <p:nvSpPr>
          <p:cNvPr id="261" name="Google Shape;261;p9"/>
          <p:cNvSpPr txBox="1"/>
          <p:nvPr/>
        </p:nvSpPr>
        <p:spPr>
          <a:xfrm>
            <a:off x="1249975" y="711525"/>
            <a:ext cx="10576500" cy="59037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1900">
                <a:solidFill>
                  <a:schemeClr val="dk1"/>
                </a:solidFill>
                <a:latin typeface="Times New Roman"/>
                <a:ea typeface="Times New Roman"/>
                <a:cs typeface="Times New Roman"/>
                <a:sym typeface="Times New Roman"/>
              </a:rPr>
              <a:t>Important terms</a:t>
            </a:r>
            <a:endParaRPr sz="1900">
              <a:solidFill>
                <a:schemeClr val="dk1"/>
              </a:solidFill>
              <a:latin typeface="Times New Roman"/>
              <a:ea typeface="Times New Roman"/>
              <a:cs typeface="Times New Roman"/>
              <a:sym typeface="Times New Roman"/>
            </a:endParaRPr>
          </a:p>
          <a:p>
            <a:pPr indent="-342900" lvl="0" marL="457200" rtl="0" algn="l">
              <a:lnSpc>
                <a:spcPct val="115000"/>
              </a:lnSpc>
              <a:spcBef>
                <a:spcPts val="1200"/>
              </a:spcBef>
              <a:spcAft>
                <a:spcPts val="0"/>
              </a:spcAft>
              <a:buClr>
                <a:schemeClr val="dk1"/>
              </a:buClr>
              <a:buSzPts val="1800"/>
              <a:buChar char="●"/>
            </a:pPr>
            <a:r>
              <a:rPr lang="es-ES" sz="1900">
                <a:solidFill>
                  <a:schemeClr val="dk1"/>
                </a:solidFill>
                <a:latin typeface="Times New Roman"/>
                <a:ea typeface="Times New Roman"/>
                <a:cs typeface="Times New Roman"/>
                <a:sym typeface="Times New Roman"/>
              </a:rPr>
              <a:t>Node: each data item in a tree is referred as a node.</a:t>
            </a:r>
            <a:endParaRPr sz="19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Char char="●"/>
            </a:pPr>
            <a:r>
              <a:rPr lang="es-ES" sz="1900">
                <a:solidFill>
                  <a:schemeClr val="dk1"/>
                </a:solidFill>
                <a:latin typeface="Times New Roman"/>
                <a:ea typeface="Times New Roman"/>
                <a:cs typeface="Times New Roman"/>
                <a:sym typeface="Times New Roman"/>
              </a:rPr>
              <a:t>Edge: this represents the connection between two nodes.</a:t>
            </a:r>
            <a:endParaRPr sz="19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Char char="●"/>
            </a:pPr>
            <a:r>
              <a:rPr b="1" lang="es-ES" sz="1900">
                <a:solidFill>
                  <a:schemeClr val="dk1"/>
                </a:solidFill>
                <a:latin typeface="Times New Roman"/>
                <a:ea typeface="Times New Roman"/>
                <a:cs typeface="Times New Roman"/>
                <a:sym typeface="Times New Roman"/>
              </a:rPr>
              <a:t>Root</a:t>
            </a:r>
            <a:r>
              <a:rPr lang="es-ES" sz="1900">
                <a:solidFill>
                  <a:schemeClr val="dk1"/>
                </a:solidFill>
                <a:latin typeface="Times New Roman"/>
                <a:ea typeface="Times New Roman"/>
                <a:cs typeface="Times New Roman"/>
                <a:sym typeface="Times New Roman"/>
              </a:rPr>
              <a:t> − The node at the top of the tree is called root. There is only one root per tree and one path from the root node to any node.</a:t>
            </a:r>
            <a:endParaRPr sz="19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Char char="●"/>
            </a:pPr>
            <a:r>
              <a:rPr b="1" lang="es-ES" sz="1900">
                <a:solidFill>
                  <a:schemeClr val="dk1"/>
                </a:solidFill>
                <a:latin typeface="Times New Roman"/>
                <a:ea typeface="Times New Roman"/>
                <a:cs typeface="Times New Roman"/>
                <a:sym typeface="Times New Roman"/>
              </a:rPr>
              <a:t>Path</a:t>
            </a:r>
            <a:r>
              <a:rPr lang="es-ES" sz="1900">
                <a:solidFill>
                  <a:schemeClr val="dk1"/>
                </a:solidFill>
                <a:latin typeface="Times New Roman"/>
                <a:ea typeface="Times New Roman"/>
                <a:cs typeface="Times New Roman"/>
                <a:sym typeface="Times New Roman"/>
              </a:rPr>
              <a:t> − Path refers to the sequence of nodes along the edges of a tree.</a:t>
            </a:r>
            <a:endParaRPr sz="19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Char char="●"/>
            </a:pPr>
            <a:r>
              <a:rPr b="1" lang="es-ES" sz="1900">
                <a:solidFill>
                  <a:schemeClr val="dk1"/>
                </a:solidFill>
                <a:latin typeface="Times New Roman"/>
                <a:ea typeface="Times New Roman"/>
                <a:cs typeface="Times New Roman"/>
                <a:sym typeface="Times New Roman"/>
              </a:rPr>
              <a:t>Parent</a:t>
            </a:r>
            <a:r>
              <a:rPr lang="es-ES" sz="1900">
                <a:solidFill>
                  <a:schemeClr val="dk1"/>
                </a:solidFill>
                <a:latin typeface="Times New Roman"/>
                <a:ea typeface="Times New Roman"/>
                <a:cs typeface="Times New Roman"/>
                <a:sym typeface="Times New Roman"/>
              </a:rPr>
              <a:t> − Any node except the root node has one edge upward to a node called parent.</a:t>
            </a:r>
            <a:endParaRPr sz="19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Char char="●"/>
            </a:pPr>
            <a:r>
              <a:rPr b="1" lang="es-ES" sz="1900">
                <a:solidFill>
                  <a:schemeClr val="dk1"/>
                </a:solidFill>
                <a:latin typeface="Times New Roman"/>
                <a:ea typeface="Times New Roman"/>
                <a:cs typeface="Times New Roman"/>
                <a:sym typeface="Times New Roman"/>
              </a:rPr>
              <a:t>Child</a:t>
            </a:r>
            <a:r>
              <a:rPr lang="es-ES" sz="1900">
                <a:solidFill>
                  <a:schemeClr val="dk1"/>
                </a:solidFill>
                <a:latin typeface="Times New Roman"/>
                <a:ea typeface="Times New Roman"/>
                <a:cs typeface="Times New Roman"/>
                <a:sym typeface="Times New Roman"/>
              </a:rPr>
              <a:t> − The node below a given node connected by its edge downward is called its child node.</a:t>
            </a:r>
            <a:endParaRPr sz="19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Char char="●"/>
            </a:pPr>
            <a:r>
              <a:rPr b="1" lang="es-ES" sz="1900">
                <a:solidFill>
                  <a:schemeClr val="dk1"/>
                </a:solidFill>
                <a:latin typeface="Times New Roman"/>
                <a:ea typeface="Times New Roman"/>
                <a:cs typeface="Times New Roman"/>
                <a:sym typeface="Times New Roman"/>
              </a:rPr>
              <a:t>Leaf</a:t>
            </a:r>
            <a:r>
              <a:rPr lang="es-ES" sz="1900">
                <a:solidFill>
                  <a:schemeClr val="dk1"/>
                </a:solidFill>
                <a:latin typeface="Times New Roman"/>
                <a:ea typeface="Times New Roman"/>
                <a:cs typeface="Times New Roman"/>
                <a:sym typeface="Times New Roman"/>
              </a:rPr>
              <a:t> − The node which does not have any child node is called the leaf node.</a:t>
            </a:r>
            <a:endParaRPr sz="19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Char char="●"/>
            </a:pPr>
            <a:r>
              <a:rPr b="1" lang="es-ES" sz="1900">
                <a:solidFill>
                  <a:schemeClr val="dk1"/>
                </a:solidFill>
                <a:latin typeface="Times New Roman"/>
                <a:ea typeface="Times New Roman"/>
                <a:cs typeface="Times New Roman"/>
                <a:sym typeface="Times New Roman"/>
              </a:rPr>
              <a:t>Subtree</a:t>
            </a:r>
            <a:r>
              <a:rPr lang="es-ES" sz="1900">
                <a:solidFill>
                  <a:schemeClr val="dk1"/>
                </a:solidFill>
                <a:latin typeface="Times New Roman"/>
                <a:ea typeface="Times New Roman"/>
                <a:cs typeface="Times New Roman"/>
                <a:sym typeface="Times New Roman"/>
              </a:rPr>
              <a:t> − Subtree represents the descendants of a node.</a:t>
            </a:r>
            <a:endParaRPr sz="19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Char char="●"/>
            </a:pPr>
            <a:r>
              <a:rPr b="1" lang="es-ES" sz="1900">
                <a:solidFill>
                  <a:schemeClr val="dk1"/>
                </a:solidFill>
                <a:latin typeface="Times New Roman"/>
                <a:ea typeface="Times New Roman"/>
                <a:cs typeface="Times New Roman"/>
                <a:sym typeface="Times New Roman"/>
              </a:rPr>
              <a:t>Visiting</a:t>
            </a:r>
            <a:r>
              <a:rPr lang="es-ES" sz="1900">
                <a:solidFill>
                  <a:schemeClr val="dk1"/>
                </a:solidFill>
                <a:latin typeface="Times New Roman"/>
                <a:ea typeface="Times New Roman"/>
                <a:cs typeface="Times New Roman"/>
                <a:sym typeface="Times New Roman"/>
              </a:rPr>
              <a:t> − Visiting refers to checking the value of a node when control is on the node.</a:t>
            </a:r>
            <a:endParaRPr sz="19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Char char="●"/>
            </a:pPr>
            <a:r>
              <a:rPr b="1" lang="es-ES" sz="1900">
                <a:solidFill>
                  <a:schemeClr val="dk1"/>
                </a:solidFill>
                <a:latin typeface="Times New Roman"/>
                <a:ea typeface="Times New Roman"/>
                <a:cs typeface="Times New Roman"/>
                <a:sym typeface="Times New Roman"/>
              </a:rPr>
              <a:t>Traversing</a:t>
            </a:r>
            <a:r>
              <a:rPr lang="es-ES" sz="1900">
                <a:solidFill>
                  <a:schemeClr val="dk1"/>
                </a:solidFill>
                <a:latin typeface="Times New Roman"/>
                <a:ea typeface="Times New Roman"/>
                <a:cs typeface="Times New Roman"/>
                <a:sym typeface="Times New Roman"/>
              </a:rPr>
              <a:t> − Traversing means passing through nodes in a specific order.</a:t>
            </a:r>
            <a:endParaRPr sz="19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Char char="●"/>
            </a:pPr>
            <a:r>
              <a:rPr b="1" lang="es-ES" sz="1900">
                <a:solidFill>
                  <a:schemeClr val="dk1"/>
                </a:solidFill>
                <a:latin typeface="Times New Roman"/>
                <a:ea typeface="Times New Roman"/>
                <a:cs typeface="Times New Roman"/>
                <a:sym typeface="Times New Roman"/>
              </a:rPr>
              <a:t>Levels</a:t>
            </a:r>
            <a:r>
              <a:rPr lang="es-ES" sz="1900">
                <a:solidFill>
                  <a:schemeClr val="dk1"/>
                </a:solidFill>
                <a:latin typeface="Times New Roman"/>
                <a:ea typeface="Times New Roman"/>
                <a:cs typeface="Times New Roman"/>
                <a:sym typeface="Times New Roman"/>
              </a:rPr>
              <a:t> − Level of a node represents the generation of a node. If the root node is at level 0, then its next child node is at level 1, its grandchild is at level 2, and so on.</a:t>
            </a:r>
            <a:endParaRPr sz="19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Char char="●"/>
            </a:pPr>
            <a:r>
              <a:rPr b="1" lang="es-ES" sz="1900">
                <a:solidFill>
                  <a:schemeClr val="dk1"/>
                </a:solidFill>
                <a:latin typeface="Times New Roman"/>
                <a:ea typeface="Times New Roman"/>
                <a:cs typeface="Times New Roman"/>
                <a:sym typeface="Times New Roman"/>
              </a:rPr>
              <a:t>Degree : Degree of a node is equal to number of children , a node have.</a:t>
            </a:r>
            <a:endParaRPr b="1" sz="19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Font typeface="Times New Roman"/>
              <a:buChar char="●"/>
            </a:pPr>
            <a:r>
              <a:rPr b="1" lang="es-ES" sz="1900">
                <a:solidFill>
                  <a:schemeClr val="dk1"/>
                </a:solidFill>
                <a:latin typeface="Times New Roman"/>
                <a:ea typeface="Times New Roman"/>
                <a:cs typeface="Times New Roman"/>
                <a:sym typeface="Times New Roman"/>
              </a:rPr>
              <a:t>height : number of levels in a tree</a:t>
            </a:r>
            <a:endParaRPr b="1" sz="1900">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4" name="Shape 474"/>
        <p:cNvGrpSpPr/>
        <p:nvPr/>
      </p:nvGrpSpPr>
      <p:grpSpPr>
        <a:xfrm>
          <a:off x="0" y="0"/>
          <a:ext cx="0" cy="0"/>
          <a:chOff x="0" y="0"/>
          <a:chExt cx="0" cy="0"/>
        </a:xfrm>
      </p:grpSpPr>
      <p:pic>
        <p:nvPicPr>
          <p:cNvPr id="475" name="Google Shape;475;p36"/>
          <p:cNvPicPr preferRelativeResize="0"/>
          <p:nvPr/>
        </p:nvPicPr>
        <p:blipFill>
          <a:blip r:embed="rId3">
            <a:alphaModFix/>
          </a:blip>
          <a:stretch>
            <a:fillRect/>
          </a:stretch>
        </p:blipFill>
        <p:spPr>
          <a:xfrm>
            <a:off x="1245450" y="487250"/>
            <a:ext cx="6408676" cy="3012775"/>
          </a:xfrm>
          <a:prstGeom prst="rect">
            <a:avLst/>
          </a:prstGeom>
          <a:noFill/>
          <a:ln>
            <a:noFill/>
          </a:ln>
        </p:spPr>
      </p:pic>
      <p:sp>
        <p:nvSpPr>
          <p:cNvPr id="476" name="Google Shape;476;p36"/>
          <p:cNvSpPr txBox="1"/>
          <p:nvPr/>
        </p:nvSpPr>
        <p:spPr>
          <a:xfrm>
            <a:off x="3646650" y="87050"/>
            <a:ext cx="561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t>Binary search tree - inorder traversal</a:t>
            </a:r>
            <a:endParaRPr/>
          </a:p>
        </p:txBody>
      </p:sp>
      <p:pic>
        <p:nvPicPr>
          <p:cNvPr id="477" name="Google Shape;477;p36"/>
          <p:cNvPicPr preferRelativeResize="0"/>
          <p:nvPr/>
        </p:nvPicPr>
        <p:blipFill>
          <a:blip r:embed="rId4">
            <a:alphaModFix/>
          </a:blip>
          <a:stretch>
            <a:fillRect/>
          </a:stretch>
        </p:blipFill>
        <p:spPr>
          <a:xfrm>
            <a:off x="2029500" y="4189200"/>
            <a:ext cx="5610300" cy="2018521"/>
          </a:xfrm>
          <a:prstGeom prst="rect">
            <a:avLst/>
          </a:prstGeom>
          <a:noFill/>
          <a:ln>
            <a:noFill/>
          </a:ln>
        </p:spPr>
      </p:pic>
      <p:sp>
        <p:nvSpPr>
          <p:cNvPr id="478" name="Google Shape;478;p36"/>
          <p:cNvSpPr txBox="1"/>
          <p:nvPr/>
        </p:nvSpPr>
        <p:spPr>
          <a:xfrm>
            <a:off x="10040350" y="2302125"/>
            <a:ext cx="206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3" name="Shape 483"/>
        <p:cNvGrpSpPr/>
        <p:nvPr/>
      </p:nvGrpSpPr>
      <p:grpSpPr>
        <a:xfrm>
          <a:off x="0" y="0"/>
          <a:ext cx="0" cy="0"/>
          <a:chOff x="0" y="0"/>
          <a:chExt cx="0" cy="0"/>
        </a:xfrm>
      </p:grpSpPr>
      <p:pic>
        <p:nvPicPr>
          <p:cNvPr id="484" name="Google Shape;484;p37"/>
          <p:cNvPicPr preferRelativeResize="0"/>
          <p:nvPr/>
        </p:nvPicPr>
        <p:blipFill>
          <a:blip r:embed="rId3">
            <a:alphaModFix/>
          </a:blip>
          <a:stretch>
            <a:fillRect/>
          </a:stretch>
        </p:blipFill>
        <p:spPr>
          <a:xfrm>
            <a:off x="1245450" y="487250"/>
            <a:ext cx="6408676" cy="3012775"/>
          </a:xfrm>
          <a:prstGeom prst="rect">
            <a:avLst/>
          </a:prstGeom>
          <a:noFill/>
          <a:ln>
            <a:noFill/>
          </a:ln>
        </p:spPr>
      </p:pic>
      <p:sp>
        <p:nvSpPr>
          <p:cNvPr id="485" name="Google Shape;485;p37"/>
          <p:cNvSpPr txBox="1"/>
          <p:nvPr/>
        </p:nvSpPr>
        <p:spPr>
          <a:xfrm>
            <a:off x="3646650" y="87050"/>
            <a:ext cx="561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t>Binary search tree - preorder traversal</a:t>
            </a:r>
            <a:endParaRPr/>
          </a:p>
        </p:txBody>
      </p:sp>
      <p:sp>
        <p:nvSpPr>
          <p:cNvPr id="486" name="Google Shape;486;p37"/>
          <p:cNvSpPr txBox="1"/>
          <p:nvPr/>
        </p:nvSpPr>
        <p:spPr>
          <a:xfrm>
            <a:off x="10040350" y="2302125"/>
            <a:ext cx="206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487" name="Google Shape;487;p37"/>
          <p:cNvPicPr preferRelativeResize="0"/>
          <p:nvPr/>
        </p:nvPicPr>
        <p:blipFill>
          <a:blip r:embed="rId4">
            <a:alphaModFix/>
          </a:blip>
          <a:stretch>
            <a:fillRect/>
          </a:stretch>
        </p:blipFill>
        <p:spPr>
          <a:xfrm>
            <a:off x="2314550" y="4042825"/>
            <a:ext cx="5610300" cy="204542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2" name="Shape 492"/>
        <p:cNvGrpSpPr/>
        <p:nvPr/>
      </p:nvGrpSpPr>
      <p:grpSpPr>
        <a:xfrm>
          <a:off x="0" y="0"/>
          <a:ext cx="0" cy="0"/>
          <a:chOff x="0" y="0"/>
          <a:chExt cx="0" cy="0"/>
        </a:xfrm>
      </p:grpSpPr>
      <p:pic>
        <p:nvPicPr>
          <p:cNvPr id="493" name="Google Shape;493;p38"/>
          <p:cNvPicPr preferRelativeResize="0"/>
          <p:nvPr/>
        </p:nvPicPr>
        <p:blipFill>
          <a:blip r:embed="rId3">
            <a:alphaModFix/>
          </a:blip>
          <a:stretch>
            <a:fillRect/>
          </a:stretch>
        </p:blipFill>
        <p:spPr>
          <a:xfrm>
            <a:off x="1245450" y="487250"/>
            <a:ext cx="6408676" cy="3012775"/>
          </a:xfrm>
          <a:prstGeom prst="rect">
            <a:avLst/>
          </a:prstGeom>
          <a:noFill/>
          <a:ln>
            <a:noFill/>
          </a:ln>
        </p:spPr>
      </p:pic>
      <p:sp>
        <p:nvSpPr>
          <p:cNvPr id="494" name="Google Shape;494;p38"/>
          <p:cNvSpPr txBox="1"/>
          <p:nvPr/>
        </p:nvSpPr>
        <p:spPr>
          <a:xfrm>
            <a:off x="3646650" y="87050"/>
            <a:ext cx="561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t>Binary search tree - postorder traversal</a:t>
            </a:r>
            <a:endParaRPr/>
          </a:p>
        </p:txBody>
      </p:sp>
      <p:sp>
        <p:nvSpPr>
          <p:cNvPr id="495" name="Google Shape;495;p38"/>
          <p:cNvSpPr txBox="1"/>
          <p:nvPr/>
        </p:nvSpPr>
        <p:spPr>
          <a:xfrm>
            <a:off x="10040350" y="2302125"/>
            <a:ext cx="206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496" name="Google Shape;496;p38"/>
          <p:cNvPicPr preferRelativeResize="0"/>
          <p:nvPr/>
        </p:nvPicPr>
        <p:blipFill>
          <a:blip r:embed="rId4">
            <a:alphaModFix/>
          </a:blip>
          <a:stretch>
            <a:fillRect/>
          </a:stretch>
        </p:blipFill>
        <p:spPr>
          <a:xfrm>
            <a:off x="3019075" y="3963275"/>
            <a:ext cx="6083075" cy="2011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1" name="Shape 501"/>
        <p:cNvGrpSpPr/>
        <p:nvPr/>
      </p:nvGrpSpPr>
      <p:grpSpPr>
        <a:xfrm>
          <a:off x="0" y="0"/>
          <a:ext cx="0" cy="0"/>
          <a:chOff x="0" y="0"/>
          <a:chExt cx="0" cy="0"/>
        </a:xfrm>
      </p:grpSpPr>
      <p:pic>
        <p:nvPicPr>
          <p:cNvPr id="502" name="Google Shape;502;p39"/>
          <p:cNvPicPr preferRelativeResize="0"/>
          <p:nvPr/>
        </p:nvPicPr>
        <p:blipFill>
          <a:blip r:embed="rId3">
            <a:alphaModFix/>
          </a:blip>
          <a:stretch>
            <a:fillRect/>
          </a:stretch>
        </p:blipFill>
        <p:spPr>
          <a:xfrm>
            <a:off x="1055475" y="487250"/>
            <a:ext cx="6408676" cy="3012775"/>
          </a:xfrm>
          <a:prstGeom prst="rect">
            <a:avLst/>
          </a:prstGeom>
          <a:noFill/>
          <a:ln>
            <a:noFill/>
          </a:ln>
        </p:spPr>
      </p:pic>
      <p:sp>
        <p:nvSpPr>
          <p:cNvPr id="503" name="Google Shape;503;p39"/>
          <p:cNvSpPr txBox="1"/>
          <p:nvPr/>
        </p:nvSpPr>
        <p:spPr>
          <a:xfrm>
            <a:off x="3646650" y="87050"/>
            <a:ext cx="561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t>Binary search tree - find node</a:t>
            </a:r>
            <a:endParaRPr/>
          </a:p>
        </p:txBody>
      </p:sp>
      <p:sp>
        <p:nvSpPr>
          <p:cNvPr id="504" name="Google Shape;504;p39"/>
          <p:cNvSpPr txBox="1"/>
          <p:nvPr/>
        </p:nvSpPr>
        <p:spPr>
          <a:xfrm>
            <a:off x="10040350" y="2302125"/>
            <a:ext cx="206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505" name="Google Shape;505;p39"/>
          <p:cNvPicPr preferRelativeResize="0"/>
          <p:nvPr/>
        </p:nvPicPr>
        <p:blipFill>
          <a:blip r:embed="rId4">
            <a:alphaModFix/>
          </a:blip>
          <a:stretch>
            <a:fillRect/>
          </a:stretch>
        </p:blipFill>
        <p:spPr>
          <a:xfrm>
            <a:off x="7464150" y="889350"/>
            <a:ext cx="4727850" cy="401492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0" name="Shape 510"/>
        <p:cNvGrpSpPr/>
        <p:nvPr/>
      </p:nvGrpSpPr>
      <p:grpSpPr>
        <a:xfrm>
          <a:off x="0" y="0"/>
          <a:ext cx="0" cy="0"/>
          <a:chOff x="0" y="0"/>
          <a:chExt cx="0" cy="0"/>
        </a:xfrm>
      </p:grpSpPr>
      <p:sp>
        <p:nvSpPr>
          <p:cNvPr id="511" name="Google Shape;511;p40"/>
          <p:cNvSpPr txBox="1"/>
          <p:nvPr/>
        </p:nvSpPr>
        <p:spPr>
          <a:xfrm>
            <a:off x="2939150" y="132850"/>
            <a:ext cx="52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12" name="Google Shape;512;p40"/>
          <p:cNvSpPr txBox="1"/>
          <p:nvPr/>
        </p:nvSpPr>
        <p:spPr>
          <a:xfrm>
            <a:off x="3387475" y="199275"/>
            <a:ext cx="5679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t>Binary search tree - deletion of a node</a:t>
            </a:r>
            <a:endParaRPr sz="2000"/>
          </a:p>
        </p:txBody>
      </p:sp>
      <p:sp>
        <p:nvSpPr>
          <p:cNvPr id="513" name="Google Shape;513;p40"/>
          <p:cNvSpPr txBox="1"/>
          <p:nvPr/>
        </p:nvSpPr>
        <p:spPr>
          <a:xfrm>
            <a:off x="1586425" y="851975"/>
            <a:ext cx="103998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t>three cases</a:t>
            </a:r>
            <a:endParaRPr sz="2000"/>
          </a:p>
          <a:p>
            <a:pPr indent="0" lvl="0" marL="0" rtl="0" algn="l">
              <a:spcBef>
                <a:spcPts val="0"/>
              </a:spcBef>
              <a:spcAft>
                <a:spcPts val="0"/>
              </a:spcAft>
              <a:buNone/>
            </a:pPr>
            <a:r>
              <a:rPr lang="es-ES" sz="2000"/>
              <a:t>case 1:</a:t>
            </a:r>
            <a:endParaRPr sz="2000"/>
          </a:p>
          <a:p>
            <a:pPr indent="0" lvl="0" marL="0" rtl="0" algn="l">
              <a:spcBef>
                <a:spcPts val="0"/>
              </a:spcBef>
              <a:spcAft>
                <a:spcPts val="0"/>
              </a:spcAft>
              <a:buNone/>
            </a:pPr>
            <a:r>
              <a:rPr lang="es-ES" sz="2000"/>
              <a:t>the node to be deleted is the leaf node. in this case , it is simple to delete the node from the tree</a:t>
            </a:r>
            <a:endParaRPr sz="2000"/>
          </a:p>
        </p:txBody>
      </p:sp>
      <p:pic>
        <p:nvPicPr>
          <p:cNvPr id="514" name="Google Shape;514;p40"/>
          <p:cNvPicPr preferRelativeResize="0"/>
          <p:nvPr/>
        </p:nvPicPr>
        <p:blipFill>
          <a:blip r:embed="rId3">
            <a:alphaModFix/>
          </a:blip>
          <a:stretch>
            <a:fillRect/>
          </a:stretch>
        </p:blipFill>
        <p:spPr>
          <a:xfrm>
            <a:off x="1672925" y="3086350"/>
            <a:ext cx="4423075" cy="3703046"/>
          </a:xfrm>
          <a:prstGeom prst="rect">
            <a:avLst/>
          </a:prstGeom>
          <a:noFill/>
          <a:ln>
            <a:noFill/>
          </a:ln>
        </p:spPr>
      </p:pic>
      <p:pic>
        <p:nvPicPr>
          <p:cNvPr id="515" name="Google Shape;515;p40"/>
          <p:cNvPicPr preferRelativeResize="0"/>
          <p:nvPr/>
        </p:nvPicPr>
        <p:blipFill>
          <a:blip r:embed="rId4">
            <a:alphaModFix/>
          </a:blip>
          <a:stretch>
            <a:fillRect/>
          </a:stretch>
        </p:blipFill>
        <p:spPr>
          <a:xfrm>
            <a:off x="6951275" y="2858900"/>
            <a:ext cx="4194650" cy="3930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0" name="Shape 520"/>
        <p:cNvGrpSpPr/>
        <p:nvPr/>
      </p:nvGrpSpPr>
      <p:grpSpPr>
        <a:xfrm>
          <a:off x="0" y="0"/>
          <a:ext cx="0" cy="0"/>
          <a:chOff x="0" y="0"/>
          <a:chExt cx="0" cy="0"/>
        </a:xfrm>
      </p:grpSpPr>
      <p:sp>
        <p:nvSpPr>
          <p:cNvPr id="521" name="Google Shape;521;p41"/>
          <p:cNvSpPr txBox="1"/>
          <p:nvPr/>
        </p:nvSpPr>
        <p:spPr>
          <a:xfrm>
            <a:off x="2939150" y="132850"/>
            <a:ext cx="52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22" name="Google Shape;522;p41"/>
          <p:cNvSpPr txBox="1"/>
          <p:nvPr/>
        </p:nvSpPr>
        <p:spPr>
          <a:xfrm>
            <a:off x="3387475" y="199275"/>
            <a:ext cx="5679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t>Binary search tree - deletion of a node</a:t>
            </a:r>
            <a:endParaRPr sz="2000"/>
          </a:p>
        </p:txBody>
      </p:sp>
      <p:sp>
        <p:nvSpPr>
          <p:cNvPr id="523" name="Google Shape;523;p41"/>
          <p:cNvSpPr txBox="1"/>
          <p:nvPr/>
        </p:nvSpPr>
        <p:spPr>
          <a:xfrm>
            <a:off x="1586425" y="851975"/>
            <a:ext cx="103998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t>three cases</a:t>
            </a:r>
            <a:endParaRPr sz="2000"/>
          </a:p>
          <a:p>
            <a:pPr indent="0" lvl="0" marL="0" rtl="0" algn="l">
              <a:spcBef>
                <a:spcPts val="0"/>
              </a:spcBef>
              <a:spcAft>
                <a:spcPts val="0"/>
              </a:spcAft>
              <a:buNone/>
            </a:pPr>
            <a:r>
              <a:rPr lang="es-ES" sz="2000"/>
              <a:t>case 1:</a:t>
            </a:r>
            <a:endParaRPr sz="2000"/>
          </a:p>
          <a:p>
            <a:pPr indent="0" lvl="0" marL="0" rtl="0" algn="l">
              <a:spcBef>
                <a:spcPts val="0"/>
              </a:spcBef>
              <a:spcAft>
                <a:spcPts val="0"/>
              </a:spcAft>
              <a:buNone/>
            </a:pPr>
            <a:r>
              <a:rPr lang="es-ES" sz="2000"/>
              <a:t>the node to be deleted is the leaf node. in this case , it is simple to delete the node from the tree</a:t>
            </a:r>
            <a:endParaRPr sz="2000"/>
          </a:p>
        </p:txBody>
      </p:sp>
      <p:pic>
        <p:nvPicPr>
          <p:cNvPr id="524" name="Google Shape;524;p41"/>
          <p:cNvPicPr preferRelativeResize="0"/>
          <p:nvPr/>
        </p:nvPicPr>
        <p:blipFill>
          <a:blip r:embed="rId3">
            <a:alphaModFix/>
          </a:blip>
          <a:stretch>
            <a:fillRect/>
          </a:stretch>
        </p:blipFill>
        <p:spPr>
          <a:xfrm>
            <a:off x="2072063" y="2586900"/>
            <a:ext cx="8309826" cy="28637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9" name="Shape 529"/>
        <p:cNvGrpSpPr/>
        <p:nvPr/>
      </p:nvGrpSpPr>
      <p:grpSpPr>
        <a:xfrm>
          <a:off x="0" y="0"/>
          <a:ext cx="0" cy="0"/>
          <a:chOff x="0" y="0"/>
          <a:chExt cx="0" cy="0"/>
        </a:xfrm>
      </p:grpSpPr>
      <p:sp>
        <p:nvSpPr>
          <p:cNvPr id="530" name="Google Shape;530;p42"/>
          <p:cNvSpPr txBox="1"/>
          <p:nvPr/>
        </p:nvSpPr>
        <p:spPr>
          <a:xfrm>
            <a:off x="2939150" y="132850"/>
            <a:ext cx="52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31" name="Google Shape;531;p42"/>
          <p:cNvSpPr txBox="1"/>
          <p:nvPr/>
        </p:nvSpPr>
        <p:spPr>
          <a:xfrm>
            <a:off x="3387475" y="199275"/>
            <a:ext cx="5679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t>Binary search tree - deletion of a node</a:t>
            </a:r>
            <a:endParaRPr sz="2000"/>
          </a:p>
        </p:txBody>
      </p:sp>
      <p:sp>
        <p:nvSpPr>
          <p:cNvPr id="532" name="Google Shape;532;p42"/>
          <p:cNvSpPr txBox="1"/>
          <p:nvPr/>
        </p:nvSpPr>
        <p:spPr>
          <a:xfrm>
            <a:off x="1586425" y="851975"/>
            <a:ext cx="103998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t>three cases</a:t>
            </a:r>
            <a:endParaRPr sz="2000"/>
          </a:p>
          <a:p>
            <a:pPr indent="0" lvl="0" marL="0" rtl="0" algn="l">
              <a:spcBef>
                <a:spcPts val="0"/>
              </a:spcBef>
              <a:spcAft>
                <a:spcPts val="0"/>
              </a:spcAft>
              <a:buNone/>
            </a:pPr>
            <a:r>
              <a:rPr lang="es-ES" sz="2000"/>
              <a:t>case 1:</a:t>
            </a:r>
            <a:endParaRPr sz="2000"/>
          </a:p>
          <a:p>
            <a:pPr indent="0" lvl="0" marL="0" rtl="0" algn="l">
              <a:spcBef>
                <a:spcPts val="0"/>
              </a:spcBef>
              <a:spcAft>
                <a:spcPts val="0"/>
              </a:spcAft>
              <a:buNone/>
            </a:pPr>
            <a:r>
              <a:rPr lang="es-ES" sz="2000"/>
              <a:t>the node to be deleted is the leaf node. in this case , it is simple to delete the node from the tree</a:t>
            </a:r>
            <a:endParaRPr sz="2000"/>
          </a:p>
        </p:txBody>
      </p:sp>
      <p:pic>
        <p:nvPicPr>
          <p:cNvPr id="533" name="Google Shape;533;p42"/>
          <p:cNvPicPr preferRelativeResize="0"/>
          <p:nvPr/>
        </p:nvPicPr>
        <p:blipFill>
          <a:blip r:embed="rId3">
            <a:alphaModFix/>
          </a:blip>
          <a:stretch>
            <a:fillRect/>
          </a:stretch>
        </p:blipFill>
        <p:spPr>
          <a:xfrm>
            <a:off x="1586425" y="2428075"/>
            <a:ext cx="9384275" cy="33450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8" name="Shape 538"/>
        <p:cNvGrpSpPr/>
        <p:nvPr/>
      </p:nvGrpSpPr>
      <p:grpSpPr>
        <a:xfrm>
          <a:off x="0" y="0"/>
          <a:ext cx="0" cy="0"/>
          <a:chOff x="0" y="0"/>
          <a:chExt cx="0" cy="0"/>
        </a:xfrm>
      </p:grpSpPr>
      <p:sp>
        <p:nvSpPr>
          <p:cNvPr id="539" name="Google Shape;539;p43"/>
          <p:cNvSpPr txBox="1"/>
          <p:nvPr/>
        </p:nvSpPr>
        <p:spPr>
          <a:xfrm>
            <a:off x="2939150" y="132850"/>
            <a:ext cx="52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40" name="Google Shape;540;p43"/>
          <p:cNvSpPr txBox="1"/>
          <p:nvPr/>
        </p:nvSpPr>
        <p:spPr>
          <a:xfrm>
            <a:off x="3387475" y="199275"/>
            <a:ext cx="5679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100"/>
              <a:t>Binary search tree - deletion of a node</a:t>
            </a:r>
            <a:endParaRPr sz="2100"/>
          </a:p>
        </p:txBody>
      </p:sp>
      <p:sp>
        <p:nvSpPr>
          <p:cNvPr id="541" name="Google Shape;541;p43"/>
          <p:cNvSpPr txBox="1"/>
          <p:nvPr/>
        </p:nvSpPr>
        <p:spPr>
          <a:xfrm>
            <a:off x="1586425" y="851975"/>
            <a:ext cx="103998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100"/>
              <a:t>three cases</a:t>
            </a:r>
            <a:endParaRPr sz="2100"/>
          </a:p>
          <a:p>
            <a:pPr indent="0" lvl="0" marL="0" rtl="0" algn="l">
              <a:spcBef>
                <a:spcPts val="0"/>
              </a:spcBef>
              <a:spcAft>
                <a:spcPts val="0"/>
              </a:spcAft>
              <a:buNone/>
            </a:pPr>
            <a:r>
              <a:rPr lang="es-ES" sz="2100"/>
              <a:t>case 2:</a:t>
            </a:r>
            <a:endParaRPr sz="2100"/>
          </a:p>
          <a:p>
            <a:pPr indent="0" lvl="0" marL="0" rtl="0" algn="l">
              <a:spcBef>
                <a:spcPts val="0"/>
              </a:spcBef>
              <a:spcAft>
                <a:spcPts val="0"/>
              </a:spcAft>
              <a:buNone/>
            </a:pPr>
            <a:r>
              <a:rPr lang="es-ES" sz="2100"/>
              <a:t>the node to be deleted has a single child node.  in such case , follow the below steps</a:t>
            </a:r>
            <a:endParaRPr sz="2100"/>
          </a:p>
          <a:p>
            <a:pPr indent="0" lvl="0" marL="0" rtl="0" algn="l">
              <a:spcBef>
                <a:spcPts val="0"/>
              </a:spcBef>
              <a:spcAft>
                <a:spcPts val="0"/>
              </a:spcAft>
              <a:buNone/>
            </a:pPr>
            <a:r>
              <a:rPr lang="es-ES" sz="2100"/>
              <a:t>1.replace that node with its child node</a:t>
            </a:r>
            <a:endParaRPr sz="2100"/>
          </a:p>
          <a:p>
            <a:pPr indent="0" lvl="0" marL="0" rtl="0" algn="l">
              <a:spcBef>
                <a:spcPts val="0"/>
              </a:spcBef>
              <a:spcAft>
                <a:spcPts val="0"/>
              </a:spcAft>
              <a:buNone/>
            </a:pPr>
            <a:r>
              <a:rPr lang="es-ES" sz="2100"/>
              <a:t>2. remove the child node from its original position</a:t>
            </a:r>
            <a:endParaRPr sz="2100"/>
          </a:p>
        </p:txBody>
      </p:sp>
      <p:pic>
        <p:nvPicPr>
          <p:cNvPr id="542" name="Google Shape;542;p43"/>
          <p:cNvPicPr preferRelativeResize="0"/>
          <p:nvPr/>
        </p:nvPicPr>
        <p:blipFill>
          <a:blip r:embed="rId3">
            <a:alphaModFix/>
          </a:blip>
          <a:stretch>
            <a:fillRect/>
          </a:stretch>
        </p:blipFill>
        <p:spPr>
          <a:xfrm>
            <a:off x="1727350" y="3070325"/>
            <a:ext cx="2505075" cy="2705100"/>
          </a:xfrm>
          <a:prstGeom prst="rect">
            <a:avLst/>
          </a:prstGeom>
          <a:noFill/>
          <a:ln>
            <a:noFill/>
          </a:ln>
        </p:spPr>
      </p:pic>
      <p:pic>
        <p:nvPicPr>
          <p:cNvPr id="543" name="Google Shape;543;p43"/>
          <p:cNvPicPr preferRelativeResize="0"/>
          <p:nvPr/>
        </p:nvPicPr>
        <p:blipFill>
          <a:blip r:embed="rId4">
            <a:alphaModFix/>
          </a:blip>
          <a:stretch>
            <a:fillRect/>
          </a:stretch>
        </p:blipFill>
        <p:spPr>
          <a:xfrm>
            <a:off x="4441875" y="3293575"/>
            <a:ext cx="3924300" cy="2705100"/>
          </a:xfrm>
          <a:prstGeom prst="rect">
            <a:avLst/>
          </a:prstGeom>
          <a:noFill/>
          <a:ln>
            <a:noFill/>
          </a:ln>
        </p:spPr>
      </p:pic>
      <p:pic>
        <p:nvPicPr>
          <p:cNvPr id="544" name="Google Shape;544;p43"/>
          <p:cNvPicPr preferRelativeResize="0"/>
          <p:nvPr/>
        </p:nvPicPr>
        <p:blipFill>
          <a:blip r:embed="rId5">
            <a:alphaModFix/>
          </a:blip>
          <a:stretch>
            <a:fillRect/>
          </a:stretch>
        </p:blipFill>
        <p:spPr>
          <a:xfrm>
            <a:off x="8971375" y="3712675"/>
            <a:ext cx="2647950" cy="2286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9" name="Shape 549"/>
        <p:cNvGrpSpPr/>
        <p:nvPr/>
      </p:nvGrpSpPr>
      <p:grpSpPr>
        <a:xfrm>
          <a:off x="0" y="0"/>
          <a:ext cx="0" cy="0"/>
          <a:chOff x="0" y="0"/>
          <a:chExt cx="0" cy="0"/>
        </a:xfrm>
      </p:grpSpPr>
      <p:sp>
        <p:nvSpPr>
          <p:cNvPr id="550" name="Google Shape;550;p44"/>
          <p:cNvSpPr txBox="1"/>
          <p:nvPr/>
        </p:nvSpPr>
        <p:spPr>
          <a:xfrm>
            <a:off x="2939150" y="132850"/>
            <a:ext cx="52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51" name="Google Shape;551;p44"/>
          <p:cNvSpPr txBox="1"/>
          <p:nvPr/>
        </p:nvSpPr>
        <p:spPr>
          <a:xfrm>
            <a:off x="3387475" y="199275"/>
            <a:ext cx="5679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100"/>
              <a:t>Binary search tree - deletion of a node</a:t>
            </a:r>
            <a:endParaRPr sz="2100"/>
          </a:p>
        </p:txBody>
      </p:sp>
      <p:sp>
        <p:nvSpPr>
          <p:cNvPr id="552" name="Google Shape;552;p44"/>
          <p:cNvSpPr txBox="1"/>
          <p:nvPr/>
        </p:nvSpPr>
        <p:spPr>
          <a:xfrm>
            <a:off x="1586425" y="851975"/>
            <a:ext cx="103998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100"/>
              <a:t>three cases</a:t>
            </a:r>
            <a:endParaRPr sz="2100"/>
          </a:p>
          <a:p>
            <a:pPr indent="0" lvl="0" marL="0" rtl="0" algn="l">
              <a:spcBef>
                <a:spcPts val="0"/>
              </a:spcBef>
              <a:spcAft>
                <a:spcPts val="0"/>
              </a:spcAft>
              <a:buNone/>
            </a:pPr>
            <a:r>
              <a:rPr lang="es-ES" sz="2100"/>
              <a:t>case 2:</a:t>
            </a:r>
            <a:endParaRPr sz="2100"/>
          </a:p>
          <a:p>
            <a:pPr indent="0" lvl="0" marL="0" rtl="0" algn="l">
              <a:spcBef>
                <a:spcPts val="0"/>
              </a:spcBef>
              <a:spcAft>
                <a:spcPts val="0"/>
              </a:spcAft>
              <a:buNone/>
            </a:pPr>
            <a:r>
              <a:rPr lang="es-ES" sz="2100"/>
              <a:t>the node to be deleted has a single child node.  in such case , follow the below steps</a:t>
            </a:r>
            <a:endParaRPr sz="2100"/>
          </a:p>
          <a:p>
            <a:pPr indent="0" lvl="0" marL="0" rtl="0" algn="l">
              <a:spcBef>
                <a:spcPts val="0"/>
              </a:spcBef>
              <a:spcAft>
                <a:spcPts val="0"/>
              </a:spcAft>
              <a:buNone/>
            </a:pPr>
            <a:r>
              <a:rPr lang="es-ES" sz="2100"/>
              <a:t>1.replace that node with its child node</a:t>
            </a:r>
            <a:endParaRPr sz="2100"/>
          </a:p>
          <a:p>
            <a:pPr indent="0" lvl="0" marL="0" rtl="0" algn="l">
              <a:spcBef>
                <a:spcPts val="0"/>
              </a:spcBef>
              <a:spcAft>
                <a:spcPts val="0"/>
              </a:spcAft>
              <a:buNone/>
            </a:pPr>
            <a:r>
              <a:rPr lang="es-ES" sz="2100"/>
              <a:t>2. remove the child node from its original position</a:t>
            </a:r>
            <a:endParaRPr sz="2100"/>
          </a:p>
        </p:txBody>
      </p:sp>
      <p:pic>
        <p:nvPicPr>
          <p:cNvPr id="553" name="Google Shape;553;p44"/>
          <p:cNvPicPr preferRelativeResize="0"/>
          <p:nvPr/>
        </p:nvPicPr>
        <p:blipFill>
          <a:blip r:embed="rId3">
            <a:alphaModFix/>
          </a:blip>
          <a:stretch>
            <a:fillRect/>
          </a:stretch>
        </p:blipFill>
        <p:spPr>
          <a:xfrm>
            <a:off x="1948625" y="2797675"/>
            <a:ext cx="8312426" cy="30501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8" name="Shape 558"/>
        <p:cNvGrpSpPr/>
        <p:nvPr/>
      </p:nvGrpSpPr>
      <p:grpSpPr>
        <a:xfrm>
          <a:off x="0" y="0"/>
          <a:ext cx="0" cy="0"/>
          <a:chOff x="0" y="0"/>
          <a:chExt cx="0" cy="0"/>
        </a:xfrm>
      </p:grpSpPr>
      <p:sp>
        <p:nvSpPr>
          <p:cNvPr id="559" name="Google Shape;559;p45"/>
          <p:cNvSpPr txBox="1"/>
          <p:nvPr/>
        </p:nvSpPr>
        <p:spPr>
          <a:xfrm>
            <a:off x="2939150" y="132850"/>
            <a:ext cx="52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60" name="Google Shape;560;p45"/>
          <p:cNvSpPr txBox="1"/>
          <p:nvPr/>
        </p:nvSpPr>
        <p:spPr>
          <a:xfrm>
            <a:off x="3387475" y="199275"/>
            <a:ext cx="5679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100"/>
              <a:t>Binary search tree - deletion of a node</a:t>
            </a:r>
            <a:endParaRPr sz="2100"/>
          </a:p>
        </p:txBody>
      </p:sp>
      <p:sp>
        <p:nvSpPr>
          <p:cNvPr id="561" name="Google Shape;561;p45"/>
          <p:cNvSpPr txBox="1"/>
          <p:nvPr/>
        </p:nvSpPr>
        <p:spPr>
          <a:xfrm>
            <a:off x="1586425" y="851975"/>
            <a:ext cx="103998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100"/>
              <a:t>three cases</a:t>
            </a:r>
            <a:endParaRPr sz="2100"/>
          </a:p>
          <a:p>
            <a:pPr indent="0" lvl="0" marL="0" rtl="0" algn="l">
              <a:spcBef>
                <a:spcPts val="0"/>
              </a:spcBef>
              <a:spcAft>
                <a:spcPts val="0"/>
              </a:spcAft>
              <a:buNone/>
            </a:pPr>
            <a:r>
              <a:rPr lang="es-ES" sz="2100"/>
              <a:t>case 2:</a:t>
            </a:r>
            <a:endParaRPr sz="2100"/>
          </a:p>
          <a:p>
            <a:pPr indent="0" lvl="0" marL="0" rtl="0" algn="l">
              <a:spcBef>
                <a:spcPts val="0"/>
              </a:spcBef>
              <a:spcAft>
                <a:spcPts val="0"/>
              </a:spcAft>
              <a:buNone/>
            </a:pPr>
            <a:r>
              <a:rPr lang="es-ES" sz="2100"/>
              <a:t>the node to be deleted has a single child node.  in such case , follow the below steps</a:t>
            </a:r>
            <a:endParaRPr sz="2100"/>
          </a:p>
          <a:p>
            <a:pPr indent="0" lvl="0" marL="0" rtl="0" algn="l">
              <a:spcBef>
                <a:spcPts val="0"/>
              </a:spcBef>
              <a:spcAft>
                <a:spcPts val="0"/>
              </a:spcAft>
              <a:buNone/>
            </a:pPr>
            <a:r>
              <a:rPr lang="es-ES" sz="2100"/>
              <a:t>1.replace that node with its child node</a:t>
            </a:r>
            <a:endParaRPr sz="2100"/>
          </a:p>
          <a:p>
            <a:pPr indent="0" lvl="0" marL="0" rtl="0" algn="l">
              <a:spcBef>
                <a:spcPts val="0"/>
              </a:spcBef>
              <a:spcAft>
                <a:spcPts val="0"/>
              </a:spcAft>
              <a:buNone/>
            </a:pPr>
            <a:r>
              <a:rPr lang="es-ES" sz="2100"/>
              <a:t>2. remove the child node from its original position</a:t>
            </a:r>
            <a:endParaRPr sz="2100"/>
          </a:p>
        </p:txBody>
      </p:sp>
      <p:pic>
        <p:nvPicPr>
          <p:cNvPr id="562" name="Google Shape;562;p45"/>
          <p:cNvPicPr preferRelativeResize="0"/>
          <p:nvPr/>
        </p:nvPicPr>
        <p:blipFill>
          <a:blip r:embed="rId3">
            <a:alphaModFix/>
          </a:blip>
          <a:stretch>
            <a:fillRect/>
          </a:stretch>
        </p:blipFill>
        <p:spPr>
          <a:xfrm>
            <a:off x="1610827" y="2652875"/>
            <a:ext cx="9372256" cy="4205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pic>
        <p:nvPicPr>
          <p:cNvPr id="267" name="Google Shape;267;p10"/>
          <p:cNvPicPr preferRelativeResize="0"/>
          <p:nvPr/>
        </p:nvPicPr>
        <p:blipFill>
          <a:blip r:embed="rId3">
            <a:alphaModFix/>
          </a:blip>
          <a:stretch>
            <a:fillRect/>
          </a:stretch>
        </p:blipFill>
        <p:spPr>
          <a:xfrm>
            <a:off x="6002550" y="2128525"/>
            <a:ext cx="6083751" cy="3432975"/>
          </a:xfrm>
          <a:prstGeom prst="rect">
            <a:avLst/>
          </a:prstGeom>
          <a:noFill/>
          <a:ln>
            <a:noFill/>
          </a:ln>
        </p:spPr>
      </p:pic>
      <p:pic>
        <p:nvPicPr>
          <p:cNvPr id="268" name="Google Shape;268;p10"/>
          <p:cNvPicPr preferRelativeResize="0"/>
          <p:nvPr/>
        </p:nvPicPr>
        <p:blipFill>
          <a:blip r:embed="rId4">
            <a:alphaModFix/>
          </a:blip>
          <a:stretch>
            <a:fillRect/>
          </a:stretch>
        </p:blipFill>
        <p:spPr>
          <a:xfrm>
            <a:off x="1147800" y="731525"/>
            <a:ext cx="5096000" cy="4133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7" name="Shape 567"/>
        <p:cNvGrpSpPr/>
        <p:nvPr/>
      </p:nvGrpSpPr>
      <p:grpSpPr>
        <a:xfrm>
          <a:off x="0" y="0"/>
          <a:ext cx="0" cy="0"/>
          <a:chOff x="0" y="0"/>
          <a:chExt cx="0" cy="0"/>
        </a:xfrm>
      </p:grpSpPr>
      <p:sp>
        <p:nvSpPr>
          <p:cNvPr id="568" name="Google Shape;568;p46"/>
          <p:cNvSpPr txBox="1"/>
          <p:nvPr/>
        </p:nvSpPr>
        <p:spPr>
          <a:xfrm>
            <a:off x="2939150" y="132850"/>
            <a:ext cx="52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69" name="Google Shape;569;p46"/>
          <p:cNvSpPr txBox="1"/>
          <p:nvPr/>
        </p:nvSpPr>
        <p:spPr>
          <a:xfrm>
            <a:off x="3387475" y="199275"/>
            <a:ext cx="5679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t>Binary search tree - deletion of a node</a:t>
            </a:r>
            <a:endParaRPr sz="2000"/>
          </a:p>
        </p:txBody>
      </p:sp>
      <p:sp>
        <p:nvSpPr>
          <p:cNvPr id="570" name="Google Shape;570;p46"/>
          <p:cNvSpPr txBox="1"/>
          <p:nvPr/>
        </p:nvSpPr>
        <p:spPr>
          <a:xfrm>
            <a:off x="1586425" y="851975"/>
            <a:ext cx="103998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t>three cases</a:t>
            </a:r>
            <a:endParaRPr sz="2000"/>
          </a:p>
          <a:p>
            <a:pPr indent="0" lvl="0" marL="0" rtl="0" algn="l">
              <a:spcBef>
                <a:spcPts val="0"/>
              </a:spcBef>
              <a:spcAft>
                <a:spcPts val="0"/>
              </a:spcAft>
              <a:buNone/>
            </a:pPr>
            <a:r>
              <a:rPr lang="es-ES" sz="2000"/>
              <a:t>case 3:</a:t>
            </a:r>
            <a:endParaRPr sz="2000"/>
          </a:p>
          <a:p>
            <a:pPr indent="0" lvl="0" marL="0" rtl="0" algn="l">
              <a:spcBef>
                <a:spcPts val="0"/>
              </a:spcBef>
              <a:spcAft>
                <a:spcPts val="0"/>
              </a:spcAft>
              <a:buNone/>
            </a:pPr>
            <a:r>
              <a:rPr lang="es-ES" sz="2000"/>
              <a:t>the node to be deleted has two children  nodes.  in such case , follow the below steps</a:t>
            </a:r>
            <a:endParaRPr sz="2000"/>
          </a:p>
          <a:p>
            <a:pPr indent="0" lvl="0" marL="0" rtl="0" algn="l">
              <a:spcBef>
                <a:spcPts val="0"/>
              </a:spcBef>
              <a:spcAft>
                <a:spcPts val="0"/>
              </a:spcAft>
              <a:buNone/>
            </a:pPr>
            <a:r>
              <a:rPr lang="es-ES" sz="2000"/>
              <a:t>1.Get the inorder successor of that node</a:t>
            </a:r>
            <a:endParaRPr sz="2000"/>
          </a:p>
          <a:p>
            <a:pPr indent="0" lvl="0" marL="0" rtl="0" algn="l">
              <a:spcBef>
                <a:spcPts val="0"/>
              </a:spcBef>
              <a:spcAft>
                <a:spcPts val="0"/>
              </a:spcAft>
              <a:buNone/>
            </a:pPr>
            <a:r>
              <a:rPr lang="es-ES" sz="2000"/>
              <a:t>2. replace the node with the inorder successor</a:t>
            </a:r>
            <a:endParaRPr sz="2000"/>
          </a:p>
          <a:p>
            <a:pPr indent="0" lvl="0" marL="0" rtl="0" algn="l">
              <a:spcBef>
                <a:spcPts val="0"/>
              </a:spcBef>
              <a:spcAft>
                <a:spcPts val="0"/>
              </a:spcAft>
              <a:buNone/>
            </a:pPr>
            <a:r>
              <a:rPr lang="es-ES" sz="2000"/>
              <a:t>2. remove the inorder successor from its original position</a:t>
            </a:r>
            <a:endParaRPr sz="2000"/>
          </a:p>
        </p:txBody>
      </p:sp>
      <p:pic>
        <p:nvPicPr>
          <p:cNvPr id="571" name="Google Shape;571;p46"/>
          <p:cNvPicPr preferRelativeResize="0"/>
          <p:nvPr/>
        </p:nvPicPr>
        <p:blipFill>
          <a:blip r:embed="rId3">
            <a:alphaModFix/>
          </a:blip>
          <a:stretch>
            <a:fillRect/>
          </a:stretch>
        </p:blipFill>
        <p:spPr>
          <a:xfrm>
            <a:off x="1241500" y="3603825"/>
            <a:ext cx="2571750" cy="2752725"/>
          </a:xfrm>
          <a:prstGeom prst="rect">
            <a:avLst/>
          </a:prstGeom>
          <a:noFill/>
          <a:ln>
            <a:noFill/>
          </a:ln>
        </p:spPr>
      </p:pic>
      <p:pic>
        <p:nvPicPr>
          <p:cNvPr id="572" name="Google Shape;572;p46"/>
          <p:cNvPicPr preferRelativeResize="0"/>
          <p:nvPr/>
        </p:nvPicPr>
        <p:blipFill>
          <a:blip r:embed="rId4">
            <a:alphaModFix/>
          </a:blip>
          <a:stretch>
            <a:fillRect/>
          </a:stretch>
        </p:blipFill>
        <p:spPr>
          <a:xfrm>
            <a:off x="4333875" y="3508775"/>
            <a:ext cx="3524250" cy="2676525"/>
          </a:xfrm>
          <a:prstGeom prst="rect">
            <a:avLst/>
          </a:prstGeom>
          <a:noFill/>
          <a:ln>
            <a:noFill/>
          </a:ln>
        </p:spPr>
      </p:pic>
      <p:pic>
        <p:nvPicPr>
          <p:cNvPr id="573" name="Google Shape;573;p46"/>
          <p:cNvPicPr preferRelativeResize="0"/>
          <p:nvPr/>
        </p:nvPicPr>
        <p:blipFill>
          <a:blip r:embed="rId5">
            <a:alphaModFix/>
          </a:blip>
          <a:stretch>
            <a:fillRect/>
          </a:stretch>
        </p:blipFill>
        <p:spPr>
          <a:xfrm>
            <a:off x="8621675" y="3927175"/>
            <a:ext cx="2609850" cy="27527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8" name="Shape 578"/>
        <p:cNvGrpSpPr/>
        <p:nvPr/>
      </p:nvGrpSpPr>
      <p:grpSpPr>
        <a:xfrm>
          <a:off x="0" y="0"/>
          <a:ext cx="0" cy="0"/>
          <a:chOff x="0" y="0"/>
          <a:chExt cx="0" cy="0"/>
        </a:xfrm>
      </p:grpSpPr>
      <p:sp>
        <p:nvSpPr>
          <p:cNvPr id="579" name="Google Shape;579;p47"/>
          <p:cNvSpPr txBox="1"/>
          <p:nvPr/>
        </p:nvSpPr>
        <p:spPr>
          <a:xfrm>
            <a:off x="2939150" y="132850"/>
            <a:ext cx="52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80" name="Google Shape;580;p47"/>
          <p:cNvSpPr txBox="1"/>
          <p:nvPr/>
        </p:nvSpPr>
        <p:spPr>
          <a:xfrm>
            <a:off x="3387475" y="199275"/>
            <a:ext cx="5679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t>Binary search tree - deletion of a node</a:t>
            </a:r>
            <a:endParaRPr sz="2000"/>
          </a:p>
        </p:txBody>
      </p:sp>
      <p:sp>
        <p:nvSpPr>
          <p:cNvPr id="581" name="Google Shape;581;p47"/>
          <p:cNvSpPr txBox="1"/>
          <p:nvPr/>
        </p:nvSpPr>
        <p:spPr>
          <a:xfrm>
            <a:off x="1586425" y="851975"/>
            <a:ext cx="103998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t>three cases</a:t>
            </a:r>
            <a:endParaRPr sz="2000"/>
          </a:p>
          <a:p>
            <a:pPr indent="0" lvl="0" marL="0" rtl="0" algn="l">
              <a:spcBef>
                <a:spcPts val="0"/>
              </a:spcBef>
              <a:spcAft>
                <a:spcPts val="0"/>
              </a:spcAft>
              <a:buNone/>
            </a:pPr>
            <a:r>
              <a:rPr lang="es-ES" sz="2000"/>
              <a:t>case 3:</a:t>
            </a:r>
            <a:endParaRPr sz="2000"/>
          </a:p>
          <a:p>
            <a:pPr indent="0" lvl="0" marL="0" rtl="0" algn="l">
              <a:spcBef>
                <a:spcPts val="0"/>
              </a:spcBef>
              <a:spcAft>
                <a:spcPts val="0"/>
              </a:spcAft>
              <a:buNone/>
            </a:pPr>
            <a:r>
              <a:rPr lang="es-ES" sz="2000"/>
              <a:t>the node to be deleted has two children  nodes.  in such case , follow the below steps</a:t>
            </a:r>
            <a:endParaRPr sz="2000"/>
          </a:p>
          <a:p>
            <a:pPr indent="0" lvl="0" marL="0" rtl="0" algn="l">
              <a:spcBef>
                <a:spcPts val="0"/>
              </a:spcBef>
              <a:spcAft>
                <a:spcPts val="0"/>
              </a:spcAft>
              <a:buNone/>
            </a:pPr>
            <a:r>
              <a:rPr lang="es-ES" sz="2000"/>
              <a:t>1.Get the inorder successor of that node</a:t>
            </a:r>
            <a:endParaRPr sz="2000"/>
          </a:p>
          <a:p>
            <a:pPr indent="0" lvl="0" marL="0" rtl="0" algn="l">
              <a:spcBef>
                <a:spcPts val="0"/>
              </a:spcBef>
              <a:spcAft>
                <a:spcPts val="0"/>
              </a:spcAft>
              <a:buNone/>
            </a:pPr>
            <a:r>
              <a:rPr lang="es-ES" sz="2000"/>
              <a:t>2. replace the node with the inorder successor</a:t>
            </a:r>
            <a:endParaRPr sz="2000"/>
          </a:p>
          <a:p>
            <a:pPr indent="0" lvl="0" marL="0" rtl="0" algn="l">
              <a:spcBef>
                <a:spcPts val="0"/>
              </a:spcBef>
              <a:spcAft>
                <a:spcPts val="0"/>
              </a:spcAft>
              <a:buNone/>
            </a:pPr>
            <a:r>
              <a:rPr lang="es-ES" sz="2000"/>
              <a:t>2. remove the inorder successor from its original position</a:t>
            </a:r>
            <a:endParaRPr sz="2000"/>
          </a:p>
        </p:txBody>
      </p:sp>
      <p:pic>
        <p:nvPicPr>
          <p:cNvPr id="582" name="Google Shape;582;p47"/>
          <p:cNvPicPr preferRelativeResize="0"/>
          <p:nvPr/>
        </p:nvPicPr>
        <p:blipFill>
          <a:blip r:embed="rId3">
            <a:alphaModFix/>
          </a:blip>
          <a:stretch>
            <a:fillRect/>
          </a:stretch>
        </p:blipFill>
        <p:spPr>
          <a:xfrm>
            <a:off x="1586425" y="3043975"/>
            <a:ext cx="9322200" cy="3517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7" name="Shape 587"/>
        <p:cNvGrpSpPr/>
        <p:nvPr/>
      </p:nvGrpSpPr>
      <p:grpSpPr>
        <a:xfrm>
          <a:off x="0" y="0"/>
          <a:ext cx="0" cy="0"/>
          <a:chOff x="0" y="0"/>
          <a:chExt cx="0" cy="0"/>
        </a:xfrm>
      </p:grpSpPr>
      <p:sp>
        <p:nvSpPr>
          <p:cNvPr id="588" name="Google Shape;588;p48"/>
          <p:cNvSpPr txBox="1"/>
          <p:nvPr/>
        </p:nvSpPr>
        <p:spPr>
          <a:xfrm>
            <a:off x="2939150" y="132850"/>
            <a:ext cx="52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89" name="Google Shape;589;p48"/>
          <p:cNvSpPr txBox="1"/>
          <p:nvPr/>
        </p:nvSpPr>
        <p:spPr>
          <a:xfrm>
            <a:off x="3387475" y="199275"/>
            <a:ext cx="5679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t>Binary search tree - deletion of a node</a:t>
            </a:r>
            <a:endParaRPr sz="2000"/>
          </a:p>
        </p:txBody>
      </p:sp>
      <p:sp>
        <p:nvSpPr>
          <p:cNvPr id="590" name="Google Shape;590;p48"/>
          <p:cNvSpPr txBox="1"/>
          <p:nvPr/>
        </p:nvSpPr>
        <p:spPr>
          <a:xfrm>
            <a:off x="1586425" y="851975"/>
            <a:ext cx="103998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t>three cases</a:t>
            </a:r>
            <a:endParaRPr sz="2000"/>
          </a:p>
          <a:p>
            <a:pPr indent="0" lvl="0" marL="0" rtl="0" algn="l">
              <a:spcBef>
                <a:spcPts val="0"/>
              </a:spcBef>
              <a:spcAft>
                <a:spcPts val="0"/>
              </a:spcAft>
              <a:buNone/>
            </a:pPr>
            <a:r>
              <a:rPr lang="es-ES" sz="2000"/>
              <a:t>case 3:</a:t>
            </a:r>
            <a:endParaRPr sz="2000"/>
          </a:p>
          <a:p>
            <a:pPr indent="0" lvl="0" marL="0" rtl="0" algn="l">
              <a:spcBef>
                <a:spcPts val="0"/>
              </a:spcBef>
              <a:spcAft>
                <a:spcPts val="0"/>
              </a:spcAft>
              <a:buNone/>
            </a:pPr>
            <a:r>
              <a:rPr lang="es-ES" sz="2000"/>
              <a:t>the node to be deleted has two children  nodes.  in such case , follow the below steps</a:t>
            </a:r>
            <a:endParaRPr sz="2000"/>
          </a:p>
          <a:p>
            <a:pPr indent="0" lvl="0" marL="0" rtl="0" algn="l">
              <a:spcBef>
                <a:spcPts val="0"/>
              </a:spcBef>
              <a:spcAft>
                <a:spcPts val="0"/>
              </a:spcAft>
              <a:buNone/>
            </a:pPr>
            <a:r>
              <a:rPr lang="es-ES" sz="2000"/>
              <a:t>1.Get the inorder successor of that node</a:t>
            </a:r>
            <a:endParaRPr sz="2000"/>
          </a:p>
          <a:p>
            <a:pPr indent="0" lvl="0" marL="0" rtl="0" algn="l">
              <a:spcBef>
                <a:spcPts val="0"/>
              </a:spcBef>
              <a:spcAft>
                <a:spcPts val="0"/>
              </a:spcAft>
              <a:buNone/>
            </a:pPr>
            <a:r>
              <a:rPr lang="es-ES" sz="2000"/>
              <a:t>2. replace the node with the inorder successor</a:t>
            </a:r>
            <a:endParaRPr sz="2000"/>
          </a:p>
          <a:p>
            <a:pPr indent="0" lvl="0" marL="0" rtl="0" algn="l">
              <a:spcBef>
                <a:spcPts val="0"/>
              </a:spcBef>
              <a:spcAft>
                <a:spcPts val="0"/>
              </a:spcAft>
              <a:buNone/>
            </a:pPr>
            <a:r>
              <a:rPr lang="es-ES" sz="2000"/>
              <a:t>2. remove the inorder successor from its original position</a:t>
            </a:r>
            <a:endParaRPr sz="2000"/>
          </a:p>
        </p:txBody>
      </p:sp>
      <p:pic>
        <p:nvPicPr>
          <p:cNvPr id="591" name="Google Shape;591;p48"/>
          <p:cNvPicPr preferRelativeResize="0"/>
          <p:nvPr/>
        </p:nvPicPr>
        <p:blipFill>
          <a:blip r:embed="rId3">
            <a:alphaModFix/>
          </a:blip>
          <a:stretch>
            <a:fillRect/>
          </a:stretch>
        </p:blipFill>
        <p:spPr>
          <a:xfrm>
            <a:off x="2039725" y="3043975"/>
            <a:ext cx="5791200" cy="2476500"/>
          </a:xfrm>
          <a:prstGeom prst="rect">
            <a:avLst/>
          </a:prstGeom>
          <a:noFill/>
          <a:ln>
            <a:noFill/>
          </a:ln>
        </p:spPr>
      </p:pic>
      <p:sp>
        <p:nvSpPr>
          <p:cNvPr id="592" name="Google Shape;592;p48"/>
          <p:cNvSpPr txBox="1"/>
          <p:nvPr/>
        </p:nvSpPr>
        <p:spPr>
          <a:xfrm>
            <a:off x="1516950" y="5773300"/>
            <a:ext cx="850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t>https://www.codespeedy.com/delete-a-node-from-a-binary-search-tree-in-python/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7" name="Shape 597"/>
        <p:cNvGrpSpPr/>
        <p:nvPr/>
      </p:nvGrpSpPr>
      <p:grpSpPr>
        <a:xfrm>
          <a:off x="0" y="0"/>
          <a:ext cx="0" cy="0"/>
          <a:chOff x="0" y="0"/>
          <a:chExt cx="0" cy="0"/>
        </a:xfrm>
      </p:grpSpPr>
      <p:sp>
        <p:nvSpPr>
          <p:cNvPr id="598" name="Google Shape;598;p49"/>
          <p:cNvSpPr txBox="1"/>
          <p:nvPr/>
        </p:nvSpPr>
        <p:spPr>
          <a:xfrm>
            <a:off x="2939150" y="132850"/>
            <a:ext cx="52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99" name="Google Shape;599;p49"/>
          <p:cNvSpPr txBox="1"/>
          <p:nvPr/>
        </p:nvSpPr>
        <p:spPr>
          <a:xfrm>
            <a:off x="1647400" y="-20550"/>
            <a:ext cx="9579000" cy="6251400"/>
          </a:xfrm>
          <a:prstGeom prst="rect">
            <a:avLst/>
          </a:prstGeom>
          <a:noFill/>
          <a:ln>
            <a:noFill/>
          </a:ln>
        </p:spPr>
        <p:txBody>
          <a:bodyPr anchorCtr="0" anchor="t" bIns="91425" lIns="91425" spcFirstLastPara="1" rIns="91425" wrap="square" tIns="91425">
            <a:spAutoFit/>
          </a:bodyPr>
          <a:lstStyle/>
          <a:p>
            <a:pPr indent="0" lvl="0" marL="0" rtl="0" algn="l">
              <a:lnSpc>
                <a:spcPct val="135714"/>
              </a:lnSpc>
              <a:spcBef>
                <a:spcPts val="0"/>
              </a:spcBef>
              <a:spcAft>
                <a:spcPts val="0"/>
              </a:spcAft>
              <a:buNone/>
            </a:pPr>
            <a:r>
              <a:rPr lang="es-ES" sz="1550">
                <a:solidFill>
                  <a:srgbClr val="0000FF"/>
                </a:solidFill>
                <a:highlight>
                  <a:srgbClr val="FFFFFF"/>
                </a:highlight>
                <a:latin typeface="Courier New"/>
                <a:ea typeface="Courier New"/>
                <a:cs typeface="Courier New"/>
                <a:sym typeface="Courier New"/>
              </a:rPr>
              <a:t>def</a:t>
            </a:r>
            <a:r>
              <a:rPr lang="es-ES" sz="1550">
                <a:solidFill>
                  <a:srgbClr val="212121"/>
                </a:solidFill>
                <a:highlight>
                  <a:srgbClr val="FFFFFF"/>
                </a:highlight>
                <a:latin typeface="Courier New"/>
                <a:ea typeface="Courier New"/>
                <a:cs typeface="Courier New"/>
                <a:sym typeface="Courier New"/>
              </a:rPr>
              <a:t> </a:t>
            </a:r>
            <a:r>
              <a:rPr lang="es-ES" sz="1550">
                <a:solidFill>
                  <a:srgbClr val="795E26"/>
                </a:solidFill>
                <a:highlight>
                  <a:srgbClr val="FFFFFF"/>
                </a:highlight>
                <a:latin typeface="Courier New"/>
                <a:ea typeface="Courier New"/>
                <a:cs typeface="Courier New"/>
                <a:sym typeface="Courier New"/>
              </a:rPr>
              <a:t>deleteNode</a:t>
            </a:r>
            <a:r>
              <a:rPr lang="es-ES" sz="1550">
                <a:solidFill>
                  <a:srgbClr val="212121"/>
                </a:solidFill>
                <a:highlight>
                  <a:srgbClr val="FFFFFF"/>
                </a:highlight>
                <a:latin typeface="Courier New"/>
                <a:ea typeface="Courier New"/>
                <a:cs typeface="Courier New"/>
                <a:sym typeface="Courier New"/>
              </a:rPr>
              <a:t>(</a:t>
            </a:r>
            <a:r>
              <a:rPr lang="es-ES" sz="1550">
                <a:solidFill>
                  <a:srgbClr val="001080"/>
                </a:solidFill>
                <a:highlight>
                  <a:srgbClr val="FFFFFF"/>
                </a:highlight>
                <a:latin typeface="Courier New"/>
                <a:ea typeface="Courier New"/>
                <a:cs typeface="Courier New"/>
                <a:sym typeface="Courier New"/>
              </a:rPr>
              <a:t>self</a:t>
            </a:r>
            <a:r>
              <a:rPr lang="es-ES" sz="1550">
                <a:solidFill>
                  <a:srgbClr val="212121"/>
                </a:solidFill>
                <a:highlight>
                  <a:srgbClr val="FFFFFF"/>
                </a:highlight>
                <a:latin typeface="Courier New"/>
                <a:ea typeface="Courier New"/>
                <a:cs typeface="Courier New"/>
                <a:sym typeface="Courier New"/>
              </a:rPr>
              <a:t>,</a:t>
            </a:r>
            <a:r>
              <a:rPr lang="es-ES" sz="1550">
                <a:solidFill>
                  <a:srgbClr val="001080"/>
                </a:solidFill>
                <a:highlight>
                  <a:srgbClr val="FFFFFF"/>
                </a:highlight>
                <a:latin typeface="Courier New"/>
                <a:ea typeface="Courier New"/>
                <a:cs typeface="Courier New"/>
                <a:sym typeface="Courier New"/>
              </a:rPr>
              <a:t>root</a:t>
            </a:r>
            <a:r>
              <a:rPr lang="es-ES" sz="1550">
                <a:solidFill>
                  <a:srgbClr val="212121"/>
                </a:solidFill>
                <a:highlight>
                  <a:srgbClr val="FFFFFF"/>
                </a:highlight>
                <a:latin typeface="Courier New"/>
                <a:ea typeface="Courier New"/>
                <a:cs typeface="Courier New"/>
                <a:sym typeface="Courier New"/>
              </a:rPr>
              <a:t>,</a:t>
            </a:r>
            <a:r>
              <a:rPr lang="es-ES" sz="1550">
                <a:solidFill>
                  <a:srgbClr val="001080"/>
                </a:solidFill>
                <a:highlight>
                  <a:srgbClr val="FFFFFF"/>
                </a:highlight>
                <a:latin typeface="Courier New"/>
                <a:ea typeface="Courier New"/>
                <a:cs typeface="Courier New"/>
                <a:sym typeface="Courier New"/>
              </a:rPr>
              <a:t>key</a:t>
            </a:r>
            <a:r>
              <a:rPr lang="es-ES" sz="1550">
                <a:solidFill>
                  <a:srgbClr val="212121"/>
                </a:solidFill>
                <a:highlight>
                  <a:srgbClr val="FFFFFF"/>
                </a:highlight>
                <a:latin typeface="Courier New"/>
                <a:ea typeface="Courier New"/>
                <a:cs typeface="Courier New"/>
                <a:sym typeface="Courier New"/>
              </a:rPr>
              <a:t>):</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008000"/>
                </a:solidFill>
                <a:highlight>
                  <a:srgbClr val="FFFFFF"/>
                </a:highlight>
                <a:latin typeface="Courier New"/>
                <a:ea typeface="Courier New"/>
                <a:cs typeface="Courier New"/>
                <a:sym typeface="Courier New"/>
              </a:rPr>
              <a:t>#pointer to store the parent of current node</a:t>
            </a:r>
            <a:endParaRPr sz="15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parent=</a:t>
            </a:r>
            <a:r>
              <a:rPr lang="es-ES" sz="1550">
                <a:solidFill>
                  <a:srgbClr val="0000FF"/>
                </a:solidFill>
                <a:highlight>
                  <a:srgbClr val="FFFFFF"/>
                </a:highlight>
                <a:latin typeface="Courier New"/>
                <a:ea typeface="Courier New"/>
                <a:cs typeface="Courier New"/>
                <a:sym typeface="Courier New"/>
              </a:rPr>
              <a:t>None</a:t>
            </a:r>
            <a:endParaRPr sz="1550">
              <a:solidFill>
                <a:srgbClr val="0000FF"/>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008000"/>
                </a:solidFill>
                <a:highlight>
                  <a:srgbClr val="FFFFFF"/>
                </a:highlight>
                <a:latin typeface="Courier New"/>
                <a:ea typeface="Courier New"/>
                <a:cs typeface="Courier New"/>
                <a:sym typeface="Courier New"/>
              </a:rPr>
              <a:t># start with root node</a:t>
            </a:r>
            <a:endParaRPr sz="15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cur=root</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008000"/>
                </a:solidFill>
                <a:highlight>
                  <a:srgbClr val="FFFFFF"/>
                </a:highlight>
                <a:latin typeface="Courier New"/>
                <a:ea typeface="Courier New"/>
                <a:cs typeface="Courier New"/>
                <a:sym typeface="Courier New"/>
              </a:rPr>
              <a:t>#search key in the BST and set its parent pointer</a:t>
            </a:r>
            <a:endParaRPr sz="15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AF00DB"/>
                </a:solidFill>
                <a:highlight>
                  <a:srgbClr val="FFFFFF"/>
                </a:highlight>
                <a:latin typeface="Courier New"/>
                <a:ea typeface="Courier New"/>
                <a:cs typeface="Courier New"/>
                <a:sym typeface="Courier New"/>
              </a:rPr>
              <a:t>while</a:t>
            </a:r>
            <a:r>
              <a:rPr lang="es-ES" sz="1550">
                <a:solidFill>
                  <a:srgbClr val="212121"/>
                </a:solidFill>
                <a:highlight>
                  <a:srgbClr val="FFFFFF"/>
                </a:highlight>
                <a:latin typeface="Courier New"/>
                <a:ea typeface="Courier New"/>
                <a:cs typeface="Courier New"/>
                <a:sym typeface="Courier New"/>
              </a:rPr>
              <a:t> cur </a:t>
            </a:r>
            <a:r>
              <a:rPr lang="es-ES" sz="1550">
                <a:solidFill>
                  <a:srgbClr val="0000FF"/>
                </a:solidFill>
                <a:highlight>
                  <a:srgbClr val="FFFFFF"/>
                </a:highlight>
                <a:latin typeface="Courier New"/>
                <a:ea typeface="Courier New"/>
                <a:cs typeface="Courier New"/>
                <a:sym typeface="Courier New"/>
              </a:rPr>
              <a:t>and</a:t>
            </a:r>
            <a:r>
              <a:rPr lang="es-ES" sz="1550">
                <a:solidFill>
                  <a:srgbClr val="212121"/>
                </a:solidFill>
                <a:highlight>
                  <a:srgbClr val="FFFFFF"/>
                </a:highlight>
                <a:latin typeface="Courier New"/>
                <a:ea typeface="Courier New"/>
                <a:cs typeface="Courier New"/>
                <a:sym typeface="Courier New"/>
              </a:rPr>
              <a:t> cur.data!=key:</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008000"/>
                </a:solidFill>
                <a:highlight>
                  <a:srgbClr val="FFFFFF"/>
                </a:highlight>
                <a:latin typeface="Courier New"/>
                <a:ea typeface="Courier New"/>
                <a:cs typeface="Courier New"/>
                <a:sym typeface="Courier New"/>
              </a:rPr>
              <a:t>#update the parent to the current node</a:t>
            </a:r>
            <a:endParaRPr sz="15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parent=cur</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008000"/>
                </a:solidFill>
                <a:highlight>
                  <a:srgbClr val="FFFFFF"/>
                </a:highlight>
                <a:latin typeface="Courier New"/>
                <a:ea typeface="Courier New"/>
                <a:cs typeface="Courier New"/>
                <a:sym typeface="Courier New"/>
              </a:rPr>
              <a:t>#if the given key is less than the current node, go to left subtree</a:t>
            </a:r>
            <a:endParaRPr sz="15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008000"/>
                </a:solidFill>
                <a:highlight>
                  <a:srgbClr val="FFFFFF"/>
                </a:highlight>
                <a:latin typeface="Courier New"/>
                <a:ea typeface="Courier New"/>
                <a:cs typeface="Courier New"/>
                <a:sym typeface="Courier New"/>
              </a:rPr>
              <a:t># other wise go to the right subtree</a:t>
            </a:r>
            <a:endParaRPr sz="15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AF00DB"/>
                </a:solidFill>
                <a:highlight>
                  <a:srgbClr val="FFFFFF"/>
                </a:highlight>
                <a:latin typeface="Courier New"/>
                <a:ea typeface="Courier New"/>
                <a:cs typeface="Courier New"/>
                <a:sym typeface="Courier New"/>
              </a:rPr>
              <a:t>if</a:t>
            </a:r>
            <a:r>
              <a:rPr lang="es-ES" sz="1550">
                <a:solidFill>
                  <a:srgbClr val="212121"/>
                </a:solidFill>
                <a:highlight>
                  <a:srgbClr val="FFFFFF"/>
                </a:highlight>
                <a:latin typeface="Courier New"/>
                <a:ea typeface="Courier New"/>
                <a:cs typeface="Courier New"/>
                <a:sym typeface="Courier New"/>
              </a:rPr>
              <a:t> key &lt; cur.data:</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cur=cur.left</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AF00DB"/>
                </a:solidFill>
                <a:highlight>
                  <a:srgbClr val="FFFFFF"/>
                </a:highlight>
                <a:latin typeface="Courier New"/>
                <a:ea typeface="Courier New"/>
                <a:cs typeface="Courier New"/>
                <a:sym typeface="Courier New"/>
              </a:rPr>
              <a:t>else</a:t>
            </a:r>
            <a:r>
              <a:rPr lang="es-ES" sz="1550">
                <a:solidFill>
                  <a:srgbClr val="212121"/>
                </a:solidFill>
                <a:highlight>
                  <a:srgbClr val="FFFFFF"/>
                </a:highlight>
                <a:latin typeface="Courier New"/>
                <a:ea typeface="Courier New"/>
                <a:cs typeface="Courier New"/>
                <a:sym typeface="Courier New"/>
              </a:rPr>
              <a:t>:</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cur=cur.right</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008000"/>
                </a:solidFill>
                <a:highlight>
                  <a:srgbClr val="FFFFFF"/>
                </a:highlight>
                <a:latin typeface="Courier New"/>
                <a:ea typeface="Courier New"/>
                <a:cs typeface="Courier New"/>
                <a:sym typeface="Courier New"/>
              </a:rPr>
              <a:t># return if the key is not found in the tree</a:t>
            </a:r>
            <a:endParaRPr sz="15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AF00DB"/>
                </a:solidFill>
                <a:highlight>
                  <a:srgbClr val="FFFFFF"/>
                </a:highlight>
                <a:latin typeface="Courier New"/>
                <a:ea typeface="Courier New"/>
                <a:cs typeface="Courier New"/>
                <a:sym typeface="Courier New"/>
              </a:rPr>
              <a:t>if</a:t>
            </a:r>
            <a:r>
              <a:rPr lang="es-ES" sz="1550">
                <a:solidFill>
                  <a:srgbClr val="212121"/>
                </a:solidFill>
                <a:highlight>
                  <a:srgbClr val="FFFFFF"/>
                </a:highlight>
                <a:latin typeface="Courier New"/>
                <a:ea typeface="Courier New"/>
                <a:cs typeface="Courier New"/>
                <a:sym typeface="Courier New"/>
              </a:rPr>
              <a:t> cur </a:t>
            </a:r>
            <a:r>
              <a:rPr lang="es-ES" sz="1550">
                <a:solidFill>
                  <a:srgbClr val="0000FF"/>
                </a:solidFill>
                <a:highlight>
                  <a:srgbClr val="FFFFFF"/>
                </a:highlight>
                <a:latin typeface="Courier New"/>
                <a:ea typeface="Courier New"/>
                <a:cs typeface="Courier New"/>
                <a:sym typeface="Courier New"/>
              </a:rPr>
              <a:t>is</a:t>
            </a:r>
            <a:r>
              <a:rPr lang="es-ES" sz="1550">
                <a:solidFill>
                  <a:srgbClr val="212121"/>
                </a:solidFill>
                <a:highlight>
                  <a:srgbClr val="FFFFFF"/>
                </a:highlight>
                <a:latin typeface="Courier New"/>
                <a:ea typeface="Courier New"/>
                <a:cs typeface="Courier New"/>
                <a:sym typeface="Courier New"/>
              </a:rPr>
              <a:t> </a:t>
            </a:r>
            <a:r>
              <a:rPr lang="es-ES" sz="1550">
                <a:solidFill>
                  <a:srgbClr val="0000FF"/>
                </a:solidFill>
                <a:highlight>
                  <a:srgbClr val="FFFFFF"/>
                </a:highlight>
                <a:latin typeface="Courier New"/>
                <a:ea typeface="Courier New"/>
                <a:cs typeface="Courier New"/>
                <a:sym typeface="Courier New"/>
              </a:rPr>
              <a:t>None</a:t>
            </a:r>
            <a:r>
              <a:rPr lang="es-ES" sz="1550">
                <a:solidFill>
                  <a:srgbClr val="212121"/>
                </a:solidFill>
                <a:highlight>
                  <a:srgbClr val="FFFFFF"/>
                </a:highlight>
                <a:latin typeface="Courier New"/>
                <a:ea typeface="Courier New"/>
                <a:cs typeface="Courier New"/>
                <a:sym typeface="Courier New"/>
              </a:rPr>
              <a:t>:</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AF00DB"/>
                </a:solidFill>
                <a:highlight>
                  <a:srgbClr val="FFFFFF"/>
                </a:highlight>
                <a:latin typeface="Courier New"/>
                <a:ea typeface="Courier New"/>
                <a:cs typeface="Courier New"/>
                <a:sym typeface="Courier New"/>
              </a:rPr>
              <a:t>return</a:t>
            </a:r>
            <a:r>
              <a:rPr lang="es-ES" sz="1550">
                <a:solidFill>
                  <a:srgbClr val="212121"/>
                </a:solidFill>
                <a:highlight>
                  <a:srgbClr val="FFFFFF"/>
                </a:highlight>
                <a:latin typeface="Courier New"/>
                <a:ea typeface="Courier New"/>
                <a:cs typeface="Courier New"/>
                <a:sym typeface="Courier New"/>
              </a:rPr>
              <a:t> root</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endParaRPr sz="19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4" name="Shape 604"/>
        <p:cNvGrpSpPr/>
        <p:nvPr/>
      </p:nvGrpSpPr>
      <p:grpSpPr>
        <a:xfrm>
          <a:off x="0" y="0"/>
          <a:ext cx="0" cy="0"/>
          <a:chOff x="0" y="0"/>
          <a:chExt cx="0" cy="0"/>
        </a:xfrm>
      </p:grpSpPr>
      <p:sp>
        <p:nvSpPr>
          <p:cNvPr id="605" name="Google Shape;605;p50"/>
          <p:cNvSpPr txBox="1"/>
          <p:nvPr/>
        </p:nvSpPr>
        <p:spPr>
          <a:xfrm>
            <a:off x="2939150" y="132850"/>
            <a:ext cx="52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06" name="Google Shape;606;p50"/>
          <p:cNvSpPr txBox="1"/>
          <p:nvPr/>
        </p:nvSpPr>
        <p:spPr>
          <a:xfrm>
            <a:off x="1508575" y="191525"/>
            <a:ext cx="9431100" cy="4230000"/>
          </a:xfrm>
          <a:prstGeom prst="rect">
            <a:avLst/>
          </a:prstGeom>
          <a:noFill/>
          <a:ln>
            <a:noFill/>
          </a:ln>
        </p:spPr>
        <p:txBody>
          <a:bodyPr anchorCtr="0" anchor="t" bIns="91425" lIns="91425" spcFirstLastPara="1" rIns="91425" wrap="square" tIns="91425">
            <a:spAutoFit/>
          </a:bodyPr>
          <a:lstStyle/>
          <a:p>
            <a:pPr indent="0" lvl="0" marL="0" rtl="0" algn="l">
              <a:lnSpc>
                <a:spcPct val="135714"/>
              </a:lnSpc>
              <a:spcBef>
                <a:spcPts val="0"/>
              </a:spcBef>
              <a:spcAft>
                <a:spcPts val="0"/>
              </a:spcAft>
              <a:buNone/>
            </a:pPr>
            <a:r>
              <a:rPr lang="es-ES" sz="1650">
                <a:solidFill>
                  <a:srgbClr val="008000"/>
                </a:solidFill>
                <a:highlight>
                  <a:srgbClr val="FFFFFF"/>
                </a:highlight>
                <a:latin typeface="Courier New"/>
                <a:ea typeface="Courier New"/>
                <a:cs typeface="Courier New"/>
                <a:sym typeface="Courier New"/>
              </a:rPr>
              <a:t>#case 1 : node to be deleted has no children - leaf node</a:t>
            </a:r>
            <a:endParaRPr sz="16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650">
                <a:solidFill>
                  <a:srgbClr val="212121"/>
                </a:solidFill>
                <a:highlight>
                  <a:srgbClr val="FFFFFF"/>
                </a:highlight>
                <a:latin typeface="Courier New"/>
                <a:ea typeface="Courier New"/>
                <a:cs typeface="Courier New"/>
                <a:sym typeface="Courier New"/>
              </a:rPr>
              <a:t>    </a:t>
            </a:r>
            <a:r>
              <a:rPr lang="es-ES" sz="1650">
                <a:solidFill>
                  <a:srgbClr val="AF00DB"/>
                </a:solidFill>
                <a:highlight>
                  <a:srgbClr val="FFFFFF"/>
                </a:highlight>
                <a:latin typeface="Courier New"/>
                <a:ea typeface="Courier New"/>
                <a:cs typeface="Courier New"/>
                <a:sym typeface="Courier New"/>
              </a:rPr>
              <a:t>if</a:t>
            </a:r>
            <a:r>
              <a:rPr lang="es-ES" sz="1650">
                <a:solidFill>
                  <a:srgbClr val="212121"/>
                </a:solidFill>
                <a:highlight>
                  <a:srgbClr val="FFFFFF"/>
                </a:highlight>
                <a:latin typeface="Courier New"/>
                <a:ea typeface="Courier New"/>
                <a:cs typeface="Courier New"/>
                <a:sym typeface="Courier New"/>
              </a:rPr>
              <a:t> cur.left </a:t>
            </a:r>
            <a:r>
              <a:rPr lang="es-ES" sz="1650">
                <a:solidFill>
                  <a:srgbClr val="0000FF"/>
                </a:solidFill>
                <a:highlight>
                  <a:srgbClr val="FFFFFF"/>
                </a:highlight>
                <a:latin typeface="Courier New"/>
                <a:ea typeface="Courier New"/>
                <a:cs typeface="Courier New"/>
                <a:sym typeface="Courier New"/>
              </a:rPr>
              <a:t>is</a:t>
            </a:r>
            <a:r>
              <a:rPr lang="es-ES" sz="1650">
                <a:solidFill>
                  <a:srgbClr val="212121"/>
                </a:solidFill>
                <a:highlight>
                  <a:srgbClr val="FFFFFF"/>
                </a:highlight>
                <a:latin typeface="Courier New"/>
                <a:ea typeface="Courier New"/>
                <a:cs typeface="Courier New"/>
                <a:sym typeface="Courier New"/>
              </a:rPr>
              <a:t> </a:t>
            </a:r>
            <a:r>
              <a:rPr lang="es-ES" sz="1650">
                <a:solidFill>
                  <a:srgbClr val="0000FF"/>
                </a:solidFill>
                <a:highlight>
                  <a:srgbClr val="FFFFFF"/>
                </a:highlight>
                <a:latin typeface="Courier New"/>
                <a:ea typeface="Courier New"/>
                <a:cs typeface="Courier New"/>
                <a:sym typeface="Courier New"/>
              </a:rPr>
              <a:t>None</a:t>
            </a:r>
            <a:r>
              <a:rPr lang="es-ES" sz="1650">
                <a:solidFill>
                  <a:srgbClr val="212121"/>
                </a:solidFill>
                <a:highlight>
                  <a:srgbClr val="FFFFFF"/>
                </a:highlight>
                <a:latin typeface="Courier New"/>
                <a:ea typeface="Courier New"/>
                <a:cs typeface="Courier New"/>
                <a:sym typeface="Courier New"/>
              </a:rPr>
              <a:t> </a:t>
            </a:r>
            <a:r>
              <a:rPr lang="es-ES" sz="1650">
                <a:solidFill>
                  <a:srgbClr val="0000FF"/>
                </a:solidFill>
                <a:highlight>
                  <a:srgbClr val="FFFFFF"/>
                </a:highlight>
                <a:latin typeface="Courier New"/>
                <a:ea typeface="Courier New"/>
                <a:cs typeface="Courier New"/>
                <a:sym typeface="Courier New"/>
              </a:rPr>
              <a:t>and</a:t>
            </a:r>
            <a:r>
              <a:rPr lang="es-ES" sz="1650">
                <a:solidFill>
                  <a:srgbClr val="212121"/>
                </a:solidFill>
                <a:highlight>
                  <a:srgbClr val="FFFFFF"/>
                </a:highlight>
                <a:latin typeface="Courier New"/>
                <a:ea typeface="Courier New"/>
                <a:cs typeface="Courier New"/>
                <a:sym typeface="Courier New"/>
              </a:rPr>
              <a:t> cur.right </a:t>
            </a:r>
            <a:r>
              <a:rPr lang="es-ES" sz="1650">
                <a:solidFill>
                  <a:srgbClr val="0000FF"/>
                </a:solidFill>
                <a:highlight>
                  <a:srgbClr val="FFFFFF"/>
                </a:highlight>
                <a:latin typeface="Courier New"/>
                <a:ea typeface="Courier New"/>
                <a:cs typeface="Courier New"/>
                <a:sym typeface="Courier New"/>
              </a:rPr>
              <a:t>is</a:t>
            </a:r>
            <a:r>
              <a:rPr lang="es-ES" sz="1650">
                <a:solidFill>
                  <a:srgbClr val="212121"/>
                </a:solidFill>
                <a:highlight>
                  <a:srgbClr val="FFFFFF"/>
                </a:highlight>
                <a:latin typeface="Courier New"/>
                <a:ea typeface="Courier New"/>
                <a:cs typeface="Courier New"/>
                <a:sym typeface="Courier New"/>
              </a:rPr>
              <a:t> </a:t>
            </a:r>
            <a:r>
              <a:rPr lang="es-ES" sz="1650">
                <a:solidFill>
                  <a:srgbClr val="0000FF"/>
                </a:solidFill>
                <a:highlight>
                  <a:srgbClr val="FFFFFF"/>
                </a:highlight>
                <a:latin typeface="Courier New"/>
                <a:ea typeface="Courier New"/>
                <a:cs typeface="Courier New"/>
                <a:sym typeface="Courier New"/>
              </a:rPr>
              <a:t>None</a:t>
            </a:r>
            <a:r>
              <a:rPr lang="es-ES" sz="1650">
                <a:solidFill>
                  <a:srgbClr val="212121"/>
                </a:solidFill>
                <a:highlight>
                  <a:srgbClr val="FFFFFF"/>
                </a:highlight>
                <a:latin typeface="Courier New"/>
                <a:ea typeface="Courier New"/>
                <a:cs typeface="Courier New"/>
                <a:sym typeface="Courier New"/>
              </a:rPr>
              <a:t>:</a:t>
            </a:r>
            <a:endParaRPr sz="16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650">
                <a:solidFill>
                  <a:srgbClr val="212121"/>
                </a:solidFill>
                <a:highlight>
                  <a:srgbClr val="FFFFFF"/>
                </a:highlight>
                <a:latin typeface="Courier New"/>
                <a:ea typeface="Courier New"/>
                <a:cs typeface="Courier New"/>
                <a:sym typeface="Courier New"/>
              </a:rPr>
              <a:t>      </a:t>
            </a:r>
            <a:r>
              <a:rPr lang="es-ES" sz="1650">
                <a:solidFill>
                  <a:srgbClr val="008000"/>
                </a:solidFill>
                <a:highlight>
                  <a:srgbClr val="FFFFFF"/>
                </a:highlight>
                <a:latin typeface="Courier New"/>
                <a:ea typeface="Courier New"/>
                <a:cs typeface="Courier New"/>
                <a:sym typeface="Courier New"/>
              </a:rPr>
              <a:t># if the node to be deleted is not a root node, then set</a:t>
            </a:r>
            <a:endParaRPr sz="16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650">
                <a:solidFill>
                  <a:srgbClr val="212121"/>
                </a:solidFill>
                <a:highlight>
                  <a:srgbClr val="FFFFFF"/>
                </a:highlight>
                <a:latin typeface="Courier New"/>
                <a:ea typeface="Courier New"/>
                <a:cs typeface="Courier New"/>
                <a:sym typeface="Courier New"/>
              </a:rPr>
              <a:t>      </a:t>
            </a:r>
            <a:r>
              <a:rPr lang="es-ES" sz="1650">
                <a:solidFill>
                  <a:srgbClr val="008000"/>
                </a:solidFill>
                <a:highlight>
                  <a:srgbClr val="FFFFFF"/>
                </a:highlight>
                <a:latin typeface="Courier New"/>
                <a:ea typeface="Courier New"/>
                <a:cs typeface="Courier New"/>
                <a:sym typeface="Courier New"/>
              </a:rPr>
              <a:t># its parent left/right child to None</a:t>
            </a:r>
            <a:endParaRPr sz="16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650">
                <a:solidFill>
                  <a:srgbClr val="212121"/>
                </a:solidFill>
                <a:highlight>
                  <a:srgbClr val="FFFFFF"/>
                </a:highlight>
                <a:latin typeface="Courier New"/>
                <a:ea typeface="Courier New"/>
                <a:cs typeface="Courier New"/>
                <a:sym typeface="Courier New"/>
              </a:rPr>
              <a:t>      </a:t>
            </a:r>
            <a:r>
              <a:rPr lang="es-ES" sz="1650">
                <a:solidFill>
                  <a:srgbClr val="AF00DB"/>
                </a:solidFill>
                <a:highlight>
                  <a:srgbClr val="FFFFFF"/>
                </a:highlight>
                <a:latin typeface="Courier New"/>
                <a:ea typeface="Courier New"/>
                <a:cs typeface="Courier New"/>
                <a:sym typeface="Courier New"/>
              </a:rPr>
              <a:t>if</a:t>
            </a:r>
            <a:r>
              <a:rPr lang="es-ES" sz="1650">
                <a:solidFill>
                  <a:srgbClr val="212121"/>
                </a:solidFill>
                <a:highlight>
                  <a:srgbClr val="FFFFFF"/>
                </a:highlight>
                <a:latin typeface="Courier New"/>
                <a:ea typeface="Courier New"/>
                <a:cs typeface="Courier New"/>
                <a:sym typeface="Courier New"/>
              </a:rPr>
              <a:t> cur != root:</a:t>
            </a:r>
            <a:endParaRPr sz="16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650">
                <a:solidFill>
                  <a:srgbClr val="212121"/>
                </a:solidFill>
                <a:highlight>
                  <a:srgbClr val="FFFFFF"/>
                </a:highlight>
                <a:latin typeface="Courier New"/>
                <a:ea typeface="Courier New"/>
                <a:cs typeface="Courier New"/>
                <a:sym typeface="Courier New"/>
              </a:rPr>
              <a:t>        </a:t>
            </a:r>
            <a:r>
              <a:rPr lang="es-ES" sz="1650">
                <a:solidFill>
                  <a:srgbClr val="AF00DB"/>
                </a:solidFill>
                <a:highlight>
                  <a:srgbClr val="FFFFFF"/>
                </a:highlight>
                <a:latin typeface="Courier New"/>
                <a:ea typeface="Courier New"/>
                <a:cs typeface="Courier New"/>
                <a:sym typeface="Courier New"/>
              </a:rPr>
              <a:t>if</a:t>
            </a:r>
            <a:r>
              <a:rPr lang="es-ES" sz="1650">
                <a:solidFill>
                  <a:srgbClr val="212121"/>
                </a:solidFill>
                <a:highlight>
                  <a:srgbClr val="FFFFFF"/>
                </a:highlight>
                <a:latin typeface="Courier New"/>
                <a:ea typeface="Courier New"/>
                <a:cs typeface="Courier New"/>
                <a:sym typeface="Courier New"/>
              </a:rPr>
              <a:t> parent.left==cur:</a:t>
            </a:r>
            <a:endParaRPr sz="16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650">
                <a:solidFill>
                  <a:srgbClr val="212121"/>
                </a:solidFill>
                <a:highlight>
                  <a:srgbClr val="FFFFFF"/>
                </a:highlight>
                <a:latin typeface="Courier New"/>
                <a:ea typeface="Courier New"/>
                <a:cs typeface="Courier New"/>
                <a:sym typeface="Courier New"/>
              </a:rPr>
              <a:t>          parent.left=</a:t>
            </a:r>
            <a:r>
              <a:rPr lang="es-ES" sz="1650">
                <a:solidFill>
                  <a:srgbClr val="0000FF"/>
                </a:solidFill>
                <a:highlight>
                  <a:srgbClr val="FFFFFF"/>
                </a:highlight>
                <a:latin typeface="Courier New"/>
                <a:ea typeface="Courier New"/>
                <a:cs typeface="Courier New"/>
                <a:sym typeface="Courier New"/>
              </a:rPr>
              <a:t>None</a:t>
            </a:r>
            <a:endParaRPr sz="1650">
              <a:solidFill>
                <a:srgbClr val="0000FF"/>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650">
                <a:solidFill>
                  <a:srgbClr val="212121"/>
                </a:solidFill>
                <a:highlight>
                  <a:srgbClr val="FFFFFF"/>
                </a:highlight>
                <a:latin typeface="Courier New"/>
                <a:ea typeface="Courier New"/>
                <a:cs typeface="Courier New"/>
                <a:sym typeface="Courier New"/>
              </a:rPr>
              <a:t>        </a:t>
            </a:r>
            <a:r>
              <a:rPr lang="es-ES" sz="1650">
                <a:solidFill>
                  <a:srgbClr val="AF00DB"/>
                </a:solidFill>
                <a:highlight>
                  <a:srgbClr val="FFFFFF"/>
                </a:highlight>
                <a:latin typeface="Courier New"/>
                <a:ea typeface="Courier New"/>
                <a:cs typeface="Courier New"/>
                <a:sym typeface="Courier New"/>
              </a:rPr>
              <a:t>else</a:t>
            </a:r>
            <a:r>
              <a:rPr lang="es-ES" sz="1650">
                <a:solidFill>
                  <a:srgbClr val="212121"/>
                </a:solidFill>
                <a:highlight>
                  <a:srgbClr val="FFFFFF"/>
                </a:highlight>
                <a:latin typeface="Courier New"/>
                <a:ea typeface="Courier New"/>
                <a:cs typeface="Courier New"/>
                <a:sym typeface="Courier New"/>
              </a:rPr>
              <a:t>:</a:t>
            </a:r>
            <a:endParaRPr sz="16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650">
                <a:solidFill>
                  <a:srgbClr val="212121"/>
                </a:solidFill>
                <a:highlight>
                  <a:srgbClr val="FFFFFF"/>
                </a:highlight>
                <a:latin typeface="Courier New"/>
                <a:ea typeface="Courier New"/>
                <a:cs typeface="Courier New"/>
                <a:sym typeface="Courier New"/>
              </a:rPr>
              <a:t>          parent.right=</a:t>
            </a:r>
            <a:r>
              <a:rPr lang="es-ES" sz="1650">
                <a:solidFill>
                  <a:srgbClr val="0000FF"/>
                </a:solidFill>
                <a:highlight>
                  <a:srgbClr val="FFFFFF"/>
                </a:highlight>
                <a:latin typeface="Courier New"/>
                <a:ea typeface="Courier New"/>
                <a:cs typeface="Courier New"/>
                <a:sym typeface="Courier New"/>
              </a:rPr>
              <a:t>None</a:t>
            </a:r>
            <a:endParaRPr sz="1650">
              <a:solidFill>
                <a:srgbClr val="0000FF"/>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650">
                <a:solidFill>
                  <a:srgbClr val="212121"/>
                </a:solidFill>
                <a:highlight>
                  <a:srgbClr val="FFFFFF"/>
                </a:highlight>
                <a:latin typeface="Courier New"/>
                <a:ea typeface="Courier New"/>
                <a:cs typeface="Courier New"/>
                <a:sym typeface="Courier New"/>
              </a:rPr>
              <a:t>       </a:t>
            </a:r>
            <a:r>
              <a:rPr lang="es-ES" sz="1650">
                <a:solidFill>
                  <a:srgbClr val="008000"/>
                </a:solidFill>
                <a:highlight>
                  <a:srgbClr val="FFFFFF"/>
                </a:highlight>
                <a:latin typeface="Courier New"/>
                <a:ea typeface="Courier New"/>
                <a:cs typeface="Courier New"/>
                <a:sym typeface="Courier New"/>
              </a:rPr>
              <a:t># if the tree has only a root node, set it to None</a:t>
            </a:r>
            <a:endParaRPr sz="16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650">
                <a:solidFill>
                  <a:srgbClr val="212121"/>
                </a:solidFill>
                <a:highlight>
                  <a:srgbClr val="FFFFFF"/>
                </a:highlight>
                <a:latin typeface="Courier New"/>
                <a:ea typeface="Courier New"/>
                <a:cs typeface="Courier New"/>
                <a:sym typeface="Courier New"/>
              </a:rPr>
              <a:t>      </a:t>
            </a:r>
            <a:r>
              <a:rPr lang="es-ES" sz="1650">
                <a:solidFill>
                  <a:srgbClr val="AF00DB"/>
                </a:solidFill>
                <a:highlight>
                  <a:srgbClr val="FFFFFF"/>
                </a:highlight>
                <a:latin typeface="Courier New"/>
                <a:ea typeface="Courier New"/>
                <a:cs typeface="Courier New"/>
                <a:sym typeface="Courier New"/>
              </a:rPr>
              <a:t>else</a:t>
            </a:r>
            <a:r>
              <a:rPr lang="es-ES" sz="1650">
                <a:solidFill>
                  <a:srgbClr val="212121"/>
                </a:solidFill>
                <a:highlight>
                  <a:srgbClr val="FFFFFF"/>
                </a:highlight>
                <a:latin typeface="Courier New"/>
                <a:ea typeface="Courier New"/>
                <a:cs typeface="Courier New"/>
                <a:sym typeface="Courier New"/>
              </a:rPr>
              <a:t>:</a:t>
            </a:r>
            <a:endParaRPr sz="16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650">
                <a:solidFill>
                  <a:srgbClr val="212121"/>
                </a:solidFill>
                <a:highlight>
                  <a:srgbClr val="FFFFFF"/>
                </a:highlight>
                <a:latin typeface="Courier New"/>
                <a:ea typeface="Courier New"/>
                <a:cs typeface="Courier New"/>
                <a:sym typeface="Courier New"/>
              </a:rPr>
              <a:t>        root=</a:t>
            </a:r>
            <a:r>
              <a:rPr lang="es-ES" sz="1650">
                <a:solidFill>
                  <a:srgbClr val="0000FF"/>
                </a:solidFill>
                <a:highlight>
                  <a:srgbClr val="FFFFFF"/>
                </a:highlight>
                <a:latin typeface="Courier New"/>
                <a:ea typeface="Courier New"/>
                <a:cs typeface="Courier New"/>
                <a:sym typeface="Courier New"/>
              </a:rPr>
              <a:t>None</a:t>
            </a:r>
            <a:endParaRPr sz="1650">
              <a:solidFill>
                <a:srgbClr val="0000FF"/>
              </a:solidFill>
              <a:highlight>
                <a:srgbClr val="FFFFFF"/>
              </a:highlight>
              <a:latin typeface="Courier New"/>
              <a:ea typeface="Courier New"/>
              <a:cs typeface="Courier New"/>
              <a:sym typeface="Courier New"/>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1" name="Shape 611"/>
        <p:cNvGrpSpPr/>
        <p:nvPr/>
      </p:nvGrpSpPr>
      <p:grpSpPr>
        <a:xfrm>
          <a:off x="0" y="0"/>
          <a:ext cx="0" cy="0"/>
          <a:chOff x="0" y="0"/>
          <a:chExt cx="0" cy="0"/>
        </a:xfrm>
      </p:grpSpPr>
      <p:sp>
        <p:nvSpPr>
          <p:cNvPr id="612" name="Google Shape;612;p51"/>
          <p:cNvSpPr txBox="1"/>
          <p:nvPr/>
        </p:nvSpPr>
        <p:spPr>
          <a:xfrm>
            <a:off x="2939150" y="132850"/>
            <a:ext cx="52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13" name="Google Shape;613;p51"/>
          <p:cNvSpPr txBox="1"/>
          <p:nvPr/>
        </p:nvSpPr>
        <p:spPr>
          <a:xfrm>
            <a:off x="795925" y="0"/>
            <a:ext cx="10050900" cy="3743700"/>
          </a:xfrm>
          <a:prstGeom prst="rect">
            <a:avLst/>
          </a:prstGeom>
          <a:noFill/>
          <a:ln>
            <a:noFill/>
          </a:ln>
        </p:spPr>
        <p:txBody>
          <a:bodyPr anchorCtr="0" anchor="t" bIns="91425" lIns="91425" spcFirstLastPara="1" rIns="91425" wrap="square" tIns="91425">
            <a:spAutoFit/>
          </a:bodyPr>
          <a:lstStyle/>
          <a:p>
            <a:pPr indent="0" lvl="0" marL="0" rtl="0" algn="l">
              <a:lnSpc>
                <a:spcPct val="135714"/>
              </a:lnSpc>
              <a:spcBef>
                <a:spcPts val="0"/>
              </a:spcBef>
              <a:spcAft>
                <a:spcPts val="0"/>
              </a:spcAft>
              <a:buClr>
                <a:schemeClr val="dk1"/>
              </a:buClr>
              <a:buSzPts val="1100"/>
              <a:buFont typeface="Arial"/>
              <a:buNone/>
            </a:pPr>
            <a:r>
              <a:rPr lang="es-ES" sz="1950">
                <a:solidFill>
                  <a:srgbClr val="008000"/>
                </a:solidFill>
                <a:highlight>
                  <a:srgbClr val="FFFFFF"/>
                </a:highlight>
                <a:latin typeface="Courier New"/>
                <a:ea typeface="Courier New"/>
                <a:cs typeface="Courier New"/>
                <a:sym typeface="Courier New"/>
              </a:rPr>
              <a:t># case 2: node to be deleted has two children</a:t>
            </a:r>
            <a:endParaRPr sz="19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s-ES" sz="1950">
                <a:solidFill>
                  <a:srgbClr val="212121"/>
                </a:solidFill>
                <a:highlight>
                  <a:srgbClr val="FFFFFF"/>
                </a:highlight>
                <a:latin typeface="Courier New"/>
                <a:ea typeface="Courier New"/>
                <a:cs typeface="Courier New"/>
                <a:sym typeface="Courier New"/>
              </a:rPr>
              <a:t>    </a:t>
            </a:r>
            <a:r>
              <a:rPr lang="es-ES" sz="1950">
                <a:solidFill>
                  <a:srgbClr val="AF00DB"/>
                </a:solidFill>
                <a:highlight>
                  <a:srgbClr val="FFFFFF"/>
                </a:highlight>
                <a:latin typeface="Courier New"/>
                <a:ea typeface="Courier New"/>
                <a:cs typeface="Courier New"/>
                <a:sym typeface="Courier New"/>
              </a:rPr>
              <a:t>elif</a:t>
            </a:r>
            <a:r>
              <a:rPr lang="es-ES" sz="1950">
                <a:solidFill>
                  <a:srgbClr val="212121"/>
                </a:solidFill>
                <a:highlight>
                  <a:srgbClr val="FFFFFF"/>
                </a:highlight>
                <a:latin typeface="Courier New"/>
                <a:ea typeface="Courier New"/>
                <a:cs typeface="Courier New"/>
                <a:sym typeface="Courier New"/>
              </a:rPr>
              <a:t> cur.left </a:t>
            </a:r>
            <a:r>
              <a:rPr lang="es-ES" sz="1950">
                <a:solidFill>
                  <a:srgbClr val="0000FF"/>
                </a:solidFill>
                <a:highlight>
                  <a:srgbClr val="FFFFFF"/>
                </a:highlight>
                <a:latin typeface="Courier New"/>
                <a:ea typeface="Courier New"/>
                <a:cs typeface="Courier New"/>
                <a:sym typeface="Courier New"/>
              </a:rPr>
              <a:t>and</a:t>
            </a:r>
            <a:r>
              <a:rPr lang="es-ES" sz="1950">
                <a:solidFill>
                  <a:srgbClr val="212121"/>
                </a:solidFill>
                <a:highlight>
                  <a:srgbClr val="FFFFFF"/>
                </a:highlight>
                <a:latin typeface="Courier New"/>
                <a:ea typeface="Courier New"/>
                <a:cs typeface="Courier New"/>
                <a:sym typeface="Courier New"/>
              </a:rPr>
              <a:t> cur.right:</a:t>
            </a:r>
            <a:endParaRPr sz="19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s-ES" sz="1950">
                <a:solidFill>
                  <a:srgbClr val="212121"/>
                </a:solidFill>
                <a:highlight>
                  <a:srgbClr val="FFFFFF"/>
                </a:highlight>
                <a:latin typeface="Courier New"/>
                <a:ea typeface="Courier New"/>
                <a:cs typeface="Courier New"/>
                <a:sym typeface="Courier New"/>
              </a:rPr>
              <a:t>      </a:t>
            </a:r>
            <a:r>
              <a:rPr lang="es-ES" sz="1950">
                <a:solidFill>
                  <a:srgbClr val="008000"/>
                </a:solidFill>
                <a:highlight>
                  <a:srgbClr val="FFFFFF"/>
                </a:highlight>
                <a:latin typeface="Courier New"/>
                <a:ea typeface="Courier New"/>
                <a:cs typeface="Courier New"/>
                <a:sym typeface="Courier New"/>
              </a:rPr>
              <a:t>#find the inorder successor node</a:t>
            </a:r>
            <a:endParaRPr sz="19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s-ES" sz="1950">
                <a:solidFill>
                  <a:srgbClr val="212121"/>
                </a:solidFill>
                <a:highlight>
                  <a:srgbClr val="FFFFFF"/>
                </a:highlight>
                <a:latin typeface="Courier New"/>
                <a:ea typeface="Courier New"/>
                <a:cs typeface="Courier New"/>
                <a:sym typeface="Courier New"/>
              </a:rPr>
              <a:t>      successor=</a:t>
            </a:r>
            <a:r>
              <a:rPr lang="es-ES" sz="1950">
                <a:solidFill>
                  <a:srgbClr val="001080"/>
                </a:solidFill>
                <a:highlight>
                  <a:srgbClr val="FFFFFF"/>
                </a:highlight>
                <a:latin typeface="Courier New"/>
                <a:ea typeface="Courier New"/>
                <a:cs typeface="Courier New"/>
                <a:sym typeface="Courier New"/>
              </a:rPr>
              <a:t>self</a:t>
            </a:r>
            <a:r>
              <a:rPr lang="es-ES" sz="1950">
                <a:solidFill>
                  <a:srgbClr val="212121"/>
                </a:solidFill>
                <a:highlight>
                  <a:srgbClr val="FFFFFF"/>
                </a:highlight>
                <a:latin typeface="Courier New"/>
                <a:ea typeface="Courier New"/>
                <a:cs typeface="Courier New"/>
                <a:sym typeface="Courier New"/>
              </a:rPr>
              <a:t>.inorder_succ(cur.right)</a:t>
            </a:r>
            <a:endParaRPr sz="19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s-ES" sz="1950">
                <a:solidFill>
                  <a:srgbClr val="212121"/>
                </a:solidFill>
                <a:highlight>
                  <a:srgbClr val="FFFFFF"/>
                </a:highlight>
                <a:latin typeface="Courier New"/>
                <a:ea typeface="Courier New"/>
                <a:cs typeface="Courier New"/>
                <a:sym typeface="Courier New"/>
              </a:rPr>
              <a:t>      val=successor.data</a:t>
            </a:r>
            <a:endParaRPr sz="19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s-ES" sz="1950">
                <a:solidFill>
                  <a:srgbClr val="212121"/>
                </a:solidFill>
                <a:highlight>
                  <a:srgbClr val="FFFFFF"/>
                </a:highlight>
                <a:latin typeface="Courier New"/>
                <a:ea typeface="Courier New"/>
                <a:cs typeface="Courier New"/>
                <a:sym typeface="Courier New"/>
              </a:rPr>
              <a:t>      </a:t>
            </a:r>
            <a:r>
              <a:rPr lang="es-ES" sz="1950">
                <a:solidFill>
                  <a:srgbClr val="008000"/>
                </a:solidFill>
                <a:highlight>
                  <a:srgbClr val="FFFFFF"/>
                </a:highlight>
                <a:latin typeface="Courier New"/>
                <a:ea typeface="Courier New"/>
                <a:cs typeface="Courier New"/>
                <a:sym typeface="Courier New"/>
              </a:rPr>
              <a:t>#recursively delete the successor.</a:t>
            </a:r>
            <a:endParaRPr sz="19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s-ES" sz="1950">
                <a:solidFill>
                  <a:srgbClr val="212121"/>
                </a:solidFill>
                <a:highlight>
                  <a:srgbClr val="FFFFFF"/>
                </a:highlight>
                <a:latin typeface="Courier New"/>
                <a:ea typeface="Courier New"/>
                <a:cs typeface="Courier New"/>
                <a:sym typeface="Courier New"/>
              </a:rPr>
              <a:t>      </a:t>
            </a:r>
            <a:r>
              <a:rPr lang="es-ES" sz="1950">
                <a:solidFill>
                  <a:srgbClr val="008000"/>
                </a:solidFill>
                <a:highlight>
                  <a:srgbClr val="FFFFFF"/>
                </a:highlight>
                <a:latin typeface="Courier New"/>
                <a:ea typeface="Courier New"/>
                <a:cs typeface="Courier New"/>
                <a:sym typeface="Courier New"/>
              </a:rPr>
              <a:t># the successor will have at most one child (right child)</a:t>
            </a:r>
            <a:endParaRPr sz="19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s-ES" sz="1950">
                <a:solidFill>
                  <a:srgbClr val="212121"/>
                </a:solidFill>
                <a:highlight>
                  <a:srgbClr val="FFFFFF"/>
                </a:highlight>
                <a:latin typeface="Courier New"/>
                <a:ea typeface="Courier New"/>
                <a:cs typeface="Courier New"/>
                <a:sym typeface="Courier New"/>
              </a:rPr>
              <a:t>      </a:t>
            </a:r>
            <a:r>
              <a:rPr lang="es-ES" sz="1950">
                <a:solidFill>
                  <a:srgbClr val="001080"/>
                </a:solidFill>
                <a:highlight>
                  <a:srgbClr val="FFFFFF"/>
                </a:highlight>
                <a:latin typeface="Courier New"/>
                <a:ea typeface="Courier New"/>
                <a:cs typeface="Courier New"/>
                <a:sym typeface="Courier New"/>
              </a:rPr>
              <a:t>self</a:t>
            </a:r>
            <a:r>
              <a:rPr lang="es-ES" sz="1950">
                <a:solidFill>
                  <a:srgbClr val="212121"/>
                </a:solidFill>
                <a:highlight>
                  <a:srgbClr val="FFFFFF"/>
                </a:highlight>
                <a:latin typeface="Courier New"/>
                <a:ea typeface="Courier New"/>
                <a:cs typeface="Courier New"/>
                <a:sym typeface="Courier New"/>
              </a:rPr>
              <a:t>.deleteNode(root,successor.data)</a:t>
            </a:r>
            <a:endParaRPr sz="19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s-ES" sz="1950">
                <a:solidFill>
                  <a:srgbClr val="212121"/>
                </a:solidFill>
                <a:highlight>
                  <a:srgbClr val="FFFFFF"/>
                </a:highlight>
                <a:latin typeface="Courier New"/>
                <a:ea typeface="Courier New"/>
                <a:cs typeface="Courier New"/>
                <a:sym typeface="Courier New"/>
              </a:rPr>
              <a:t>      cur.data=val</a:t>
            </a:r>
            <a:endParaRPr sz="1950">
              <a:solidFill>
                <a:srgbClr val="212121"/>
              </a:solidFill>
              <a:highlight>
                <a:srgbClr val="FFFFFF"/>
              </a:highlight>
              <a:latin typeface="Courier New"/>
              <a:ea typeface="Courier New"/>
              <a:cs typeface="Courier New"/>
              <a:sym typeface="Courier New"/>
            </a:endParaRPr>
          </a:p>
        </p:txBody>
      </p:sp>
      <p:pic>
        <p:nvPicPr>
          <p:cNvPr id="614" name="Google Shape;614;p51"/>
          <p:cNvPicPr preferRelativeResize="0"/>
          <p:nvPr/>
        </p:nvPicPr>
        <p:blipFill>
          <a:blip r:embed="rId3">
            <a:alphaModFix/>
          </a:blip>
          <a:stretch>
            <a:fillRect/>
          </a:stretch>
        </p:blipFill>
        <p:spPr>
          <a:xfrm>
            <a:off x="5788750" y="4090450"/>
            <a:ext cx="5345100" cy="21161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9" name="Shape 619"/>
        <p:cNvGrpSpPr/>
        <p:nvPr/>
      </p:nvGrpSpPr>
      <p:grpSpPr>
        <a:xfrm>
          <a:off x="0" y="0"/>
          <a:ext cx="0" cy="0"/>
          <a:chOff x="0" y="0"/>
          <a:chExt cx="0" cy="0"/>
        </a:xfrm>
      </p:grpSpPr>
      <p:sp>
        <p:nvSpPr>
          <p:cNvPr id="620" name="Google Shape;620;p52"/>
          <p:cNvSpPr txBox="1"/>
          <p:nvPr/>
        </p:nvSpPr>
        <p:spPr>
          <a:xfrm>
            <a:off x="2939150" y="132850"/>
            <a:ext cx="52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21" name="Google Shape;621;p52"/>
          <p:cNvSpPr txBox="1"/>
          <p:nvPr/>
        </p:nvSpPr>
        <p:spPr>
          <a:xfrm>
            <a:off x="1929375" y="375150"/>
            <a:ext cx="8427000" cy="5604000"/>
          </a:xfrm>
          <a:prstGeom prst="rect">
            <a:avLst/>
          </a:prstGeom>
          <a:noFill/>
          <a:ln>
            <a:noFill/>
          </a:ln>
        </p:spPr>
        <p:txBody>
          <a:bodyPr anchorCtr="0" anchor="t" bIns="91425" lIns="91425" spcFirstLastPara="1" rIns="91425" wrap="square" tIns="91425">
            <a:spAutoFit/>
          </a:bodyPr>
          <a:lstStyle/>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008000"/>
                </a:solidFill>
                <a:highlight>
                  <a:srgbClr val="FFFFFF"/>
                </a:highlight>
                <a:latin typeface="Courier New"/>
                <a:ea typeface="Courier New"/>
                <a:cs typeface="Courier New"/>
                <a:sym typeface="Courier New"/>
              </a:rPr>
              <a:t># case 3: node to be deleted has only one child</a:t>
            </a:r>
            <a:endParaRPr sz="15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AF00DB"/>
                </a:solidFill>
                <a:highlight>
                  <a:srgbClr val="FFFFFF"/>
                </a:highlight>
                <a:latin typeface="Courier New"/>
                <a:ea typeface="Courier New"/>
                <a:cs typeface="Courier New"/>
                <a:sym typeface="Courier New"/>
              </a:rPr>
              <a:t>else</a:t>
            </a:r>
            <a:r>
              <a:rPr lang="es-ES" sz="1550">
                <a:solidFill>
                  <a:srgbClr val="212121"/>
                </a:solidFill>
                <a:highlight>
                  <a:srgbClr val="FFFFFF"/>
                </a:highlight>
                <a:latin typeface="Courier New"/>
                <a:ea typeface="Courier New"/>
                <a:cs typeface="Courier New"/>
                <a:sym typeface="Courier New"/>
              </a:rPr>
              <a:t>:</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008000"/>
                </a:solidFill>
                <a:highlight>
                  <a:srgbClr val="FFFFFF"/>
                </a:highlight>
                <a:latin typeface="Courier New"/>
                <a:ea typeface="Courier New"/>
                <a:cs typeface="Courier New"/>
                <a:sym typeface="Courier New"/>
              </a:rPr>
              <a:t># choose a child node</a:t>
            </a:r>
            <a:endParaRPr sz="15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AF00DB"/>
                </a:solidFill>
                <a:highlight>
                  <a:srgbClr val="FFFFFF"/>
                </a:highlight>
                <a:latin typeface="Courier New"/>
                <a:ea typeface="Courier New"/>
                <a:cs typeface="Courier New"/>
                <a:sym typeface="Courier New"/>
              </a:rPr>
              <a:t>if</a:t>
            </a:r>
            <a:r>
              <a:rPr lang="es-ES" sz="1550">
                <a:solidFill>
                  <a:srgbClr val="212121"/>
                </a:solidFill>
                <a:highlight>
                  <a:srgbClr val="FFFFFF"/>
                </a:highlight>
                <a:latin typeface="Courier New"/>
                <a:ea typeface="Courier New"/>
                <a:cs typeface="Courier New"/>
                <a:sym typeface="Courier New"/>
              </a:rPr>
              <a:t> cur.left:</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child=cur.left</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AF00DB"/>
                </a:solidFill>
                <a:highlight>
                  <a:srgbClr val="FFFFFF"/>
                </a:highlight>
                <a:latin typeface="Courier New"/>
                <a:ea typeface="Courier New"/>
                <a:cs typeface="Courier New"/>
                <a:sym typeface="Courier New"/>
              </a:rPr>
              <a:t>else</a:t>
            </a:r>
            <a:r>
              <a:rPr lang="es-ES" sz="1550">
                <a:solidFill>
                  <a:srgbClr val="212121"/>
                </a:solidFill>
                <a:highlight>
                  <a:srgbClr val="FFFFFF"/>
                </a:highlight>
                <a:latin typeface="Courier New"/>
                <a:ea typeface="Courier New"/>
                <a:cs typeface="Courier New"/>
                <a:sym typeface="Courier New"/>
              </a:rPr>
              <a:t>:</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child=cur.right</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008000"/>
                </a:solidFill>
                <a:highlight>
                  <a:srgbClr val="FFFFFF"/>
                </a:highlight>
                <a:latin typeface="Courier New"/>
                <a:ea typeface="Courier New"/>
                <a:cs typeface="Courier New"/>
                <a:sym typeface="Courier New"/>
              </a:rPr>
              <a:t># if the node to be deleted is not a root node, set its parent</a:t>
            </a:r>
            <a:endParaRPr sz="15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008000"/>
                </a:solidFill>
                <a:highlight>
                  <a:srgbClr val="FFFFFF"/>
                </a:highlight>
                <a:latin typeface="Courier New"/>
                <a:ea typeface="Courier New"/>
                <a:cs typeface="Courier New"/>
                <a:sym typeface="Courier New"/>
              </a:rPr>
              <a:t># to its child</a:t>
            </a:r>
            <a:endParaRPr sz="1550">
              <a:solidFill>
                <a:srgbClr val="008000"/>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AF00DB"/>
                </a:solidFill>
                <a:highlight>
                  <a:srgbClr val="FFFFFF"/>
                </a:highlight>
                <a:latin typeface="Courier New"/>
                <a:ea typeface="Courier New"/>
                <a:cs typeface="Courier New"/>
                <a:sym typeface="Courier New"/>
              </a:rPr>
              <a:t>if</a:t>
            </a:r>
            <a:r>
              <a:rPr lang="es-ES" sz="1550">
                <a:solidFill>
                  <a:srgbClr val="212121"/>
                </a:solidFill>
                <a:highlight>
                  <a:srgbClr val="FFFFFF"/>
                </a:highlight>
                <a:latin typeface="Courier New"/>
                <a:ea typeface="Courier New"/>
                <a:cs typeface="Courier New"/>
                <a:sym typeface="Courier New"/>
              </a:rPr>
              <a:t> cur!=root:</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AF00DB"/>
                </a:solidFill>
                <a:highlight>
                  <a:srgbClr val="FFFFFF"/>
                </a:highlight>
                <a:latin typeface="Courier New"/>
                <a:ea typeface="Courier New"/>
                <a:cs typeface="Courier New"/>
                <a:sym typeface="Courier New"/>
              </a:rPr>
              <a:t>if</a:t>
            </a:r>
            <a:r>
              <a:rPr lang="es-ES" sz="1550">
                <a:solidFill>
                  <a:srgbClr val="212121"/>
                </a:solidFill>
                <a:highlight>
                  <a:srgbClr val="FFFFFF"/>
                </a:highlight>
                <a:latin typeface="Courier New"/>
                <a:ea typeface="Courier New"/>
                <a:cs typeface="Courier New"/>
                <a:sym typeface="Courier New"/>
              </a:rPr>
              <a:t> cur==parent.left:</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parent.left=child</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AF00DB"/>
                </a:solidFill>
                <a:highlight>
                  <a:srgbClr val="FFFFFF"/>
                </a:highlight>
                <a:latin typeface="Courier New"/>
                <a:ea typeface="Courier New"/>
                <a:cs typeface="Courier New"/>
                <a:sym typeface="Courier New"/>
              </a:rPr>
              <a:t>else</a:t>
            </a:r>
            <a:r>
              <a:rPr lang="es-ES" sz="1550">
                <a:solidFill>
                  <a:srgbClr val="212121"/>
                </a:solidFill>
                <a:highlight>
                  <a:srgbClr val="FFFFFF"/>
                </a:highlight>
                <a:latin typeface="Courier New"/>
                <a:ea typeface="Courier New"/>
                <a:cs typeface="Courier New"/>
                <a:sym typeface="Courier New"/>
              </a:rPr>
              <a:t>:</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parent.right=child</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AF00DB"/>
                </a:solidFill>
                <a:highlight>
                  <a:srgbClr val="FFFFFF"/>
                </a:highlight>
                <a:latin typeface="Courier New"/>
                <a:ea typeface="Courier New"/>
                <a:cs typeface="Courier New"/>
                <a:sym typeface="Courier New"/>
              </a:rPr>
              <a:t>else</a:t>
            </a:r>
            <a:r>
              <a:rPr lang="es-ES" sz="1550">
                <a:solidFill>
                  <a:srgbClr val="212121"/>
                </a:solidFill>
                <a:highlight>
                  <a:srgbClr val="FFFFFF"/>
                </a:highlight>
                <a:latin typeface="Courier New"/>
                <a:ea typeface="Courier New"/>
                <a:cs typeface="Courier New"/>
                <a:sym typeface="Courier New"/>
              </a:rPr>
              <a:t>:</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root=child</a:t>
            </a:r>
            <a:endParaRPr sz="1550">
              <a:solidFill>
                <a:srgbClr val="212121"/>
              </a:solidFill>
              <a:highlight>
                <a:srgbClr val="FFFFF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s-ES" sz="1550">
                <a:solidFill>
                  <a:srgbClr val="212121"/>
                </a:solidFill>
                <a:highlight>
                  <a:srgbClr val="FFFFFF"/>
                </a:highlight>
                <a:latin typeface="Courier New"/>
                <a:ea typeface="Courier New"/>
                <a:cs typeface="Courier New"/>
                <a:sym typeface="Courier New"/>
              </a:rPr>
              <a:t>    </a:t>
            </a:r>
            <a:r>
              <a:rPr lang="es-ES" sz="1550">
                <a:solidFill>
                  <a:srgbClr val="AF00DB"/>
                </a:solidFill>
                <a:highlight>
                  <a:srgbClr val="FFFFFF"/>
                </a:highlight>
                <a:latin typeface="Courier New"/>
                <a:ea typeface="Courier New"/>
                <a:cs typeface="Courier New"/>
                <a:sym typeface="Courier New"/>
              </a:rPr>
              <a:t>return</a:t>
            </a:r>
            <a:r>
              <a:rPr lang="es-ES" sz="1550">
                <a:solidFill>
                  <a:srgbClr val="212121"/>
                </a:solidFill>
                <a:highlight>
                  <a:srgbClr val="FFFFFF"/>
                </a:highlight>
                <a:latin typeface="Courier New"/>
                <a:ea typeface="Courier New"/>
                <a:cs typeface="Courier New"/>
                <a:sym typeface="Courier New"/>
              </a:rPr>
              <a:t> root</a:t>
            </a:r>
            <a:endParaRPr sz="19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6" name="Shape 626"/>
        <p:cNvGrpSpPr/>
        <p:nvPr/>
      </p:nvGrpSpPr>
      <p:grpSpPr>
        <a:xfrm>
          <a:off x="0" y="0"/>
          <a:ext cx="0" cy="0"/>
          <a:chOff x="0" y="0"/>
          <a:chExt cx="0" cy="0"/>
        </a:xfrm>
      </p:grpSpPr>
      <p:sp>
        <p:nvSpPr>
          <p:cNvPr id="627" name="Google Shape;627;p53"/>
          <p:cNvSpPr txBox="1"/>
          <p:nvPr/>
        </p:nvSpPr>
        <p:spPr>
          <a:xfrm>
            <a:off x="3646650" y="87050"/>
            <a:ext cx="5610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600"/>
              <a:t>Binary search tree - </a:t>
            </a:r>
            <a:endParaRPr sz="2600"/>
          </a:p>
        </p:txBody>
      </p:sp>
      <p:sp>
        <p:nvSpPr>
          <p:cNvPr id="628" name="Google Shape;628;p53"/>
          <p:cNvSpPr txBox="1"/>
          <p:nvPr/>
        </p:nvSpPr>
        <p:spPr>
          <a:xfrm>
            <a:off x="10040350" y="2302125"/>
            <a:ext cx="206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629" name="Google Shape;629;p53"/>
          <p:cNvPicPr preferRelativeResize="0"/>
          <p:nvPr/>
        </p:nvPicPr>
        <p:blipFill>
          <a:blip r:embed="rId3">
            <a:alphaModFix/>
          </a:blip>
          <a:stretch>
            <a:fillRect/>
          </a:stretch>
        </p:blipFill>
        <p:spPr>
          <a:xfrm>
            <a:off x="1040875" y="487250"/>
            <a:ext cx="4373325" cy="6256275"/>
          </a:xfrm>
          <a:prstGeom prst="rect">
            <a:avLst/>
          </a:prstGeom>
          <a:noFill/>
          <a:ln>
            <a:noFill/>
          </a:ln>
        </p:spPr>
      </p:pic>
      <p:pic>
        <p:nvPicPr>
          <p:cNvPr id="630" name="Google Shape;630;p53"/>
          <p:cNvPicPr preferRelativeResize="0"/>
          <p:nvPr/>
        </p:nvPicPr>
        <p:blipFill>
          <a:blip r:embed="rId4">
            <a:alphaModFix/>
          </a:blip>
          <a:stretch>
            <a:fillRect/>
          </a:stretch>
        </p:blipFill>
        <p:spPr>
          <a:xfrm>
            <a:off x="5827625" y="561000"/>
            <a:ext cx="4606301" cy="6297000"/>
          </a:xfrm>
          <a:prstGeom prst="rect">
            <a:avLst/>
          </a:prstGeom>
          <a:noFill/>
          <a:ln>
            <a:noFill/>
          </a:ln>
        </p:spPr>
      </p:pic>
      <p:pic>
        <p:nvPicPr>
          <p:cNvPr id="631" name="Google Shape;631;p53"/>
          <p:cNvPicPr preferRelativeResize="0"/>
          <p:nvPr/>
        </p:nvPicPr>
        <p:blipFill>
          <a:blip r:embed="rId5">
            <a:alphaModFix/>
          </a:blip>
          <a:stretch>
            <a:fillRect/>
          </a:stretch>
        </p:blipFill>
        <p:spPr>
          <a:xfrm>
            <a:off x="8083800" y="487250"/>
            <a:ext cx="3571875" cy="25717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6" name="Shape 636"/>
        <p:cNvGrpSpPr/>
        <p:nvPr/>
      </p:nvGrpSpPr>
      <p:grpSpPr>
        <a:xfrm>
          <a:off x="0" y="0"/>
          <a:ext cx="0" cy="0"/>
          <a:chOff x="0" y="0"/>
          <a:chExt cx="0" cy="0"/>
        </a:xfrm>
      </p:grpSpPr>
      <p:pic>
        <p:nvPicPr>
          <p:cNvPr id="637" name="Google Shape;637;p54"/>
          <p:cNvPicPr preferRelativeResize="0"/>
          <p:nvPr/>
        </p:nvPicPr>
        <p:blipFill>
          <a:blip r:embed="rId3">
            <a:alphaModFix/>
          </a:blip>
          <a:stretch>
            <a:fillRect/>
          </a:stretch>
        </p:blipFill>
        <p:spPr>
          <a:xfrm>
            <a:off x="3021100" y="567600"/>
            <a:ext cx="7317971" cy="6290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pic>
        <p:nvPicPr>
          <p:cNvPr id="274" name="Google Shape;274;p11"/>
          <p:cNvPicPr preferRelativeResize="0"/>
          <p:nvPr/>
        </p:nvPicPr>
        <p:blipFill>
          <a:blip r:embed="rId3">
            <a:alphaModFix/>
          </a:blip>
          <a:stretch>
            <a:fillRect/>
          </a:stretch>
        </p:blipFill>
        <p:spPr>
          <a:xfrm>
            <a:off x="1637100" y="379475"/>
            <a:ext cx="8557415" cy="3222025"/>
          </a:xfrm>
          <a:prstGeom prst="rect">
            <a:avLst/>
          </a:prstGeom>
          <a:noFill/>
          <a:ln>
            <a:noFill/>
          </a:ln>
        </p:spPr>
      </p:pic>
      <p:pic>
        <p:nvPicPr>
          <p:cNvPr id="275" name="Google Shape;275;p11"/>
          <p:cNvPicPr preferRelativeResize="0"/>
          <p:nvPr/>
        </p:nvPicPr>
        <p:blipFill>
          <a:blip r:embed="rId4">
            <a:alphaModFix/>
          </a:blip>
          <a:stretch>
            <a:fillRect/>
          </a:stretch>
        </p:blipFill>
        <p:spPr>
          <a:xfrm>
            <a:off x="1637100" y="3635975"/>
            <a:ext cx="8146875" cy="3222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 name="Shape 280"/>
        <p:cNvGrpSpPr/>
        <p:nvPr/>
      </p:nvGrpSpPr>
      <p:grpSpPr>
        <a:xfrm>
          <a:off x="0" y="0"/>
          <a:ext cx="0" cy="0"/>
          <a:chOff x="0" y="0"/>
          <a:chExt cx="0" cy="0"/>
        </a:xfrm>
      </p:grpSpPr>
      <p:pic>
        <p:nvPicPr>
          <p:cNvPr id="281" name="Google Shape;281;p12"/>
          <p:cNvPicPr preferRelativeResize="0"/>
          <p:nvPr/>
        </p:nvPicPr>
        <p:blipFill>
          <a:blip r:embed="rId3">
            <a:alphaModFix/>
          </a:blip>
          <a:stretch>
            <a:fillRect/>
          </a:stretch>
        </p:blipFill>
        <p:spPr>
          <a:xfrm>
            <a:off x="1182950" y="501750"/>
            <a:ext cx="6185637" cy="2927250"/>
          </a:xfrm>
          <a:prstGeom prst="rect">
            <a:avLst/>
          </a:prstGeom>
          <a:noFill/>
          <a:ln>
            <a:noFill/>
          </a:ln>
        </p:spPr>
      </p:pic>
      <p:pic>
        <p:nvPicPr>
          <p:cNvPr id="282" name="Google Shape;282;p12"/>
          <p:cNvPicPr preferRelativeResize="0"/>
          <p:nvPr/>
        </p:nvPicPr>
        <p:blipFill>
          <a:blip r:embed="rId4">
            <a:alphaModFix/>
          </a:blip>
          <a:stretch>
            <a:fillRect/>
          </a:stretch>
        </p:blipFill>
        <p:spPr>
          <a:xfrm>
            <a:off x="1340175" y="3633825"/>
            <a:ext cx="5924475" cy="2927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7" name="Shape 287"/>
        <p:cNvGrpSpPr/>
        <p:nvPr/>
      </p:nvGrpSpPr>
      <p:grpSpPr>
        <a:xfrm>
          <a:off x="0" y="0"/>
          <a:ext cx="0" cy="0"/>
          <a:chOff x="0" y="0"/>
          <a:chExt cx="0" cy="0"/>
        </a:xfrm>
      </p:grpSpPr>
      <p:sp>
        <p:nvSpPr>
          <p:cNvPr id="288" name="Google Shape;288;p13"/>
          <p:cNvSpPr txBox="1"/>
          <p:nvPr/>
        </p:nvSpPr>
        <p:spPr>
          <a:xfrm>
            <a:off x="1769175" y="76950"/>
            <a:ext cx="9784500" cy="40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2800">
                <a:solidFill>
                  <a:schemeClr val="dk1"/>
                </a:solidFill>
              </a:rPr>
              <a:t>Why tree data structure ?</a:t>
            </a:r>
            <a:endParaRPr sz="2800">
              <a:solidFill>
                <a:schemeClr val="dk1"/>
              </a:solidFill>
            </a:endParaRPr>
          </a:p>
        </p:txBody>
      </p:sp>
      <p:sp>
        <p:nvSpPr>
          <p:cNvPr id="289" name="Google Shape;289;p13"/>
          <p:cNvSpPr txBox="1"/>
          <p:nvPr/>
        </p:nvSpPr>
        <p:spPr>
          <a:xfrm>
            <a:off x="1096125" y="1057675"/>
            <a:ext cx="10784400" cy="28461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chemeClr val="dk1"/>
              </a:buClr>
              <a:buSzPts val="2300"/>
              <a:buChar char="●"/>
            </a:pPr>
            <a:r>
              <a:rPr lang="es-ES" sz="2300">
                <a:solidFill>
                  <a:schemeClr val="dk1"/>
                </a:solidFill>
              </a:rPr>
              <a:t>The data structure such as arrays, linked list, stack and queue are linear data structure that store data sequentially. In order to perform any operation in a linear data structure, the time complexity increases with the increase in the data size. </a:t>
            </a:r>
            <a:endParaRPr sz="2300">
              <a:solidFill>
                <a:schemeClr val="dk1"/>
              </a:solidFill>
            </a:endParaRPr>
          </a:p>
          <a:p>
            <a:pPr indent="-374650" lvl="0" marL="457200" rtl="0" algn="l">
              <a:spcBef>
                <a:spcPts val="0"/>
              </a:spcBef>
              <a:spcAft>
                <a:spcPts val="0"/>
              </a:spcAft>
              <a:buClr>
                <a:schemeClr val="dk1"/>
              </a:buClr>
              <a:buSzPts val="2300"/>
              <a:buChar char="●"/>
            </a:pPr>
            <a:r>
              <a:rPr lang="es-ES" sz="2300">
                <a:solidFill>
                  <a:schemeClr val="dk1"/>
                </a:solidFill>
              </a:rPr>
              <a:t>This is not acceptable in today’s computational world.</a:t>
            </a:r>
            <a:endParaRPr sz="2300">
              <a:solidFill>
                <a:schemeClr val="dk1"/>
              </a:solidFill>
            </a:endParaRPr>
          </a:p>
          <a:p>
            <a:pPr indent="-374650" lvl="0" marL="457200" rtl="0" algn="l">
              <a:spcBef>
                <a:spcPts val="0"/>
              </a:spcBef>
              <a:spcAft>
                <a:spcPts val="0"/>
              </a:spcAft>
              <a:buClr>
                <a:schemeClr val="dk1"/>
              </a:buClr>
              <a:buSzPts val="2300"/>
              <a:buChar char="●"/>
            </a:pPr>
            <a:r>
              <a:rPr lang="es-ES" sz="2300">
                <a:solidFill>
                  <a:schemeClr val="dk1"/>
                </a:solidFill>
              </a:rPr>
              <a:t>Different tree data structure allow </a:t>
            </a:r>
            <a:r>
              <a:rPr lang="es-ES" sz="2300">
                <a:solidFill>
                  <a:schemeClr val="dk1"/>
                </a:solidFill>
              </a:rPr>
              <a:t>quicker</a:t>
            </a:r>
            <a:r>
              <a:rPr lang="es-ES" sz="2300">
                <a:solidFill>
                  <a:schemeClr val="dk1"/>
                </a:solidFill>
              </a:rPr>
              <a:t> and easier access to the data as it is a non-linear data structure.</a:t>
            </a:r>
            <a:endParaRPr sz="2300">
              <a:solidFill>
                <a:schemeClr val="dk1"/>
              </a:solidFill>
            </a:endParaRPr>
          </a:p>
          <a:p>
            <a:pPr indent="-374650" lvl="0" marL="457200" rtl="0" algn="l">
              <a:spcBef>
                <a:spcPts val="0"/>
              </a:spcBef>
              <a:spcAft>
                <a:spcPts val="0"/>
              </a:spcAft>
              <a:buClr>
                <a:schemeClr val="dk1"/>
              </a:buClr>
              <a:buSzPts val="2300"/>
              <a:buChar char="●"/>
            </a:pPr>
            <a:r>
              <a:t/>
            </a:r>
            <a:endParaRPr sz="23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p14"/>
          <p:cNvSpPr txBox="1"/>
          <p:nvPr/>
        </p:nvSpPr>
        <p:spPr>
          <a:xfrm>
            <a:off x="1769175" y="76950"/>
            <a:ext cx="97845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2800"/>
              <a:t>Applications of a tree - example1</a:t>
            </a:r>
            <a:endParaRPr sz="2800"/>
          </a:p>
        </p:txBody>
      </p:sp>
      <p:sp>
        <p:nvSpPr>
          <p:cNvPr id="296" name="Google Shape;296;p14"/>
          <p:cNvSpPr txBox="1"/>
          <p:nvPr/>
        </p:nvSpPr>
        <p:spPr>
          <a:xfrm>
            <a:off x="1096125" y="730650"/>
            <a:ext cx="10784400" cy="32115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s-ES" sz="2100"/>
              <a:t>A file system is an application of a tree</a:t>
            </a:r>
            <a:endParaRPr sz="2100"/>
          </a:p>
          <a:p>
            <a:pPr indent="-361950" lvl="0" marL="457200" rtl="0" algn="l">
              <a:spcBef>
                <a:spcPts val="0"/>
              </a:spcBef>
              <a:spcAft>
                <a:spcPts val="0"/>
              </a:spcAft>
              <a:buSzPts val="2100"/>
              <a:buChar char="●"/>
            </a:pPr>
            <a:r>
              <a:rPr lang="es-ES" sz="2100"/>
              <a:t>example</a:t>
            </a:r>
            <a:endParaRPr sz="2100"/>
          </a:p>
          <a:p>
            <a:pPr indent="0" lvl="0" marL="0" rtl="0" algn="l">
              <a:spcBef>
                <a:spcPts val="0"/>
              </a:spcBef>
              <a:spcAft>
                <a:spcPts val="0"/>
              </a:spcAft>
              <a:buNone/>
            </a:pPr>
            <a:r>
              <a:rPr lang="es-ES" sz="2100">
                <a:solidFill>
                  <a:schemeClr val="dk1"/>
                </a:solidFill>
              </a:rPr>
              <a:t>one can follow a path from the root to any directory which will uniquely identify that subdirectory</a:t>
            </a:r>
            <a:endParaRPr sz="2100">
              <a:solidFill>
                <a:schemeClr val="dk1"/>
              </a:solidFill>
            </a:endParaRPr>
          </a:p>
          <a:p>
            <a:pPr indent="0" lvl="0" marL="0" rtl="0" algn="l">
              <a:spcBef>
                <a:spcPts val="0"/>
              </a:spcBef>
              <a:spcAft>
                <a:spcPts val="0"/>
              </a:spcAft>
              <a:buNone/>
            </a:pPr>
            <a:r>
              <a:rPr lang="es-ES" sz="2100">
                <a:solidFill>
                  <a:schemeClr val="dk1"/>
                </a:solidFill>
              </a:rPr>
              <a:t>another important property of a tree is, one can move  a subtree to a different position in the tree without affecting the lower levels of the hierarchy. for example, the entire subtree starting with /etc/ can be moved from root and reattach under /usr.</a:t>
            </a:r>
            <a:endParaRPr sz="2100">
              <a:solidFill>
                <a:schemeClr val="dk1"/>
              </a:solidFill>
            </a:endParaRPr>
          </a:p>
          <a:p>
            <a:pPr indent="0" lvl="0" marL="0" rtl="0" algn="l">
              <a:spcBef>
                <a:spcPts val="0"/>
              </a:spcBef>
              <a:spcAft>
                <a:spcPts val="0"/>
              </a:spcAft>
              <a:buNone/>
            </a:pPr>
            <a:r>
              <a:rPr lang="es-ES" sz="2100">
                <a:solidFill>
                  <a:schemeClr val="dk1"/>
                </a:solidFill>
              </a:rPr>
              <a:t>this would change the unique pathname of /httpd  from /etc/httpd to /usr/etc/httpd. it will not affect the contents or any children of the httpd directory.</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0" lvl="0" marL="457200" rtl="0" algn="l">
              <a:spcBef>
                <a:spcPts val="0"/>
              </a:spcBef>
              <a:spcAft>
                <a:spcPts val="0"/>
              </a:spcAft>
              <a:buNone/>
            </a:pPr>
            <a:r>
              <a:t/>
            </a:r>
            <a:endParaRPr sz="2100">
              <a:solidFill>
                <a:schemeClr val="dk1"/>
              </a:solidFill>
            </a:endParaRPr>
          </a:p>
        </p:txBody>
      </p:sp>
      <p:pic>
        <p:nvPicPr>
          <p:cNvPr id="297" name="Google Shape;297;p14"/>
          <p:cNvPicPr preferRelativeResize="0"/>
          <p:nvPr/>
        </p:nvPicPr>
        <p:blipFill>
          <a:blip r:embed="rId3">
            <a:alphaModFix/>
          </a:blip>
          <a:stretch>
            <a:fillRect/>
          </a:stretch>
        </p:blipFill>
        <p:spPr>
          <a:xfrm>
            <a:off x="1096125" y="4056175"/>
            <a:ext cx="10943474" cy="2712875"/>
          </a:xfrm>
          <a:prstGeom prst="rect">
            <a:avLst/>
          </a:prstGeom>
          <a:noFill/>
          <a:ln>
            <a:noFill/>
          </a:ln>
        </p:spPr>
      </p:pic>
      <p:sp>
        <p:nvSpPr>
          <p:cNvPr id="298" name="Google Shape;298;p14"/>
          <p:cNvSpPr/>
          <p:nvPr/>
        </p:nvSpPr>
        <p:spPr>
          <a:xfrm>
            <a:off x="3511225" y="5506569"/>
            <a:ext cx="4331425" cy="1169725"/>
          </a:xfrm>
          <a:custGeom>
            <a:rect b="b" l="l" r="r" t="t"/>
            <a:pathLst>
              <a:path extrusionOk="0" h="46789" w="173257">
                <a:moveTo>
                  <a:pt x="0" y="1050"/>
                </a:moveTo>
                <a:cubicBezTo>
                  <a:pt x="4786" y="-14"/>
                  <a:pt x="10318" y="-757"/>
                  <a:pt x="14702" y="1437"/>
                </a:cubicBezTo>
                <a:cubicBezTo>
                  <a:pt x="24022" y="6100"/>
                  <a:pt x="24686" y="20682"/>
                  <a:pt x="33274" y="26586"/>
                </a:cubicBezTo>
                <a:cubicBezTo>
                  <a:pt x="53026" y="40165"/>
                  <a:pt x="78620" y="44263"/>
                  <a:pt x="102531" y="45932"/>
                </a:cubicBezTo>
                <a:cubicBezTo>
                  <a:pt x="114883" y="46794"/>
                  <a:pt x="127293" y="46319"/>
                  <a:pt x="139675" y="46319"/>
                </a:cubicBezTo>
                <a:cubicBezTo>
                  <a:pt x="145147" y="46319"/>
                  <a:pt x="152421" y="48200"/>
                  <a:pt x="155925" y="43997"/>
                </a:cubicBezTo>
                <a:cubicBezTo>
                  <a:pt x="161051" y="37848"/>
                  <a:pt x="155144" y="27775"/>
                  <a:pt x="157086" y="20009"/>
                </a:cubicBezTo>
                <a:cubicBezTo>
                  <a:pt x="158112" y="15905"/>
                  <a:pt x="161833" y="12940"/>
                  <a:pt x="164824" y="9949"/>
                </a:cubicBezTo>
                <a:cubicBezTo>
                  <a:pt x="167089" y="7684"/>
                  <a:pt x="168972" y="3759"/>
                  <a:pt x="172175" y="3759"/>
                </a:cubicBezTo>
                <a:cubicBezTo>
                  <a:pt x="174896" y="3759"/>
                  <a:pt x="171401" y="14605"/>
                  <a:pt x="171401" y="11884"/>
                </a:cubicBezTo>
                <a:cubicBezTo>
                  <a:pt x="171401" y="9301"/>
                  <a:pt x="171161" y="6651"/>
                  <a:pt x="171788" y="4145"/>
                </a:cubicBezTo>
                <a:cubicBezTo>
                  <a:pt x="171986" y="3354"/>
                  <a:pt x="173378" y="1824"/>
                  <a:pt x="172562" y="1824"/>
                </a:cubicBezTo>
                <a:cubicBezTo>
                  <a:pt x="170237" y="1824"/>
                  <a:pt x="169038" y="5237"/>
                  <a:pt x="166758" y="5693"/>
                </a:cubicBezTo>
                <a:cubicBezTo>
                  <a:pt x="162956" y="6454"/>
                  <a:pt x="159029" y="6467"/>
                  <a:pt x="155151" y="6467"/>
                </a:cubicBezTo>
              </a:path>
            </a:pathLst>
          </a:custGeom>
          <a:noFill/>
          <a:ln cap="flat" cmpd="sng" w="28575">
            <a:solidFill>
              <a:srgbClr val="F36040"/>
            </a:solidFill>
            <a:prstDash val="solid"/>
            <a:round/>
            <a:headEnd len="med" w="med" type="none"/>
            <a:tailEnd len="med" w="med" type="none"/>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p15"/>
          <p:cNvSpPr txBox="1"/>
          <p:nvPr/>
        </p:nvSpPr>
        <p:spPr>
          <a:xfrm>
            <a:off x="1769175" y="76950"/>
            <a:ext cx="97845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2800"/>
              <a:t>Applications of a tree - example 2</a:t>
            </a:r>
            <a:endParaRPr sz="2800"/>
          </a:p>
        </p:txBody>
      </p:sp>
      <p:sp>
        <p:nvSpPr>
          <p:cNvPr id="305" name="Google Shape;305;p15"/>
          <p:cNvSpPr txBox="1"/>
          <p:nvPr/>
        </p:nvSpPr>
        <p:spPr>
          <a:xfrm>
            <a:off x="703800" y="730650"/>
            <a:ext cx="10784400" cy="3615300"/>
          </a:xfrm>
          <a:prstGeom prst="rect">
            <a:avLst/>
          </a:prstGeom>
          <a:noFill/>
          <a:ln>
            <a:noFill/>
          </a:ln>
        </p:spPr>
        <p:txBody>
          <a:bodyPr anchorCtr="0" anchor="t" bIns="91425" lIns="91425" spcFirstLastPara="1" rIns="91425" wrap="square" tIns="91425">
            <a:noAutofit/>
          </a:bodyPr>
          <a:lstStyle/>
          <a:p>
            <a:pPr indent="-412750" lvl="0" marL="457200" rtl="0" algn="l">
              <a:spcBef>
                <a:spcPts val="0"/>
              </a:spcBef>
              <a:spcAft>
                <a:spcPts val="0"/>
              </a:spcAft>
              <a:buSzPts val="2900"/>
              <a:buChar char="●"/>
            </a:pPr>
            <a:r>
              <a:rPr lang="es-ES" sz="2900"/>
              <a:t>Another example is a web page</a:t>
            </a:r>
            <a:endParaRPr sz="2900"/>
          </a:p>
          <a:p>
            <a:pPr indent="-412750" lvl="0" marL="457200" rtl="0" algn="l">
              <a:spcBef>
                <a:spcPts val="0"/>
              </a:spcBef>
              <a:spcAft>
                <a:spcPts val="0"/>
              </a:spcAft>
              <a:buSzPts val="2900"/>
              <a:buChar char="●"/>
            </a:pPr>
            <a:r>
              <a:rPr lang="es-ES" sz="2900"/>
              <a:t>consider the following Html code</a:t>
            </a:r>
            <a:endParaRPr sz="2900"/>
          </a:p>
          <a:p>
            <a:pPr indent="0" lvl="0" marL="457200" rtl="0" algn="l">
              <a:lnSpc>
                <a:spcPct val="100000"/>
              </a:lnSpc>
              <a:spcBef>
                <a:spcPts val="0"/>
              </a:spcBef>
              <a:spcAft>
                <a:spcPts val="0"/>
              </a:spcAft>
              <a:buNone/>
            </a:pPr>
            <a:r>
              <a:rPr lang="es-ES" sz="2150">
                <a:solidFill>
                  <a:srgbClr val="243340"/>
                </a:solidFill>
                <a:latin typeface="Courier New"/>
                <a:ea typeface="Courier New"/>
                <a:cs typeface="Courier New"/>
                <a:sym typeface="Courier New"/>
              </a:rPr>
              <a:t>&lt;html&gt;</a:t>
            </a:r>
            <a:endParaRPr sz="2150">
              <a:solidFill>
                <a:srgbClr val="243340"/>
              </a:solidFill>
              <a:latin typeface="Courier New"/>
              <a:ea typeface="Courier New"/>
              <a:cs typeface="Courier New"/>
              <a:sym typeface="Courier New"/>
            </a:endParaRPr>
          </a:p>
          <a:p>
            <a:pPr indent="0" lvl="0" marL="457200" rtl="0" algn="l">
              <a:lnSpc>
                <a:spcPct val="100000"/>
              </a:lnSpc>
              <a:spcBef>
                <a:spcPts val="0"/>
              </a:spcBef>
              <a:spcAft>
                <a:spcPts val="0"/>
              </a:spcAft>
              <a:buNone/>
            </a:pPr>
            <a:r>
              <a:rPr lang="es-ES" sz="2150">
                <a:solidFill>
                  <a:srgbClr val="243340"/>
                </a:solidFill>
                <a:latin typeface="Courier New"/>
                <a:ea typeface="Courier New"/>
                <a:cs typeface="Courier New"/>
                <a:sym typeface="Courier New"/>
              </a:rPr>
              <a:t>&lt;head&gt;</a:t>
            </a:r>
            <a:endParaRPr sz="2150">
              <a:solidFill>
                <a:srgbClr val="243340"/>
              </a:solidFill>
              <a:latin typeface="Courier New"/>
              <a:ea typeface="Courier New"/>
              <a:cs typeface="Courier New"/>
              <a:sym typeface="Courier New"/>
            </a:endParaRPr>
          </a:p>
          <a:p>
            <a:pPr indent="0" lvl="0" marL="457200" rtl="0" algn="l">
              <a:lnSpc>
                <a:spcPct val="100000"/>
              </a:lnSpc>
              <a:spcBef>
                <a:spcPts val="0"/>
              </a:spcBef>
              <a:spcAft>
                <a:spcPts val="0"/>
              </a:spcAft>
              <a:buNone/>
            </a:pPr>
            <a:r>
              <a:rPr lang="es-ES" sz="2150">
                <a:solidFill>
                  <a:srgbClr val="243340"/>
                </a:solidFill>
                <a:latin typeface="Courier New"/>
                <a:ea typeface="Courier New"/>
                <a:cs typeface="Courier New"/>
                <a:sym typeface="Courier New"/>
              </a:rPr>
              <a:t>    &lt;title&gt;simple&lt;/title&gt;</a:t>
            </a:r>
            <a:endParaRPr sz="2150">
              <a:solidFill>
                <a:srgbClr val="243340"/>
              </a:solidFill>
              <a:latin typeface="Courier New"/>
              <a:ea typeface="Courier New"/>
              <a:cs typeface="Courier New"/>
              <a:sym typeface="Courier New"/>
            </a:endParaRPr>
          </a:p>
          <a:p>
            <a:pPr indent="0" lvl="0" marL="457200" rtl="0" algn="l">
              <a:lnSpc>
                <a:spcPct val="100000"/>
              </a:lnSpc>
              <a:spcBef>
                <a:spcPts val="0"/>
              </a:spcBef>
              <a:spcAft>
                <a:spcPts val="0"/>
              </a:spcAft>
              <a:buNone/>
            </a:pPr>
            <a:r>
              <a:rPr lang="es-ES" sz="2150">
                <a:solidFill>
                  <a:srgbClr val="243340"/>
                </a:solidFill>
                <a:latin typeface="Courier New"/>
                <a:ea typeface="Courier New"/>
                <a:cs typeface="Courier New"/>
                <a:sym typeface="Courier New"/>
              </a:rPr>
              <a:t>&lt;/head&gt;</a:t>
            </a:r>
            <a:endParaRPr sz="2150">
              <a:solidFill>
                <a:srgbClr val="243340"/>
              </a:solidFill>
              <a:latin typeface="Courier New"/>
              <a:ea typeface="Courier New"/>
              <a:cs typeface="Courier New"/>
              <a:sym typeface="Courier New"/>
            </a:endParaRPr>
          </a:p>
          <a:p>
            <a:pPr indent="0" lvl="0" marL="457200" rtl="0" algn="l">
              <a:lnSpc>
                <a:spcPct val="100000"/>
              </a:lnSpc>
              <a:spcBef>
                <a:spcPts val="0"/>
              </a:spcBef>
              <a:spcAft>
                <a:spcPts val="0"/>
              </a:spcAft>
              <a:buNone/>
            </a:pPr>
            <a:r>
              <a:rPr lang="es-ES" sz="2150">
                <a:solidFill>
                  <a:srgbClr val="243340"/>
                </a:solidFill>
                <a:latin typeface="Courier New"/>
                <a:ea typeface="Courier New"/>
                <a:cs typeface="Courier New"/>
                <a:sym typeface="Courier New"/>
              </a:rPr>
              <a:t>&lt;body&gt;</a:t>
            </a:r>
            <a:endParaRPr sz="2150">
              <a:solidFill>
                <a:srgbClr val="243340"/>
              </a:solidFill>
              <a:latin typeface="Courier New"/>
              <a:ea typeface="Courier New"/>
              <a:cs typeface="Courier New"/>
              <a:sym typeface="Courier New"/>
            </a:endParaRPr>
          </a:p>
          <a:p>
            <a:pPr indent="0" lvl="0" marL="457200" rtl="0" algn="l">
              <a:lnSpc>
                <a:spcPct val="100000"/>
              </a:lnSpc>
              <a:spcBef>
                <a:spcPts val="0"/>
              </a:spcBef>
              <a:spcAft>
                <a:spcPts val="0"/>
              </a:spcAft>
              <a:buNone/>
            </a:pPr>
            <a:r>
              <a:rPr lang="es-ES" sz="2150">
                <a:solidFill>
                  <a:srgbClr val="243340"/>
                </a:solidFill>
                <a:latin typeface="Courier New"/>
                <a:ea typeface="Courier New"/>
                <a:cs typeface="Courier New"/>
                <a:sym typeface="Courier New"/>
              </a:rPr>
              <a:t>    &lt;h1&gt;A simple web page&lt;/h1&gt;</a:t>
            </a:r>
            <a:endParaRPr sz="2150">
              <a:solidFill>
                <a:srgbClr val="243340"/>
              </a:solidFill>
              <a:latin typeface="Courier New"/>
              <a:ea typeface="Courier New"/>
              <a:cs typeface="Courier New"/>
              <a:sym typeface="Courier New"/>
            </a:endParaRPr>
          </a:p>
          <a:p>
            <a:pPr indent="0" lvl="0" marL="457200" rtl="0" algn="l">
              <a:lnSpc>
                <a:spcPct val="100000"/>
              </a:lnSpc>
              <a:spcBef>
                <a:spcPts val="0"/>
              </a:spcBef>
              <a:spcAft>
                <a:spcPts val="0"/>
              </a:spcAft>
              <a:buNone/>
            </a:pPr>
            <a:r>
              <a:rPr lang="es-ES" sz="2150">
                <a:solidFill>
                  <a:srgbClr val="243340"/>
                </a:solidFill>
                <a:latin typeface="Courier New"/>
                <a:ea typeface="Courier New"/>
                <a:cs typeface="Courier New"/>
                <a:sym typeface="Courier New"/>
              </a:rPr>
              <a:t>    &lt;ul&gt;</a:t>
            </a:r>
            <a:endParaRPr sz="2150">
              <a:solidFill>
                <a:srgbClr val="243340"/>
              </a:solidFill>
              <a:latin typeface="Courier New"/>
              <a:ea typeface="Courier New"/>
              <a:cs typeface="Courier New"/>
              <a:sym typeface="Courier New"/>
            </a:endParaRPr>
          </a:p>
          <a:p>
            <a:pPr indent="0" lvl="0" marL="457200" rtl="0" algn="l">
              <a:lnSpc>
                <a:spcPct val="100000"/>
              </a:lnSpc>
              <a:spcBef>
                <a:spcPts val="0"/>
              </a:spcBef>
              <a:spcAft>
                <a:spcPts val="0"/>
              </a:spcAft>
              <a:buNone/>
            </a:pPr>
            <a:r>
              <a:rPr lang="es-ES" sz="2150">
                <a:solidFill>
                  <a:srgbClr val="243340"/>
                </a:solidFill>
                <a:latin typeface="Courier New"/>
                <a:ea typeface="Courier New"/>
                <a:cs typeface="Courier New"/>
                <a:sym typeface="Courier New"/>
              </a:rPr>
              <a:t>        &lt;li&gt;List item one&lt;/li&gt;</a:t>
            </a:r>
            <a:endParaRPr sz="2150">
              <a:solidFill>
                <a:srgbClr val="243340"/>
              </a:solidFill>
              <a:latin typeface="Courier New"/>
              <a:ea typeface="Courier New"/>
              <a:cs typeface="Courier New"/>
              <a:sym typeface="Courier New"/>
            </a:endParaRPr>
          </a:p>
          <a:p>
            <a:pPr indent="0" lvl="0" marL="457200" rtl="0" algn="l">
              <a:lnSpc>
                <a:spcPct val="100000"/>
              </a:lnSpc>
              <a:spcBef>
                <a:spcPts val="0"/>
              </a:spcBef>
              <a:spcAft>
                <a:spcPts val="0"/>
              </a:spcAft>
              <a:buNone/>
            </a:pPr>
            <a:r>
              <a:rPr lang="es-ES" sz="2150">
                <a:solidFill>
                  <a:srgbClr val="243340"/>
                </a:solidFill>
                <a:latin typeface="Courier New"/>
                <a:ea typeface="Courier New"/>
                <a:cs typeface="Courier New"/>
                <a:sym typeface="Courier New"/>
              </a:rPr>
              <a:t>        &lt;li&gt;List item two&lt;/li&gt;</a:t>
            </a:r>
            <a:endParaRPr sz="2150">
              <a:solidFill>
                <a:srgbClr val="243340"/>
              </a:solidFill>
              <a:latin typeface="Courier New"/>
              <a:ea typeface="Courier New"/>
              <a:cs typeface="Courier New"/>
              <a:sym typeface="Courier New"/>
            </a:endParaRPr>
          </a:p>
          <a:p>
            <a:pPr indent="0" lvl="0" marL="457200" rtl="0" algn="l">
              <a:lnSpc>
                <a:spcPct val="100000"/>
              </a:lnSpc>
              <a:spcBef>
                <a:spcPts val="0"/>
              </a:spcBef>
              <a:spcAft>
                <a:spcPts val="0"/>
              </a:spcAft>
              <a:buNone/>
            </a:pPr>
            <a:r>
              <a:rPr lang="es-ES" sz="2150">
                <a:solidFill>
                  <a:srgbClr val="243340"/>
                </a:solidFill>
                <a:latin typeface="Courier New"/>
                <a:ea typeface="Courier New"/>
                <a:cs typeface="Courier New"/>
                <a:sym typeface="Courier New"/>
              </a:rPr>
              <a:t>    &lt;/ul&gt;</a:t>
            </a:r>
            <a:endParaRPr sz="2150">
              <a:solidFill>
                <a:srgbClr val="243340"/>
              </a:solidFill>
              <a:latin typeface="Courier New"/>
              <a:ea typeface="Courier New"/>
              <a:cs typeface="Courier New"/>
              <a:sym typeface="Courier New"/>
            </a:endParaRPr>
          </a:p>
          <a:p>
            <a:pPr indent="0" lvl="0" marL="457200" rtl="0" algn="l">
              <a:lnSpc>
                <a:spcPct val="100000"/>
              </a:lnSpc>
              <a:spcBef>
                <a:spcPts val="0"/>
              </a:spcBef>
              <a:spcAft>
                <a:spcPts val="0"/>
              </a:spcAft>
              <a:buNone/>
            </a:pPr>
            <a:r>
              <a:rPr lang="es-ES" sz="2150">
                <a:solidFill>
                  <a:srgbClr val="243340"/>
                </a:solidFill>
                <a:latin typeface="Courier New"/>
                <a:ea typeface="Courier New"/>
                <a:cs typeface="Courier New"/>
                <a:sym typeface="Courier New"/>
              </a:rPr>
              <a:t>    &lt;h2&gt;&lt;a href="https://www.google.com"&gt;Google&lt;/a&gt;&lt;h2&gt;</a:t>
            </a:r>
            <a:endParaRPr sz="2150">
              <a:solidFill>
                <a:srgbClr val="243340"/>
              </a:solidFill>
              <a:latin typeface="Courier New"/>
              <a:ea typeface="Courier New"/>
              <a:cs typeface="Courier New"/>
              <a:sym typeface="Courier New"/>
            </a:endParaRPr>
          </a:p>
          <a:p>
            <a:pPr indent="0" lvl="0" marL="457200" rtl="0" algn="l">
              <a:lnSpc>
                <a:spcPct val="100000"/>
              </a:lnSpc>
              <a:spcBef>
                <a:spcPts val="0"/>
              </a:spcBef>
              <a:spcAft>
                <a:spcPts val="0"/>
              </a:spcAft>
              <a:buNone/>
            </a:pPr>
            <a:r>
              <a:rPr lang="es-ES" sz="2150">
                <a:solidFill>
                  <a:srgbClr val="243340"/>
                </a:solidFill>
                <a:latin typeface="Courier New"/>
                <a:ea typeface="Courier New"/>
                <a:cs typeface="Courier New"/>
                <a:sym typeface="Courier New"/>
              </a:rPr>
              <a:t>&lt;/body&gt;</a:t>
            </a:r>
            <a:endParaRPr sz="2150">
              <a:solidFill>
                <a:srgbClr val="243340"/>
              </a:solidFill>
              <a:latin typeface="Courier New"/>
              <a:ea typeface="Courier New"/>
              <a:cs typeface="Courier New"/>
              <a:sym typeface="Courier New"/>
            </a:endParaRPr>
          </a:p>
          <a:p>
            <a:pPr indent="0" lvl="0" marL="457200" marR="190500" rtl="0" algn="l">
              <a:lnSpc>
                <a:spcPct val="100000"/>
              </a:lnSpc>
              <a:spcBef>
                <a:spcPts val="0"/>
              </a:spcBef>
              <a:spcAft>
                <a:spcPts val="0"/>
              </a:spcAft>
              <a:buNone/>
            </a:pPr>
            <a:r>
              <a:rPr lang="es-ES" sz="2150">
                <a:solidFill>
                  <a:srgbClr val="243340"/>
                </a:solidFill>
                <a:latin typeface="Courier New"/>
                <a:ea typeface="Courier New"/>
                <a:cs typeface="Courier New"/>
                <a:sym typeface="Courier New"/>
              </a:rPr>
              <a:t>&lt;/html&gt;</a:t>
            </a:r>
            <a:endParaRPr sz="2150">
              <a:solidFill>
                <a:srgbClr val="243340"/>
              </a:solidFill>
              <a:latin typeface="Courier New"/>
              <a:ea typeface="Courier New"/>
              <a:cs typeface="Courier New"/>
              <a:sym typeface="Courier New"/>
            </a:endParaRPr>
          </a:p>
          <a:p>
            <a:pPr indent="0" lvl="0" marL="457200" rtl="0" algn="l">
              <a:lnSpc>
                <a:spcPct val="100000"/>
              </a:lnSpc>
              <a:spcBef>
                <a:spcPts val="0"/>
              </a:spcBef>
              <a:spcAft>
                <a:spcPts val="0"/>
              </a:spcAft>
              <a:buNone/>
            </a:pPr>
            <a:r>
              <a:t/>
            </a:r>
            <a:endParaRPr sz="2900"/>
          </a:p>
        </p:txBody>
      </p:sp>
      <p:pic>
        <p:nvPicPr>
          <p:cNvPr id="306" name="Google Shape;306;p15"/>
          <p:cNvPicPr preferRelativeResize="0"/>
          <p:nvPr/>
        </p:nvPicPr>
        <p:blipFill>
          <a:blip r:embed="rId3">
            <a:alphaModFix/>
          </a:blip>
          <a:stretch>
            <a:fillRect/>
          </a:stretch>
        </p:blipFill>
        <p:spPr>
          <a:xfrm>
            <a:off x="6321075" y="1931150"/>
            <a:ext cx="5529525" cy="2188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0009_Chalk_Fun_SlidesMania">
  <a:themeElements>
    <a:clrScheme name="Verde amarillo">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