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Poppins"/>
      <p:regular r:id="rId30"/>
      <p:bold r:id="rId31"/>
      <p:italic r:id="rId32"/>
      <p:boldItalic r:id="rId33"/>
    </p:embeddedFont>
    <p:embeddedFont>
      <p:font typeface="Barlow Condensed"/>
      <p:regular r:id="rId34"/>
      <p:bold r:id="rId35"/>
      <p:italic r:id="rId36"/>
      <p:boldItalic r:id="rId37"/>
    </p:embeddedFont>
    <p:embeddedFont>
      <p:font typeface="Fredericka the Great"/>
      <p:regular r:id="rId38"/>
    </p:embeddedFont>
    <p:embeddedFont>
      <p:font typeface="Homemade Appl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567E96-CAFC-48AB-8C87-361D29145B50}">
  <a:tblStyle styleId="{5C567E96-CAFC-48AB-8C87-361D29145B5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872A886-E296-40DF-8CCD-5E569B0D22D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5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-italic.fntdata"/><Relationship Id="rId13" Type="http://schemas.openxmlformats.org/officeDocument/2006/relationships/slide" Target="slides/slide7.xml"/><Relationship Id="rId35" Type="http://schemas.openxmlformats.org/officeDocument/2006/relationships/font" Target="fonts/BarlowCondensed-bold.fntdata"/><Relationship Id="rId12" Type="http://schemas.openxmlformats.org/officeDocument/2006/relationships/slide" Target="slides/slide6.xml"/><Relationship Id="rId34" Type="http://schemas.openxmlformats.org/officeDocument/2006/relationships/font" Target="fonts/BarlowCondensed-regular.fntdata"/><Relationship Id="rId15" Type="http://schemas.openxmlformats.org/officeDocument/2006/relationships/slide" Target="slides/slide9.xml"/><Relationship Id="rId37" Type="http://schemas.openxmlformats.org/officeDocument/2006/relationships/font" Target="fonts/BarlowCondensed-boldItalic.fntdata"/><Relationship Id="rId14" Type="http://schemas.openxmlformats.org/officeDocument/2006/relationships/slide" Target="slides/slide8.xml"/><Relationship Id="rId36" Type="http://schemas.openxmlformats.org/officeDocument/2006/relationships/font" Target="fonts/BarlowCondensed-italic.fntdata"/><Relationship Id="rId17" Type="http://schemas.openxmlformats.org/officeDocument/2006/relationships/slide" Target="slides/slide11.xml"/><Relationship Id="rId39" Type="http://schemas.openxmlformats.org/officeDocument/2006/relationships/font" Target="fonts/HomemadeApple-regular.fntdata"/><Relationship Id="rId16" Type="http://schemas.openxmlformats.org/officeDocument/2006/relationships/slide" Target="slides/slide10.xml"/><Relationship Id="rId38" Type="http://schemas.openxmlformats.org/officeDocument/2006/relationships/font" Target="fonts/FrederickatheGrea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1a8b0096e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1a8b0096e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91a8b0096e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1a8b0096e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1a8b0096e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91a8b0096e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f9388ef2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f9388ef2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3f9388ef2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15042570d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15042570d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915042570d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15042570d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915042570d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915042570d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15042570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915042570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915042570d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15042570d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915042570d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915042570d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15042570d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15042570d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915042570d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15042570d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915042570d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915042570d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273f6d30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273f6d30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9273f6d30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3f9388ef2b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3f9388ef2b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13f9388ef2b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0ca02ea1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90ca02ea1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90ca02ea1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0ca02ea1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0ca02ea1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90ca02ea1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3f9388ef2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3f9388ef2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13f9388ef2b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2fc7d57a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2fc7d57a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42fc7d57a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31934615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31934615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531934615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03be712b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03be712b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903be712b1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1a8b0096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1a8b0096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91a8b0096e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1a8b0096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1a8b0096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91a8b0096e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329abf4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329abf4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5329abf4d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1a8b0096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1a8b0096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91a8b0096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pythonforbeginners.com/lists/linked-list-in-python" TargetMode="External"/><Relationship Id="rId4" Type="http://schemas.openxmlformats.org/officeDocument/2006/relationships/hyperlink" Target="https://www.pythonforbeginners.com/basics/doubly-linked-list-in-python" TargetMode="External"/><Relationship Id="rId5" Type="http://schemas.openxmlformats.org/officeDocument/2006/relationships/hyperlink" Target="https://www.programiz.com/dsa/hash-tabl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Linked List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"/>
          <p:cNvSpPr txBox="1"/>
          <p:nvPr/>
        </p:nvSpPr>
        <p:spPr>
          <a:xfrm>
            <a:off x="1997850" y="0"/>
            <a:ext cx="94668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Linked list</a:t>
            </a:r>
            <a:endParaRPr b="1"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a linked list can be done in three ways: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insertion at the beginning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insertion at the middle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insertion at the end</a:t>
            </a:r>
            <a:endParaRPr sz="3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1116650" y="1762200"/>
            <a:ext cx="105630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/>
          <p:nvPr/>
        </p:nvSpPr>
        <p:spPr>
          <a:xfrm>
            <a:off x="3458398" y="488000"/>
            <a:ext cx="22700" cy="531550"/>
          </a:xfrm>
          <a:custGeom>
            <a:rect b="b" l="l" r="r" t="t"/>
            <a:pathLst>
              <a:path extrusionOk="0" h="21262" w="908">
                <a:moveTo>
                  <a:pt x="908" y="0"/>
                </a:moveTo>
                <a:cubicBezTo>
                  <a:pt x="-807" y="6878"/>
                  <a:pt x="492" y="14173"/>
                  <a:pt x="492" y="21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aphicFrame>
        <p:nvGraphicFramePr>
          <p:cNvPr id="369" name="Google Shape;369;p17"/>
          <p:cNvGraphicFramePr/>
          <p:nvPr/>
        </p:nvGraphicFramePr>
        <p:xfrm>
          <a:off x="2616075" y="94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C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0" name="Google Shape;370;p17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Insert at the beginning of Linked List</a:t>
            </a:r>
            <a:endParaRPr sz="2200">
              <a:solidFill>
                <a:schemeClr val="lt1"/>
              </a:solidFill>
            </a:endParaRPr>
          </a:p>
        </p:txBody>
      </p:sp>
      <p:graphicFrame>
        <p:nvGraphicFramePr>
          <p:cNvPr id="371" name="Google Shape;371;p17"/>
          <p:cNvGraphicFramePr/>
          <p:nvPr/>
        </p:nvGraphicFramePr>
        <p:xfrm>
          <a:off x="4612625" y="94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2" name="Google Shape;372;p17"/>
          <p:cNvGraphicFramePr/>
          <p:nvPr/>
        </p:nvGraphicFramePr>
        <p:xfrm>
          <a:off x="6609175" y="94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73" name="Google Shape;373;p17"/>
          <p:cNvGraphicFramePr/>
          <p:nvPr/>
        </p:nvGraphicFramePr>
        <p:xfrm>
          <a:off x="9097550" y="949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J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74" name="Google Shape;374;p17"/>
          <p:cNvCxnSpPr/>
          <p:nvPr/>
        </p:nvCxnSpPr>
        <p:spPr>
          <a:xfrm flipH="1">
            <a:off x="10019900" y="1023900"/>
            <a:ext cx="389400" cy="348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17"/>
          <p:cNvSpPr txBox="1"/>
          <p:nvPr/>
        </p:nvSpPr>
        <p:spPr>
          <a:xfrm>
            <a:off x="2909675" y="14337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4954175" y="15451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6841325" y="14337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9439100" y="15451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104</a:t>
            </a: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379" name="Google Shape;379;p17"/>
          <p:cNvGraphicFramePr/>
          <p:nvPr/>
        </p:nvGraphicFramePr>
        <p:xfrm>
          <a:off x="1946625" y="235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B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0" name="Google Shape;380;p17"/>
          <p:cNvSpPr txBox="1"/>
          <p:nvPr/>
        </p:nvSpPr>
        <p:spPr>
          <a:xfrm>
            <a:off x="2288175" y="288857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200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 flipH="1">
            <a:off x="2909675" y="2374750"/>
            <a:ext cx="389400" cy="348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17"/>
          <p:cNvCxnSpPr/>
          <p:nvPr/>
        </p:nvCxnSpPr>
        <p:spPr>
          <a:xfrm>
            <a:off x="1741725" y="12493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17"/>
          <p:cNvCxnSpPr>
            <a:stCxn id="384" idx="0"/>
          </p:cNvCxnSpPr>
          <p:nvPr/>
        </p:nvCxnSpPr>
        <p:spPr>
          <a:xfrm flipH="1" rot="10800000">
            <a:off x="1889825" y="1557025"/>
            <a:ext cx="755100" cy="199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4" name="Google Shape;384;p17"/>
          <p:cNvSpPr txBox="1"/>
          <p:nvPr/>
        </p:nvSpPr>
        <p:spPr>
          <a:xfrm>
            <a:off x="1439075" y="1756825"/>
            <a:ext cx="901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head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85" name="Google Shape;385;p17"/>
          <p:cNvSpPr txBox="1"/>
          <p:nvPr/>
        </p:nvSpPr>
        <p:spPr>
          <a:xfrm>
            <a:off x="1269950" y="3184188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After </a:t>
            </a:r>
            <a:r>
              <a:rPr lang="es-ES" sz="2200">
                <a:solidFill>
                  <a:schemeClr val="lt1"/>
                </a:solidFill>
              </a:rPr>
              <a:t>Insertion at the beginning of Linked List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86" name="Google Shape;386;p17"/>
          <p:cNvSpPr txBox="1"/>
          <p:nvPr/>
        </p:nvSpPr>
        <p:spPr>
          <a:xfrm>
            <a:off x="1269950" y="489788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Before </a:t>
            </a:r>
            <a:r>
              <a:rPr lang="es-ES" sz="2200">
                <a:solidFill>
                  <a:schemeClr val="lt1"/>
                </a:solidFill>
              </a:rPr>
              <a:t>Insertion at the beginning of Linked List</a:t>
            </a:r>
            <a:endParaRPr sz="2200">
              <a:solidFill>
                <a:schemeClr val="lt1"/>
              </a:solidFill>
            </a:endParaRPr>
          </a:p>
        </p:txBody>
      </p:sp>
      <p:graphicFrame>
        <p:nvGraphicFramePr>
          <p:cNvPr id="387" name="Google Shape;387;p17"/>
          <p:cNvGraphicFramePr/>
          <p:nvPr/>
        </p:nvGraphicFramePr>
        <p:xfrm>
          <a:off x="2235075" y="38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C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102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8" name="Google Shape;388;p17"/>
          <p:cNvGraphicFramePr/>
          <p:nvPr/>
        </p:nvGraphicFramePr>
        <p:xfrm>
          <a:off x="4231625" y="38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89" name="Google Shape;389;p17"/>
          <p:cNvGraphicFramePr/>
          <p:nvPr/>
        </p:nvGraphicFramePr>
        <p:xfrm>
          <a:off x="6228175" y="38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0" name="Google Shape;390;p17"/>
          <p:cNvGraphicFramePr/>
          <p:nvPr/>
        </p:nvGraphicFramePr>
        <p:xfrm>
          <a:off x="8335550" y="38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J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91" name="Google Shape;391;p17"/>
          <p:cNvCxnSpPr/>
          <p:nvPr/>
        </p:nvCxnSpPr>
        <p:spPr>
          <a:xfrm flipH="1">
            <a:off x="9181700" y="3919500"/>
            <a:ext cx="389400" cy="348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17"/>
          <p:cNvSpPr txBox="1"/>
          <p:nvPr/>
        </p:nvSpPr>
        <p:spPr>
          <a:xfrm>
            <a:off x="2528675" y="41769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4573175" y="42121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6460325" y="432932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8347475" y="4370350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104</a:t>
            </a: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396" name="Google Shape;396;p17"/>
          <p:cNvGraphicFramePr/>
          <p:nvPr/>
        </p:nvGraphicFramePr>
        <p:xfrm>
          <a:off x="1565625" y="478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{7872A886-E296-40DF-8CCD-5E569B0D22D6}</a:tableStyleId>
              </a:tblPr>
              <a:tblGrid>
                <a:gridCol w="809650"/>
                <a:gridCol w="774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B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lt1"/>
                          </a:solidFill>
                        </a:rPr>
                        <a:t>101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7" name="Google Shape;397;p17"/>
          <p:cNvSpPr txBox="1"/>
          <p:nvPr/>
        </p:nvSpPr>
        <p:spPr>
          <a:xfrm>
            <a:off x="1907175" y="5326975"/>
            <a:ext cx="901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200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398" name="Google Shape;398;p17"/>
          <p:cNvCxnSpPr/>
          <p:nvPr/>
        </p:nvCxnSpPr>
        <p:spPr>
          <a:xfrm flipH="1" rot="10800000">
            <a:off x="1565625" y="5370475"/>
            <a:ext cx="61500" cy="778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17"/>
          <p:cNvSpPr txBox="1"/>
          <p:nvPr/>
        </p:nvSpPr>
        <p:spPr>
          <a:xfrm>
            <a:off x="1145625" y="6180900"/>
            <a:ext cx="901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</a:rPr>
              <a:t>head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400" name="Google Shape;400;p17"/>
          <p:cNvCxnSpPr/>
          <p:nvPr/>
        </p:nvCxnSpPr>
        <p:spPr>
          <a:xfrm flipH="1" rot="-5400000">
            <a:off x="3319500" y="4733375"/>
            <a:ext cx="1967100" cy="196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17"/>
          <p:cNvCxnSpPr/>
          <p:nvPr/>
        </p:nvCxnSpPr>
        <p:spPr>
          <a:xfrm flipH="1" rot="10800000">
            <a:off x="3176075" y="4367650"/>
            <a:ext cx="215100" cy="632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2" name="Google Shape;402;p17"/>
          <p:cNvSpPr txBox="1"/>
          <p:nvPr/>
        </p:nvSpPr>
        <p:spPr>
          <a:xfrm>
            <a:off x="3811175" y="2247738"/>
            <a:ext cx="3607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50">
                <a:solidFill>
                  <a:schemeClr val="dk1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new_node=Node(new_data)</a:t>
            </a:r>
            <a:endParaRPr sz="185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lt1"/>
                </a:solidFill>
              </a:rPr>
              <a:t>Insert at the beginning of Linked List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409" name="Google Shape;4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050" y="1485900"/>
            <a:ext cx="7827600" cy="478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/>
          <p:cNvSpPr txBox="1"/>
          <p:nvPr/>
        </p:nvSpPr>
        <p:spPr>
          <a:xfrm>
            <a:off x="2182200" y="-88050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Insertion at the last of Linked List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416" name="Google Shape;4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075" y="667125"/>
            <a:ext cx="6568576" cy="1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9"/>
          <p:cNvSpPr txBox="1"/>
          <p:nvPr/>
        </p:nvSpPr>
        <p:spPr>
          <a:xfrm>
            <a:off x="1412525" y="245888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Before </a:t>
            </a:r>
            <a:r>
              <a:rPr lang="es-ES" sz="2200">
                <a:solidFill>
                  <a:schemeClr val="lt1"/>
                </a:solidFill>
              </a:rPr>
              <a:t>Insertion at the last of Linked List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418" name="Google Shape;418;p19"/>
          <p:cNvSpPr txBox="1"/>
          <p:nvPr/>
        </p:nvSpPr>
        <p:spPr>
          <a:xfrm>
            <a:off x="1092425" y="2470013"/>
            <a:ext cx="78276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</a:rPr>
              <a:t>After</a:t>
            </a:r>
            <a:r>
              <a:rPr lang="es-ES" sz="2200">
                <a:solidFill>
                  <a:schemeClr val="lt1"/>
                </a:solidFill>
              </a:rPr>
              <a:t> Insertion at the last of Linked List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419" name="Google Shape;4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075" y="2914350"/>
            <a:ext cx="6568575" cy="15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1550" y="667125"/>
            <a:ext cx="4180450" cy="41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0"/>
          <p:cNvSpPr txBox="1"/>
          <p:nvPr/>
        </p:nvSpPr>
        <p:spPr>
          <a:xfrm>
            <a:off x="176220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the middle of Linkedlist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7" name="Google Shape;4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00" y="1156400"/>
            <a:ext cx="7019376" cy="110443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0"/>
          <p:cNvSpPr txBox="1"/>
          <p:nvPr/>
        </p:nvSpPr>
        <p:spPr>
          <a:xfrm>
            <a:off x="1484300" y="43025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the middle of Linkedlist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1206375" y="225370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in the middle of Linkedlist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0" name="Google Shape;4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825" y="2864050"/>
            <a:ext cx="7019374" cy="13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1925" y="4237275"/>
            <a:ext cx="6097275" cy="26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/>
          <p:cNvSpPr txBox="1"/>
          <p:nvPr/>
        </p:nvSpPr>
        <p:spPr>
          <a:xfrm>
            <a:off x="158675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</a:t>
            </a: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21"/>
          <p:cNvSpPr txBox="1"/>
          <p:nvPr/>
        </p:nvSpPr>
        <p:spPr>
          <a:xfrm>
            <a:off x="1586750" y="901600"/>
            <a:ext cx="972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can be deleted from the list from three different places namely: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deleting the first node from the list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deleting the last node from the list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deleting an intermediate node from the list.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"/>
          <p:cNvSpPr txBox="1"/>
          <p:nvPr/>
        </p:nvSpPr>
        <p:spPr>
          <a:xfrm>
            <a:off x="1586750" y="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first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22"/>
          <p:cNvSpPr txBox="1"/>
          <p:nvPr/>
        </p:nvSpPr>
        <p:spPr>
          <a:xfrm>
            <a:off x="1165425" y="758100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first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22"/>
          <p:cNvSpPr txBox="1"/>
          <p:nvPr/>
        </p:nvSpPr>
        <p:spPr>
          <a:xfrm>
            <a:off x="1165425" y="3068775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first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Google Shape;4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900" y="1516200"/>
            <a:ext cx="54210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900" y="3774375"/>
            <a:ext cx="55235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4850" y="1126425"/>
            <a:ext cx="5257150" cy="46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3"/>
          <p:cNvSpPr txBox="1"/>
          <p:nvPr/>
        </p:nvSpPr>
        <p:spPr>
          <a:xfrm>
            <a:off x="1586750" y="-149725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last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1226875" y="424513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 last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23"/>
          <p:cNvSpPr txBox="1"/>
          <p:nvPr/>
        </p:nvSpPr>
        <p:spPr>
          <a:xfrm>
            <a:off x="1129550" y="2688438"/>
            <a:ext cx="87699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Deletion of a last node in Linked List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750" y="1354950"/>
            <a:ext cx="4929299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325" y="3639925"/>
            <a:ext cx="574057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3"/>
          <p:cNvSpPr txBox="1"/>
          <p:nvPr/>
        </p:nvSpPr>
        <p:spPr>
          <a:xfrm>
            <a:off x="1208950" y="5081700"/>
            <a:ext cx="33606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</a:rPr>
              <a:t>I there is only one node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461" name="Google Shape;4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5950" y="5634900"/>
            <a:ext cx="1841569" cy="8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2575" y="880624"/>
            <a:ext cx="4799425" cy="564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150" y="2276949"/>
            <a:ext cx="6265725" cy="16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4"/>
          <p:cNvSpPr txBox="1"/>
          <p:nvPr/>
        </p:nvSpPr>
        <p:spPr>
          <a:xfrm>
            <a:off x="2007000" y="83375"/>
            <a:ext cx="8603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</a:t>
            </a:r>
            <a:r>
              <a:rPr b="1" lang="es-E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Deletion of an in beween  node in Linked List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 of an intermediate node in Linked List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4"/>
          <p:cNvSpPr/>
          <p:nvPr/>
        </p:nvSpPr>
        <p:spPr>
          <a:xfrm>
            <a:off x="3512770" y="2276958"/>
            <a:ext cx="1162550" cy="995150"/>
          </a:xfrm>
          <a:custGeom>
            <a:rect b="b" l="l" r="r" t="t"/>
            <a:pathLst>
              <a:path extrusionOk="0" h="39806" w="46502">
                <a:moveTo>
                  <a:pt x="3665" y="15226"/>
                </a:moveTo>
                <a:cubicBezTo>
                  <a:pt x="3665" y="7209"/>
                  <a:pt x="15730" y="2945"/>
                  <a:pt x="23676" y="1885"/>
                </a:cubicBezTo>
                <a:cubicBezTo>
                  <a:pt x="26892" y="1456"/>
                  <a:pt x="30118" y="-569"/>
                  <a:pt x="33265" y="218"/>
                </a:cubicBezTo>
                <a:cubicBezTo>
                  <a:pt x="37418" y="1256"/>
                  <a:pt x="39730" y="6487"/>
                  <a:pt x="40769" y="10640"/>
                </a:cubicBezTo>
                <a:cubicBezTo>
                  <a:pt x="42316" y="16826"/>
                  <a:pt x="47440" y="22732"/>
                  <a:pt x="46189" y="28984"/>
                </a:cubicBezTo>
                <a:cubicBezTo>
                  <a:pt x="44893" y="35462"/>
                  <a:pt x="34351" y="35340"/>
                  <a:pt x="27845" y="36488"/>
                </a:cubicBezTo>
                <a:cubicBezTo>
                  <a:pt x="21649" y="37582"/>
                  <a:pt x="14481" y="41807"/>
                  <a:pt x="9085" y="38572"/>
                </a:cubicBezTo>
                <a:cubicBezTo>
                  <a:pt x="1619" y="34096"/>
                  <a:pt x="-2310" y="21345"/>
                  <a:pt x="1581" y="13558"/>
                </a:cubicBezTo>
                <a:cubicBezTo>
                  <a:pt x="3211" y="10295"/>
                  <a:pt x="7037" y="8483"/>
                  <a:pt x="8668" y="522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471" name="Google Shape;4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9150" y="620575"/>
            <a:ext cx="5660575" cy="13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275" y="579875"/>
            <a:ext cx="4606171" cy="62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"/>
          <p:cNvSpPr txBox="1"/>
          <p:nvPr/>
        </p:nvSpPr>
        <p:spPr>
          <a:xfrm>
            <a:off x="3053800" y="83375"/>
            <a:ext cx="73896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chemeClr val="dk1"/>
                </a:solidFill>
              </a:rPr>
              <a:t>Searching for a value in linked list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479" name="Google Shape;4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950" y="825300"/>
            <a:ext cx="5547626" cy="15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650" y="2326075"/>
            <a:ext cx="6825175" cy="453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2028575" y="1639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Linked List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819625" y="717300"/>
            <a:ext cx="107781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linked list is a linear data structure where each element is a separate object. The element is said to be Node.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linked list is a collection of elements called nodes. 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node consists of two fields namely – the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address of the next node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(reference)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hence forming a chain like structure.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last node has address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null. </a:t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entry point into a linked list or the first node is called the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list.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node holds its own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</a:t>
            </a:r>
            <a:r>
              <a:rPr b="1"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 of the next node</a:t>
            </a:r>
            <a:r>
              <a:rPr lang="es-E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hence forming a chain like structure, and thus the name came.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925" y="5245625"/>
            <a:ext cx="8049749" cy="14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950" y="2813288"/>
            <a:ext cx="22383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025" y="133650"/>
            <a:ext cx="3761778" cy="67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200" y="152400"/>
            <a:ext cx="4761637" cy="28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2200" y="1688125"/>
            <a:ext cx="1943100" cy="47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27"/>
          <p:cNvGraphicFramePr/>
          <p:nvPr/>
        </p:nvGraphicFramePr>
        <p:xfrm>
          <a:off x="1187200" y="17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4828500"/>
                <a:gridCol w="5562150"/>
              </a:tblGrid>
              <a:tr h="257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</a:t>
                      </a:r>
                      <a:endParaRPr b="1"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LINKED LIST</a:t>
                      </a:r>
                      <a:endParaRPr b="1"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 is a collection of elements of similar data type.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Linked List is an ordered collection of elements of same type, which are connected to each other using pointers.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 supports </a:t>
                      </a: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Random Access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which means elements can be accessed directly using their index, like 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arr[0]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for 1st element, 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arr[6]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for 7th element etc.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Hence, accessing elements in an array is </a:t>
                      </a: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fast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with a constant time complexity of 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O(1)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Linked List supports </a:t>
                      </a: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Sequential Access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which means to access any element/node in a linked list, we have to sequentially traverse the complete linked list, upto that element.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access </a:t>
                      </a: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nth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element of a linked list, time complexity is 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O(n)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an array, elements are stored in </a:t>
                      </a:r>
                      <a:r>
                        <a:rPr b="1"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contiguous memory location</a:t>
                      </a: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consecutive manner in the memory.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a linked list, new elements can be stored anywhere in the memory.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of the memory location allocated to the new element is stored in the previous node of linked list, hence forming a link between the two nodes/elements.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28"/>
          <p:cNvGraphicFramePr/>
          <p:nvPr/>
        </p:nvGraphicFramePr>
        <p:xfrm>
          <a:off x="9202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4528900"/>
                <a:gridCol w="6742875"/>
              </a:tblGrid>
              <a:tr h="118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array,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Insertion and Deletion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operation takes more time, as the memory locations are consecutive and fixed.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case of linked list, a new element is stored at the first free and available memory location, with only a single overhead step of storing the address of memory location in the previous node of linked list.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Insertion and Deletion operations are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fast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in linked list.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Memory is allocated as soon as the array is declared, at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compile time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It's also known as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Static Memory Allocation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Memory is allocated at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runtime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as and when a new node is added. It's also known as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Dynamic Memory Allocation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array, each element is independent and can be accessed using it's index value.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case of a linked list, each node/element points to the next, previous, or maybe both nodes.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 can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dimensional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two dimensional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multidimensional</a:t>
                      </a:r>
                      <a:endParaRPr b="1"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Linked list can be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Linear(Singly)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Doubly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or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Circular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linked list.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 of the array must be specified at time of array declaration.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 of a Linked list is variable. It grows at runtime, as more nodes are added to it.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Array gets memory allocated in the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Stack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section.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Whereas, linked list gets memory allocated in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Heap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section.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"/>
          <p:cNvSpPr txBox="1"/>
          <p:nvPr/>
        </p:nvSpPr>
        <p:spPr>
          <a:xfrm>
            <a:off x="1369250" y="712750"/>
            <a:ext cx="9659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3"/>
              </a:rPr>
              <a:t>https://www.pythonforbeginners.com/lists/linked-list-in-python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4"/>
              </a:rPr>
              <a:t>https://www.pythonforbeginners.com/basics/doubly-linked-list-in-python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5"/>
              </a:rPr>
              <a:t>https://www.programiz.com/dsa/hash-table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p9"/>
          <p:cNvGraphicFramePr/>
          <p:nvPr/>
        </p:nvGraphicFramePr>
        <p:xfrm>
          <a:off x="1419250" y="63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3833200"/>
                <a:gridCol w="6224375"/>
              </a:tblGrid>
              <a:tr h="18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Function name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it does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isFull()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whether dll is full or not.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isEmpty()</a:t>
                      </a: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whether dll is empty or not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insertbegin(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at the begining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insertend(qdata);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at the end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insertmiddle(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 a node in the middle , wherever needed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deletionbegin(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the first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deletionend(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the last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deletionmiddle( deldata);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a node in the middle , wherever needed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search( qdata);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Search for the given node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traverse();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Print forwardly the dll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updatalist(olddata, newdata);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the particular node with the new data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void </a:t>
                      </a:r>
                      <a:r>
                        <a:rPr b="1"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destroylist();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Destroy the whole list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2" name="Google Shape;262;p9"/>
          <p:cNvSpPr txBox="1"/>
          <p:nvPr/>
        </p:nvSpPr>
        <p:spPr>
          <a:xfrm>
            <a:off x="3217075" y="-143575"/>
            <a:ext cx="51843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Linked List ADT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/>
          <p:nvPr/>
        </p:nvSpPr>
        <p:spPr>
          <a:xfrm>
            <a:off x="1147475" y="88950"/>
            <a:ext cx="110445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</a:rPr>
              <a:t>Advantages of Linked Lists</a:t>
            </a:r>
            <a:endParaRPr b="1" sz="27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They are a dynamic in nature which allocates the memory when required.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Insertion and deletion operations can be easily implemented.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Stacks and queues can be easily executed.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Linked List reduces the access time.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</a:rPr>
              <a:t>Disadvantages of Linked Lists</a:t>
            </a:r>
            <a:endParaRPr b="1" sz="27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The memory is wasted as pointers require extra memory for storage.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No element can be accessed randomly; it has to access each node sequentially.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Reverse Traversing is difficult in linked list.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700">
                <a:solidFill>
                  <a:schemeClr val="dk1"/>
                </a:solidFill>
              </a:rPr>
              <a:t>Applications of Linked Lists</a:t>
            </a:r>
            <a:endParaRPr b="1" sz="27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Linked lists are used to implement stacks, queues, graphs, etc.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-ES" sz="2100">
                <a:solidFill>
                  <a:schemeClr val="dk1"/>
                </a:solidFill>
              </a:rPr>
              <a:t>A good example is web-browsers, where it creates a linked list of web-pages visited, so that when you check history (traversal of a list) or press back button, the previous node's data is fetched.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/>
        </p:nvSpPr>
        <p:spPr>
          <a:xfrm>
            <a:off x="1065525" y="81975"/>
            <a:ext cx="10983000" cy="6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200">
                <a:solidFill>
                  <a:schemeClr val="dk1"/>
                </a:solidFill>
              </a:rPr>
              <a:t>Types of Linked Lists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</a:rPr>
              <a:t>There are 3 different implementations of Linked List available, they are: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-ES" sz="1800">
                <a:solidFill>
                  <a:schemeClr val="dk1"/>
                </a:solidFill>
              </a:rPr>
              <a:t>Singly Linked List   2.  Doubly Linked List     3. Circular Linked List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</a:rPr>
              <a:t>Singly Linked list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</a:rPr>
              <a:t>Doubly Linked List  </a:t>
            </a:r>
            <a:r>
              <a:rPr lang="es-ES" sz="1900">
                <a:solidFill>
                  <a:schemeClr val="dk1"/>
                </a:solidFill>
              </a:rPr>
              <a:t>In a doubly linked list, each node contains a </a:t>
            </a:r>
            <a:r>
              <a:rPr b="1" lang="es-ES" sz="1900">
                <a:solidFill>
                  <a:schemeClr val="dk1"/>
                </a:solidFill>
              </a:rPr>
              <a:t>data</a:t>
            </a:r>
            <a:r>
              <a:rPr lang="es-ES" sz="1900">
                <a:solidFill>
                  <a:schemeClr val="dk1"/>
                </a:solidFill>
              </a:rPr>
              <a:t> part and two addresses, one for the </a:t>
            </a:r>
            <a:r>
              <a:rPr b="1" lang="es-ES" sz="1900">
                <a:solidFill>
                  <a:schemeClr val="dk1"/>
                </a:solidFill>
              </a:rPr>
              <a:t>previous</a:t>
            </a:r>
            <a:r>
              <a:rPr lang="es-ES" sz="1900">
                <a:solidFill>
                  <a:schemeClr val="dk1"/>
                </a:solidFill>
              </a:rPr>
              <a:t> node and one for the </a:t>
            </a:r>
            <a:r>
              <a:rPr b="1" lang="es-ES" sz="1900">
                <a:solidFill>
                  <a:schemeClr val="dk1"/>
                </a:solidFill>
              </a:rPr>
              <a:t>next</a:t>
            </a:r>
            <a:r>
              <a:rPr lang="es-ES" sz="1900">
                <a:solidFill>
                  <a:schemeClr val="dk1"/>
                </a:solidFill>
              </a:rPr>
              <a:t> node.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</a:rPr>
              <a:t>Circular Linked list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125" y="3620075"/>
            <a:ext cx="5037925" cy="15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425" y="1803175"/>
            <a:ext cx="6637175" cy="9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4750" y="5290975"/>
            <a:ext cx="6160850" cy="160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/>
        </p:nvSpPr>
        <p:spPr>
          <a:xfrm>
            <a:off x="1946625" y="307350"/>
            <a:ext cx="6843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chemeClr val="dk1"/>
                </a:solidFill>
              </a:rPr>
              <a:t>Linked list using arrays</a:t>
            </a:r>
            <a:endParaRPr sz="2900">
              <a:solidFill>
                <a:schemeClr val="dk1"/>
              </a:solidFill>
            </a:endParaRPr>
          </a:p>
        </p:txBody>
      </p:sp>
      <p:graphicFrame>
        <p:nvGraphicFramePr>
          <p:cNvPr id="284" name="Google Shape;284;p12"/>
          <p:cNvGraphicFramePr/>
          <p:nvPr/>
        </p:nvGraphicFramePr>
        <p:xfrm>
          <a:off x="2140000" y="92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1628775"/>
                <a:gridCol w="1468550"/>
                <a:gridCol w="1441850"/>
              </a:tblGrid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Index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nil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5" name="Google Shape;285;p12"/>
          <p:cNvSpPr txBox="1"/>
          <p:nvPr/>
        </p:nvSpPr>
        <p:spPr>
          <a:xfrm>
            <a:off x="7208125" y="811500"/>
            <a:ext cx="4539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</a:rPr>
              <a:t>ascending</a:t>
            </a:r>
            <a:r>
              <a:rPr lang="es-ES" sz="2400">
                <a:solidFill>
                  <a:schemeClr val="dk1"/>
                </a:solidFill>
              </a:rPr>
              <a:t> order implementation of linked list using arrays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286" name="Google Shape;286;p12"/>
          <p:cNvCxnSpPr/>
          <p:nvPr/>
        </p:nvCxnSpPr>
        <p:spPr>
          <a:xfrm>
            <a:off x="1249950" y="1525000"/>
            <a:ext cx="902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12"/>
          <p:cNvSpPr/>
          <p:nvPr/>
        </p:nvSpPr>
        <p:spPr>
          <a:xfrm>
            <a:off x="6668601" y="1558425"/>
            <a:ext cx="373173" cy="1894750"/>
          </a:xfrm>
          <a:custGeom>
            <a:rect b="b" l="l" r="r" t="t"/>
            <a:pathLst>
              <a:path extrusionOk="0" h="75790" w="37364">
                <a:moveTo>
                  <a:pt x="999" y="343"/>
                </a:moveTo>
                <a:cubicBezTo>
                  <a:pt x="7838" y="-797"/>
                  <a:pt x="14907" y="1697"/>
                  <a:pt x="21505" y="3825"/>
                </a:cubicBezTo>
                <a:cubicBezTo>
                  <a:pt x="24423" y="4766"/>
                  <a:pt x="28178" y="4855"/>
                  <a:pt x="30017" y="7307"/>
                </a:cubicBezTo>
                <a:cubicBezTo>
                  <a:pt x="38061" y="18032"/>
                  <a:pt x="38686" y="34153"/>
                  <a:pt x="35434" y="47159"/>
                </a:cubicBezTo>
                <a:cubicBezTo>
                  <a:pt x="33443" y="55121"/>
                  <a:pt x="24431" y="59441"/>
                  <a:pt x="18023" y="64570"/>
                </a:cubicBezTo>
                <a:cubicBezTo>
                  <a:pt x="12790" y="68759"/>
                  <a:pt x="7315" y="74630"/>
                  <a:pt x="612" y="74630"/>
                </a:cubicBezTo>
                <a:cubicBezTo>
                  <a:pt x="-1118" y="74630"/>
                  <a:pt x="1203" y="69987"/>
                  <a:pt x="2933" y="69987"/>
                </a:cubicBezTo>
                <a:cubicBezTo>
                  <a:pt x="4549" y="69987"/>
                  <a:pt x="-833" y="73520"/>
                  <a:pt x="612" y="74243"/>
                </a:cubicBezTo>
                <a:cubicBezTo>
                  <a:pt x="2626" y="75251"/>
                  <a:pt x="6182" y="73776"/>
                  <a:pt x="7189" y="75790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Google Shape;288;p12"/>
          <p:cNvSpPr/>
          <p:nvPr/>
        </p:nvSpPr>
        <p:spPr>
          <a:xfrm>
            <a:off x="1786695" y="3395150"/>
            <a:ext cx="373189" cy="1464300"/>
          </a:xfrm>
          <a:custGeom>
            <a:rect b="b" l="l" r="r" t="t"/>
            <a:pathLst>
              <a:path extrusionOk="0" h="58572" w="31586">
                <a:moveTo>
                  <a:pt x="30311" y="0"/>
                </a:moveTo>
                <a:cubicBezTo>
                  <a:pt x="22232" y="0"/>
                  <a:pt x="12808" y="1250"/>
                  <a:pt x="7097" y="6964"/>
                </a:cubicBezTo>
                <a:cubicBezTo>
                  <a:pt x="883" y="13181"/>
                  <a:pt x="-927" y="23830"/>
                  <a:pt x="519" y="32500"/>
                </a:cubicBezTo>
                <a:cubicBezTo>
                  <a:pt x="2020" y="41503"/>
                  <a:pt x="10617" y="49230"/>
                  <a:pt x="19091" y="52620"/>
                </a:cubicBezTo>
                <a:cubicBezTo>
                  <a:pt x="23227" y="54274"/>
                  <a:pt x="30062" y="53424"/>
                  <a:pt x="31472" y="57650"/>
                </a:cubicBezTo>
                <a:cubicBezTo>
                  <a:pt x="31928" y="59018"/>
                  <a:pt x="28658" y="58423"/>
                  <a:pt x="27216" y="58423"/>
                </a:cubicBezTo>
                <a:cubicBezTo>
                  <a:pt x="26400" y="58423"/>
                  <a:pt x="28961" y="58227"/>
                  <a:pt x="29538" y="57650"/>
                </a:cubicBezTo>
                <a:cubicBezTo>
                  <a:pt x="30954" y="56235"/>
                  <a:pt x="28885" y="53637"/>
                  <a:pt x="27990" y="51846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Google Shape;289;p12"/>
          <p:cNvSpPr/>
          <p:nvPr/>
        </p:nvSpPr>
        <p:spPr>
          <a:xfrm>
            <a:off x="5517019" y="2060300"/>
            <a:ext cx="183844" cy="2799273"/>
          </a:xfrm>
          <a:custGeom>
            <a:rect b="b" l="l" r="r" t="t"/>
            <a:pathLst>
              <a:path extrusionOk="0" h="115232" w="25472">
                <a:moveTo>
                  <a:pt x="6492" y="115232"/>
                </a:moveTo>
                <a:cubicBezTo>
                  <a:pt x="20627" y="95037"/>
                  <a:pt x="29496" y="67181"/>
                  <a:pt x="23516" y="43267"/>
                </a:cubicBezTo>
                <a:cubicBezTo>
                  <a:pt x="20396" y="30789"/>
                  <a:pt x="13822" y="19122"/>
                  <a:pt x="6105" y="8832"/>
                </a:cubicBezTo>
                <a:cubicBezTo>
                  <a:pt x="4387" y="6541"/>
                  <a:pt x="3636" y="586"/>
                  <a:pt x="1075" y="1867"/>
                </a:cubicBezTo>
                <a:cubicBezTo>
                  <a:pt x="-309" y="2559"/>
                  <a:pt x="1075" y="4962"/>
                  <a:pt x="1075" y="6510"/>
                </a:cubicBezTo>
                <a:cubicBezTo>
                  <a:pt x="1075" y="7671"/>
                  <a:pt x="1075" y="8832"/>
                  <a:pt x="1075" y="9993"/>
                </a:cubicBezTo>
                <a:cubicBezTo>
                  <a:pt x="1075" y="11675"/>
                  <a:pt x="688" y="6645"/>
                  <a:pt x="688" y="4963"/>
                </a:cubicBezTo>
                <a:cubicBezTo>
                  <a:pt x="688" y="3415"/>
                  <a:pt x="-780" y="809"/>
                  <a:pt x="688" y="320"/>
                </a:cubicBezTo>
                <a:cubicBezTo>
                  <a:pt x="4483" y="-945"/>
                  <a:pt x="8331" y="2787"/>
                  <a:pt x="11909" y="4576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Google Shape;290;p12"/>
          <p:cNvSpPr/>
          <p:nvPr/>
        </p:nvSpPr>
        <p:spPr>
          <a:xfrm>
            <a:off x="2498978" y="2060300"/>
            <a:ext cx="2840400" cy="3246650"/>
          </a:xfrm>
          <a:custGeom>
            <a:rect b="b" l="l" r="r" t="t"/>
            <a:pathLst>
              <a:path extrusionOk="0" h="129866" w="113616">
                <a:moveTo>
                  <a:pt x="113616" y="0"/>
                </a:moveTo>
                <a:cubicBezTo>
                  <a:pt x="104370" y="7397"/>
                  <a:pt x="92408" y="11190"/>
                  <a:pt x="83824" y="19346"/>
                </a:cubicBezTo>
                <a:cubicBezTo>
                  <a:pt x="74828" y="27893"/>
                  <a:pt x="68885" y="39173"/>
                  <a:pt x="60996" y="48751"/>
                </a:cubicBezTo>
                <a:cubicBezTo>
                  <a:pt x="49270" y="62988"/>
                  <a:pt x="36106" y="75978"/>
                  <a:pt x="23853" y="89763"/>
                </a:cubicBezTo>
                <a:cubicBezTo>
                  <a:pt x="16241" y="98327"/>
                  <a:pt x="11738" y="109220"/>
                  <a:pt x="6055" y="119169"/>
                </a:cubicBezTo>
                <a:cubicBezTo>
                  <a:pt x="4277" y="122281"/>
                  <a:pt x="-1896" y="125921"/>
                  <a:pt x="638" y="128455"/>
                </a:cubicBezTo>
                <a:cubicBezTo>
                  <a:pt x="3647" y="131464"/>
                  <a:pt x="9150" y="128455"/>
                  <a:pt x="13406" y="128455"/>
                </a:cubicBezTo>
                <a:cubicBezTo>
                  <a:pt x="14954" y="128455"/>
                  <a:pt x="10311" y="128455"/>
                  <a:pt x="8763" y="128455"/>
                </a:cubicBezTo>
                <a:cubicBezTo>
                  <a:pt x="5926" y="128455"/>
                  <a:pt x="1520" y="130993"/>
                  <a:pt x="251" y="128455"/>
                </a:cubicBezTo>
                <a:cubicBezTo>
                  <a:pt x="-245" y="127462"/>
                  <a:pt x="1917" y="126823"/>
                  <a:pt x="2186" y="125746"/>
                </a:cubicBezTo>
                <a:cubicBezTo>
                  <a:pt x="2846" y="123107"/>
                  <a:pt x="2959" y="120342"/>
                  <a:pt x="2959" y="117621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Google Shape;291;p12"/>
          <p:cNvSpPr/>
          <p:nvPr/>
        </p:nvSpPr>
        <p:spPr>
          <a:xfrm>
            <a:off x="6016475" y="4258650"/>
            <a:ext cx="502960" cy="1109750"/>
          </a:xfrm>
          <a:custGeom>
            <a:rect b="b" l="l" r="r" t="t"/>
            <a:pathLst>
              <a:path extrusionOk="0" h="44390" w="27294">
                <a:moveTo>
                  <a:pt x="0" y="44390"/>
                </a:moveTo>
                <a:cubicBezTo>
                  <a:pt x="11201" y="40655"/>
                  <a:pt x="25414" y="33250"/>
                  <a:pt x="27084" y="21562"/>
                </a:cubicBezTo>
                <a:cubicBezTo>
                  <a:pt x="27926" y="15671"/>
                  <a:pt x="22946" y="9655"/>
                  <a:pt x="18185" y="6085"/>
                </a:cubicBezTo>
                <a:cubicBezTo>
                  <a:pt x="16060" y="4492"/>
                  <a:pt x="13740" y="1376"/>
                  <a:pt x="11220" y="2216"/>
                </a:cubicBezTo>
                <a:cubicBezTo>
                  <a:pt x="10486" y="2461"/>
                  <a:pt x="10874" y="3846"/>
                  <a:pt x="11220" y="4538"/>
                </a:cubicBezTo>
                <a:cubicBezTo>
                  <a:pt x="11924" y="5946"/>
                  <a:pt x="13225" y="9815"/>
                  <a:pt x="13929" y="8407"/>
                </a:cubicBezTo>
                <a:cubicBezTo>
                  <a:pt x="15118" y="6029"/>
                  <a:pt x="9472" y="1510"/>
                  <a:pt x="11994" y="669"/>
                </a:cubicBezTo>
                <a:cubicBezTo>
                  <a:pt x="16276" y="-759"/>
                  <a:pt x="21022" y="669"/>
                  <a:pt x="25536" y="669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Google Shape;292;p12"/>
          <p:cNvSpPr/>
          <p:nvPr/>
        </p:nvSpPr>
        <p:spPr>
          <a:xfrm>
            <a:off x="5898025" y="2543950"/>
            <a:ext cx="183844" cy="1847457"/>
          </a:xfrm>
          <a:custGeom>
            <a:rect b="b" l="l" r="r" t="t"/>
            <a:pathLst>
              <a:path extrusionOk="0" h="115232" w="25472">
                <a:moveTo>
                  <a:pt x="6492" y="115232"/>
                </a:moveTo>
                <a:cubicBezTo>
                  <a:pt x="20627" y="95037"/>
                  <a:pt x="29496" y="67181"/>
                  <a:pt x="23516" y="43267"/>
                </a:cubicBezTo>
                <a:cubicBezTo>
                  <a:pt x="20396" y="30789"/>
                  <a:pt x="13822" y="19122"/>
                  <a:pt x="6105" y="8832"/>
                </a:cubicBezTo>
                <a:cubicBezTo>
                  <a:pt x="4387" y="6541"/>
                  <a:pt x="3636" y="586"/>
                  <a:pt x="1075" y="1867"/>
                </a:cubicBezTo>
                <a:cubicBezTo>
                  <a:pt x="-309" y="2559"/>
                  <a:pt x="1075" y="4962"/>
                  <a:pt x="1075" y="6510"/>
                </a:cubicBezTo>
                <a:cubicBezTo>
                  <a:pt x="1075" y="7671"/>
                  <a:pt x="1075" y="8832"/>
                  <a:pt x="1075" y="9993"/>
                </a:cubicBezTo>
                <a:cubicBezTo>
                  <a:pt x="1075" y="11675"/>
                  <a:pt x="688" y="6645"/>
                  <a:pt x="688" y="4963"/>
                </a:cubicBezTo>
                <a:cubicBezTo>
                  <a:pt x="688" y="3415"/>
                  <a:pt x="-780" y="809"/>
                  <a:pt x="688" y="320"/>
                </a:cubicBezTo>
                <a:cubicBezTo>
                  <a:pt x="4483" y="-945"/>
                  <a:pt x="8331" y="2787"/>
                  <a:pt x="11909" y="4576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Google Shape;293;p12"/>
          <p:cNvSpPr/>
          <p:nvPr/>
        </p:nvSpPr>
        <p:spPr>
          <a:xfrm>
            <a:off x="2842824" y="2669675"/>
            <a:ext cx="2573925" cy="3134000"/>
          </a:xfrm>
          <a:custGeom>
            <a:rect b="b" l="l" r="r" t="t"/>
            <a:pathLst>
              <a:path extrusionOk="0" h="125360" w="102957">
                <a:moveTo>
                  <a:pt x="102957" y="0"/>
                </a:moveTo>
                <a:cubicBezTo>
                  <a:pt x="93855" y="10407"/>
                  <a:pt x="87341" y="22907"/>
                  <a:pt x="78195" y="33275"/>
                </a:cubicBezTo>
                <a:cubicBezTo>
                  <a:pt x="62550" y="51010"/>
                  <a:pt x="44274" y="66596"/>
                  <a:pt x="30605" y="85895"/>
                </a:cubicBezTo>
                <a:cubicBezTo>
                  <a:pt x="21376" y="98926"/>
                  <a:pt x="11209" y="111295"/>
                  <a:pt x="2360" y="124586"/>
                </a:cubicBezTo>
                <a:cubicBezTo>
                  <a:pt x="1431" y="125982"/>
                  <a:pt x="2982" y="117999"/>
                  <a:pt x="2360" y="119556"/>
                </a:cubicBezTo>
                <a:cubicBezTo>
                  <a:pt x="1782" y="121003"/>
                  <a:pt x="-936" y="123055"/>
                  <a:pt x="426" y="123812"/>
                </a:cubicBezTo>
                <a:cubicBezTo>
                  <a:pt x="2615" y="125028"/>
                  <a:pt x="5273" y="125360"/>
                  <a:pt x="7777" y="125360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Google Shape;294;p12"/>
          <p:cNvSpPr/>
          <p:nvPr/>
        </p:nvSpPr>
        <p:spPr>
          <a:xfrm>
            <a:off x="1330065" y="2932045"/>
            <a:ext cx="817275" cy="2852275"/>
          </a:xfrm>
          <a:custGeom>
            <a:rect b="b" l="l" r="r" t="t"/>
            <a:pathLst>
              <a:path extrusionOk="0" h="114091" w="32691">
                <a:moveTo>
                  <a:pt x="32691" y="114091"/>
                </a:moveTo>
                <a:cubicBezTo>
                  <a:pt x="16725" y="102109"/>
                  <a:pt x="-1340" y="83695"/>
                  <a:pt x="191" y="63792"/>
                </a:cubicBezTo>
                <a:cubicBezTo>
                  <a:pt x="895" y="54640"/>
                  <a:pt x="7250" y="46773"/>
                  <a:pt x="9477" y="37869"/>
                </a:cubicBezTo>
                <a:cubicBezTo>
                  <a:pt x="12047" y="27591"/>
                  <a:pt x="3916" y="13632"/>
                  <a:pt x="11411" y="6143"/>
                </a:cubicBezTo>
                <a:cubicBezTo>
                  <a:pt x="15089" y="2468"/>
                  <a:pt x="21689" y="4208"/>
                  <a:pt x="26888" y="4208"/>
                </a:cubicBezTo>
                <a:cubicBezTo>
                  <a:pt x="28693" y="4208"/>
                  <a:pt x="32304" y="6013"/>
                  <a:pt x="32304" y="4208"/>
                </a:cubicBezTo>
                <a:cubicBezTo>
                  <a:pt x="32304" y="2384"/>
                  <a:pt x="28435" y="2163"/>
                  <a:pt x="28435" y="339"/>
                </a:cubicBezTo>
                <a:cubicBezTo>
                  <a:pt x="28435" y="-701"/>
                  <a:pt x="30408" y="1152"/>
                  <a:pt x="31144" y="1887"/>
                </a:cubicBezTo>
                <a:cubicBezTo>
                  <a:pt x="33919" y="4659"/>
                  <a:pt x="25404" y="7237"/>
                  <a:pt x="22632" y="10012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5" name="Google Shape;295;p12"/>
          <p:cNvSpPr/>
          <p:nvPr/>
        </p:nvSpPr>
        <p:spPr>
          <a:xfrm>
            <a:off x="5610200" y="2969673"/>
            <a:ext cx="1769475" cy="3375675"/>
          </a:xfrm>
          <a:custGeom>
            <a:rect b="b" l="l" r="r" t="t"/>
            <a:pathLst>
              <a:path extrusionOk="0" h="135027" w="70779">
                <a:moveTo>
                  <a:pt x="0" y="1542"/>
                </a:moveTo>
                <a:cubicBezTo>
                  <a:pt x="3930" y="-420"/>
                  <a:pt x="8762" y="769"/>
                  <a:pt x="13155" y="769"/>
                </a:cubicBezTo>
                <a:cubicBezTo>
                  <a:pt x="21796" y="769"/>
                  <a:pt x="30437" y="769"/>
                  <a:pt x="39078" y="769"/>
                </a:cubicBezTo>
                <a:cubicBezTo>
                  <a:pt x="46172" y="769"/>
                  <a:pt x="53265" y="769"/>
                  <a:pt x="60359" y="769"/>
                </a:cubicBezTo>
                <a:cubicBezTo>
                  <a:pt x="62680" y="769"/>
                  <a:pt x="65681" y="-872"/>
                  <a:pt x="67323" y="769"/>
                </a:cubicBezTo>
                <a:cubicBezTo>
                  <a:pt x="71159" y="4602"/>
                  <a:pt x="68097" y="11596"/>
                  <a:pt x="68097" y="17019"/>
                </a:cubicBezTo>
                <a:cubicBezTo>
                  <a:pt x="68097" y="30561"/>
                  <a:pt x="66871" y="44158"/>
                  <a:pt x="68097" y="57644"/>
                </a:cubicBezTo>
                <a:cubicBezTo>
                  <a:pt x="69335" y="71264"/>
                  <a:pt x="65949" y="85387"/>
                  <a:pt x="69258" y="98657"/>
                </a:cubicBezTo>
                <a:cubicBezTo>
                  <a:pt x="71286" y="106791"/>
                  <a:pt x="71286" y="115672"/>
                  <a:pt x="69258" y="123806"/>
                </a:cubicBezTo>
                <a:cubicBezTo>
                  <a:pt x="68693" y="126073"/>
                  <a:pt x="70136" y="129119"/>
                  <a:pt x="68484" y="130771"/>
                </a:cubicBezTo>
                <a:cubicBezTo>
                  <a:pt x="66842" y="132413"/>
                  <a:pt x="63841" y="130771"/>
                  <a:pt x="61519" y="130771"/>
                </a:cubicBezTo>
                <a:cubicBezTo>
                  <a:pt x="55200" y="130771"/>
                  <a:pt x="48880" y="130771"/>
                  <a:pt x="42561" y="130771"/>
                </a:cubicBezTo>
                <a:cubicBezTo>
                  <a:pt x="36241" y="130771"/>
                  <a:pt x="29922" y="130771"/>
                  <a:pt x="23602" y="130771"/>
                </a:cubicBezTo>
                <a:cubicBezTo>
                  <a:pt x="21410" y="130771"/>
                  <a:pt x="18574" y="132322"/>
                  <a:pt x="17025" y="130771"/>
                </a:cubicBezTo>
                <a:cubicBezTo>
                  <a:pt x="15352" y="129096"/>
                  <a:pt x="18833" y="122906"/>
                  <a:pt x="20507" y="124580"/>
                </a:cubicBezTo>
                <a:cubicBezTo>
                  <a:pt x="22387" y="126460"/>
                  <a:pt x="14288" y="128393"/>
                  <a:pt x="15477" y="130771"/>
                </a:cubicBezTo>
                <a:cubicBezTo>
                  <a:pt x="16550" y="132917"/>
                  <a:pt x="20208" y="132881"/>
                  <a:pt x="21281" y="135027"/>
                </a:cubicBezTo>
              </a:path>
            </a:pathLst>
          </a:custGeom>
          <a:noFill/>
          <a:ln cap="flat" cmpd="sng" w="28575">
            <a:solidFill>
              <a:srgbClr val="F25535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/>
          <p:nvPr/>
        </p:nvSpPr>
        <p:spPr>
          <a:xfrm>
            <a:off x="1946625" y="307350"/>
            <a:ext cx="6843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</a:rPr>
              <a:t>Linked list using arrays</a:t>
            </a:r>
            <a:endParaRPr sz="2500">
              <a:solidFill>
                <a:schemeClr val="dk1"/>
              </a:solidFill>
            </a:endParaRPr>
          </a:p>
        </p:txBody>
      </p:sp>
      <p:graphicFrame>
        <p:nvGraphicFramePr>
          <p:cNvPr id="302" name="Google Shape;302;p13"/>
          <p:cNvGraphicFramePr/>
          <p:nvPr/>
        </p:nvGraphicFramePr>
        <p:xfrm>
          <a:off x="2140000" y="92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1628775"/>
                <a:gridCol w="1468550"/>
                <a:gridCol w="1441850"/>
              </a:tblGrid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Index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nil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5252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3" name="Google Shape;303;p13"/>
          <p:cNvSpPr txBox="1"/>
          <p:nvPr/>
        </p:nvSpPr>
        <p:spPr>
          <a:xfrm>
            <a:off x="7079150" y="1270425"/>
            <a:ext cx="4539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chemeClr val="dk1"/>
                </a:solidFill>
              </a:rPr>
              <a:t>descending</a:t>
            </a:r>
            <a:r>
              <a:rPr lang="es-ES" sz="2100">
                <a:solidFill>
                  <a:schemeClr val="dk1"/>
                </a:solidFill>
              </a:rPr>
              <a:t> order implementation of linked list using arrays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304" name="Google Shape;304;p13"/>
          <p:cNvCxnSpPr/>
          <p:nvPr/>
        </p:nvCxnSpPr>
        <p:spPr>
          <a:xfrm flipH="1" rot="10800000">
            <a:off x="1468200" y="2956300"/>
            <a:ext cx="823500" cy="29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05" name="Google Shape;305;p13"/>
          <p:cNvGrpSpPr/>
          <p:nvPr/>
        </p:nvGrpSpPr>
        <p:grpSpPr>
          <a:xfrm>
            <a:off x="5859763" y="2837932"/>
            <a:ext cx="722569" cy="3540562"/>
            <a:chOff x="6194829" y="2042800"/>
            <a:chExt cx="329639" cy="2845425"/>
          </a:xfrm>
        </p:grpSpPr>
        <p:sp>
          <p:nvSpPr>
            <p:cNvPr id="306" name="Google Shape;306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7" name="Google Shape;307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8" name="Google Shape;308;p13"/>
          <p:cNvGrpSpPr/>
          <p:nvPr/>
        </p:nvGrpSpPr>
        <p:grpSpPr>
          <a:xfrm>
            <a:off x="6582324" y="6149263"/>
            <a:ext cx="722602" cy="627416"/>
            <a:chOff x="6194829" y="2042800"/>
            <a:chExt cx="329639" cy="2845425"/>
          </a:xfrm>
        </p:grpSpPr>
        <p:sp>
          <p:nvSpPr>
            <p:cNvPr id="309" name="Google Shape;309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0" name="Google Shape;310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1" name="Google Shape;311;p13"/>
          <p:cNvGrpSpPr/>
          <p:nvPr/>
        </p:nvGrpSpPr>
        <p:grpSpPr>
          <a:xfrm flipH="1" rot="10800000">
            <a:off x="5512783" y="5667448"/>
            <a:ext cx="722668" cy="1024353"/>
            <a:chOff x="6194829" y="2042800"/>
            <a:chExt cx="329639" cy="2845425"/>
          </a:xfrm>
        </p:grpSpPr>
        <p:sp>
          <p:nvSpPr>
            <p:cNvPr id="312" name="Google Shape;312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3" name="Google Shape;313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4" name="Google Shape;314;p13"/>
          <p:cNvGrpSpPr/>
          <p:nvPr/>
        </p:nvGrpSpPr>
        <p:grpSpPr>
          <a:xfrm flipH="1" rot="10800000">
            <a:off x="6756260" y="2480327"/>
            <a:ext cx="722701" cy="3294433"/>
            <a:chOff x="6194829" y="2042800"/>
            <a:chExt cx="329639" cy="2845425"/>
          </a:xfrm>
        </p:grpSpPr>
        <p:sp>
          <p:nvSpPr>
            <p:cNvPr id="315" name="Google Shape;315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6" name="Google Shape;316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17" name="Google Shape;317;p13"/>
          <p:cNvGrpSpPr/>
          <p:nvPr/>
        </p:nvGrpSpPr>
        <p:grpSpPr>
          <a:xfrm flipH="1">
            <a:off x="4429060" y="2480407"/>
            <a:ext cx="502172" cy="1970172"/>
            <a:chOff x="6194829" y="2042800"/>
            <a:chExt cx="329639" cy="2845425"/>
          </a:xfrm>
        </p:grpSpPr>
        <p:sp>
          <p:nvSpPr>
            <p:cNvPr id="318" name="Google Shape;318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9" name="Google Shape;319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0" name="Google Shape;320;p13"/>
          <p:cNvGrpSpPr/>
          <p:nvPr/>
        </p:nvGrpSpPr>
        <p:grpSpPr>
          <a:xfrm flipH="1" rot="10800000">
            <a:off x="6678933" y="3819453"/>
            <a:ext cx="392205" cy="644773"/>
            <a:chOff x="6194829" y="2042800"/>
            <a:chExt cx="329639" cy="2845425"/>
          </a:xfrm>
        </p:grpSpPr>
        <p:sp>
          <p:nvSpPr>
            <p:cNvPr id="321" name="Google Shape;321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2" name="Google Shape;322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3" name="Google Shape;323;p13"/>
          <p:cNvGrpSpPr/>
          <p:nvPr/>
        </p:nvGrpSpPr>
        <p:grpSpPr>
          <a:xfrm flipH="1">
            <a:off x="4872915" y="3919594"/>
            <a:ext cx="502205" cy="1364097"/>
            <a:chOff x="6194829" y="2042800"/>
            <a:chExt cx="329639" cy="2845425"/>
          </a:xfrm>
        </p:grpSpPr>
        <p:sp>
          <p:nvSpPr>
            <p:cNvPr id="324" name="Google Shape;324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5" name="Google Shape;325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6" name="Google Shape;326;p13"/>
          <p:cNvGrpSpPr/>
          <p:nvPr/>
        </p:nvGrpSpPr>
        <p:grpSpPr>
          <a:xfrm flipH="1" rot="10800000">
            <a:off x="5865798" y="1989277"/>
            <a:ext cx="722701" cy="3294433"/>
            <a:chOff x="6194829" y="2042800"/>
            <a:chExt cx="329639" cy="2845425"/>
          </a:xfrm>
        </p:grpSpPr>
        <p:sp>
          <p:nvSpPr>
            <p:cNvPr id="327" name="Google Shape;327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8" name="Google Shape;328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9" name="Google Shape;329;p13"/>
          <p:cNvGrpSpPr/>
          <p:nvPr/>
        </p:nvGrpSpPr>
        <p:grpSpPr>
          <a:xfrm flipH="1">
            <a:off x="3012187" y="2032652"/>
            <a:ext cx="411390" cy="2803313"/>
            <a:chOff x="6194829" y="2042800"/>
            <a:chExt cx="329639" cy="2845425"/>
          </a:xfrm>
        </p:grpSpPr>
        <p:sp>
          <p:nvSpPr>
            <p:cNvPr id="330" name="Google Shape;330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1" name="Google Shape;331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32" name="Google Shape;332;p13"/>
          <p:cNvGrpSpPr/>
          <p:nvPr/>
        </p:nvGrpSpPr>
        <p:grpSpPr>
          <a:xfrm flipH="1" rot="10800000">
            <a:off x="5512925" y="3408241"/>
            <a:ext cx="722701" cy="1372348"/>
            <a:chOff x="6194829" y="2042800"/>
            <a:chExt cx="329639" cy="2845425"/>
          </a:xfrm>
        </p:grpSpPr>
        <p:sp>
          <p:nvSpPr>
            <p:cNvPr id="333" name="Google Shape;333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4" name="Google Shape;334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35" name="Google Shape;335;p13"/>
          <p:cNvGrpSpPr/>
          <p:nvPr/>
        </p:nvGrpSpPr>
        <p:grpSpPr>
          <a:xfrm flipH="1" rot="10800000">
            <a:off x="4728678" y="1552987"/>
            <a:ext cx="722734" cy="1941718"/>
            <a:chOff x="6194829" y="2042800"/>
            <a:chExt cx="329639" cy="2845425"/>
          </a:xfrm>
        </p:grpSpPr>
        <p:sp>
          <p:nvSpPr>
            <p:cNvPr id="336" name="Google Shape;336;p13"/>
            <p:cNvSpPr/>
            <p:nvPr/>
          </p:nvSpPr>
          <p:spPr>
            <a:xfrm>
              <a:off x="6194829" y="2042800"/>
              <a:ext cx="298369" cy="2824500"/>
            </a:xfrm>
            <a:custGeom>
              <a:rect b="b" l="l" r="r" t="t"/>
              <a:pathLst>
                <a:path extrusionOk="0" h="112980" w="20563">
                  <a:moveTo>
                    <a:pt x="9171" y="112980"/>
                  </a:moveTo>
                  <a:cubicBezTo>
                    <a:pt x="23947" y="105592"/>
                    <a:pt x="20011" y="81140"/>
                    <a:pt x="20011" y="64620"/>
                  </a:cubicBezTo>
                  <a:cubicBezTo>
                    <a:pt x="20011" y="50984"/>
                    <a:pt x="19855" y="37263"/>
                    <a:pt x="17926" y="23764"/>
                  </a:cubicBezTo>
                  <a:cubicBezTo>
                    <a:pt x="16891" y="16524"/>
                    <a:pt x="16897" y="8352"/>
                    <a:pt x="12507" y="2502"/>
                  </a:cubicBezTo>
                  <a:cubicBezTo>
                    <a:pt x="9955" y="-899"/>
                    <a:pt x="3802" y="1903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7" name="Google Shape;337;p13"/>
            <p:cNvSpPr/>
            <p:nvPr/>
          </p:nvSpPr>
          <p:spPr>
            <a:xfrm>
              <a:off x="6321143" y="4710975"/>
              <a:ext cx="203325" cy="177250"/>
            </a:xfrm>
            <a:custGeom>
              <a:rect b="b" l="l" r="r" t="t"/>
              <a:pathLst>
                <a:path extrusionOk="0" h="7090" w="8133">
                  <a:moveTo>
                    <a:pt x="212" y="0"/>
                  </a:moveTo>
                  <a:cubicBezTo>
                    <a:pt x="212" y="2262"/>
                    <a:pt x="-637" y="5830"/>
                    <a:pt x="1463" y="6670"/>
                  </a:cubicBezTo>
                  <a:cubicBezTo>
                    <a:pt x="3563" y="7510"/>
                    <a:pt x="6110" y="6431"/>
                    <a:pt x="8133" y="5419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975" y="1160038"/>
            <a:ext cx="2982700" cy="100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4" name="Google Shape;344;p14"/>
          <p:cNvGraphicFramePr/>
          <p:nvPr/>
        </p:nvGraphicFramePr>
        <p:xfrm>
          <a:off x="1089075" y="216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{5C567E96-CAFC-48AB-8C87-361D29145B50}</a:tableStyleId>
              </a:tblPr>
              <a:tblGrid>
                <a:gridCol w="10817650"/>
              </a:tblGrid>
              <a:tr h="2261100">
                <a:tc>
                  <a:txBody>
                    <a:bodyPr/>
                    <a:lstStyle/>
                    <a:p>
                      <a:pPr indent="-412750" lvl="0" marL="45720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rabicPeriod"/>
                      </a:pPr>
                      <a:r>
                        <a:rPr lang="es-ES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class to  store the information for a linked list is where the list starts (the head of the list). 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412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900"/>
                        <a:buFont typeface="Calibri"/>
                        <a:buAutoNum type="arabicPeriod"/>
                      </a:pPr>
                      <a:r>
                        <a:rPr lang="es-ES" sz="2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next, create another class to represent each node of the linked list</a:t>
                      </a:r>
                      <a:endParaRPr sz="2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5" name="Google Shape;345;p14"/>
          <p:cNvSpPr txBox="1"/>
          <p:nvPr/>
        </p:nvSpPr>
        <p:spPr>
          <a:xfrm>
            <a:off x="2011550" y="239725"/>
            <a:ext cx="6076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>
                <a:solidFill>
                  <a:schemeClr val="dk1"/>
                </a:solidFill>
              </a:rPr>
              <a:t>Linked List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346" name="Google Shape;34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325" y="4527150"/>
            <a:ext cx="4064619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800" y="4527150"/>
            <a:ext cx="4482193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 txBox="1"/>
          <p:nvPr/>
        </p:nvSpPr>
        <p:spPr>
          <a:xfrm>
            <a:off x="901600" y="0"/>
            <a:ext cx="113928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Traversing the list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s-E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 with the head and access each node until you reach null. Do not change the head reference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450" y="1332000"/>
            <a:ext cx="80644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550" y="2798850"/>
            <a:ext cx="9150287" cy="40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