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858000" cy="9144000"/>
  <p:embeddedFontLst>
    <p:embeddedFont>
      <p:font typeface="Poppins"/>
      <p:regular r:id="rId42"/>
      <p:bold r:id="rId43"/>
      <p:italic r:id="rId44"/>
      <p:boldItalic r:id="rId45"/>
    </p:embeddedFont>
    <p:embeddedFont>
      <p:font typeface="Barlow Condensed"/>
      <p:regular r:id="rId46"/>
      <p:bold r:id="rId47"/>
      <p:italic r:id="rId48"/>
      <p:boldItalic r:id="rId49"/>
    </p:embeddedFont>
    <p:embeddedFont>
      <p:font typeface="Homemade Apple"/>
      <p:regular r:id="rId50"/>
    </p:embeddedFont>
    <p:embeddedFont>
      <p:font typeface="Gaegu"/>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Poppins-regular.fntdata"/><Relationship Id="rId41" Type="http://schemas.openxmlformats.org/officeDocument/2006/relationships/slide" Target="slides/slide36.xml"/><Relationship Id="rId44" Type="http://schemas.openxmlformats.org/officeDocument/2006/relationships/font" Target="fonts/Poppins-italic.fntdata"/><Relationship Id="rId43" Type="http://schemas.openxmlformats.org/officeDocument/2006/relationships/font" Target="fonts/Poppins-bold.fntdata"/><Relationship Id="rId46" Type="http://schemas.openxmlformats.org/officeDocument/2006/relationships/font" Target="fonts/BarlowCondensed-regular.fntdata"/><Relationship Id="rId45" Type="http://schemas.openxmlformats.org/officeDocument/2006/relationships/font" Target="fonts/Poppins-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Condensed-italic.fntdata"/><Relationship Id="rId47" Type="http://schemas.openxmlformats.org/officeDocument/2006/relationships/font" Target="fonts/BarlowCondensed-bold.fntdata"/><Relationship Id="rId49" Type="http://schemas.openxmlformats.org/officeDocument/2006/relationships/font" Target="fonts/Barlow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Gaegu-regular.fntdata"/><Relationship Id="rId50" Type="http://schemas.openxmlformats.org/officeDocument/2006/relationships/font" Target="fonts/HomemadeApple-regular.fntdata"/><Relationship Id="rId52" Type="http://schemas.openxmlformats.org/officeDocument/2006/relationships/font" Target="fonts/Gaegu-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36a9a9a866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36a9a9a866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g136a9a9a866_0_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36a9a9a866_0_1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36a9a9a866_0_1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136a9a9a866_0_1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36a9a9a866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36a9a9a866_0_1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g136a9a9a866_0_1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136a9a9a866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136a9a9a866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136a9a9a866_0_1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36a9a9a866_0_1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36a9a9a866_0_1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136a9a9a866_0_1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36a9a9a866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36a9a9a866_0_1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136a9a9a866_0_1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36a9a9a866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g136a9a9a866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36a9a9a866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136a9a9a866_0_1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g136a9a9a866_0_1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g136a9a9a866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g136a9a9a866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36a9a9a866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g136a9a9a866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36a9a9a866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g136a9a9a866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136a9a9a866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136a9a9a866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136a9a9a866_0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136a9a9a866_0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36a9a9a866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36a9a9a866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g136a9a9a866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36a9a9a866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g136a9a9a866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36a9a9a866_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g136a9a9a866_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136a9a9a866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136a9a9a866_0_1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g136a9a9a866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36a9a9a866_0_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36a9a9a866_0_1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g136a9a9a866_0_1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36a9a9a866_0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36a9a9a866_0_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g136a9a9a866_0_1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136a9a9a866_0_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136a9a9a866_0_1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g136a9a9a866_0_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36a9a9a866_0_1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3" name="Google Shape;523;g136a9a9a866_0_1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4" name="Google Shape;524;g136a9a9a866_0_1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136a9a9a866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136a9a9a866_0_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g136a9a9a866_0_1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136a9a9a866_0_2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136a9a9a866_0_20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7" name="Google Shape;537;g136a9a9a866_0_20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136a9a9a866_0_2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136a9a9a866_0_2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3" name="Google Shape;543;g136a9a9a866_0_2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136a9a9a866_0_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136a9a9a866_0_2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g136a9a9a866_0_2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136a9a9a866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136a9a9a866_0_2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g136a9a9a866_0_2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36a9a9a866_0_2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136a9a9a866_0_2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8" name="Google Shape;568;g136a9a9a866_0_2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136a9a9a866_0_2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136a9a9a866_0_2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4" name="Google Shape;574;g136a9a9a866_0_23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8b5302930c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g8b5302930c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136a9a9a86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g136a9a9a86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36a9a9a866_0_1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136a9a9a866_0_1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6a9a9a866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36a9a9a866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136a9a9a866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36a9a9a866_0_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36a9a9a866_0_1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g136a9a9a866_0_1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36a9a9a866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36a9a9a866_0_1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g136a9a9a866_0_1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6.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5.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4.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09_Chalk_Fun_SlidesMania"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15" name="Shape 15"/>
        <p:cNvGrpSpPr/>
        <p:nvPr/>
      </p:nvGrpSpPr>
      <p:grpSpPr>
        <a:xfrm>
          <a:off x="0" y="0"/>
          <a:ext cx="0" cy="0"/>
          <a:chOff x="0" y="0"/>
          <a:chExt cx="0" cy="0"/>
        </a:xfrm>
      </p:grpSpPr>
      <p:grpSp>
        <p:nvGrpSpPr>
          <p:cNvPr id="16" name="Google Shape;16;p3"/>
          <p:cNvGrpSpPr/>
          <p:nvPr/>
        </p:nvGrpSpPr>
        <p:grpSpPr>
          <a:xfrm>
            <a:off x="4496943" y="110308"/>
            <a:ext cx="482530" cy="483944"/>
            <a:chOff x="2773898" y="5255120"/>
            <a:chExt cx="230028" cy="230702"/>
          </a:xfrm>
        </p:grpSpPr>
        <p:sp>
          <p:nvSpPr>
            <p:cNvPr id="17" name="Google Shape;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 name="Google Shape;26;p3"/>
          <p:cNvGrpSpPr/>
          <p:nvPr/>
        </p:nvGrpSpPr>
        <p:grpSpPr>
          <a:xfrm>
            <a:off x="2449447" y="108966"/>
            <a:ext cx="482075" cy="486627"/>
            <a:chOff x="1620555" y="5252711"/>
            <a:chExt cx="229811" cy="231981"/>
          </a:xfrm>
        </p:grpSpPr>
        <p:sp>
          <p:nvSpPr>
            <p:cNvPr id="27" name="Google Shape;2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 name="Google Shape;36;p3"/>
          <p:cNvGrpSpPr/>
          <p:nvPr/>
        </p:nvGrpSpPr>
        <p:grpSpPr>
          <a:xfrm>
            <a:off x="3414349" y="109589"/>
            <a:ext cx="482993" cy="485381"/>
            <a:chOff x="2197167" y="5253193"/>
            <a:chExt cx="230249" cy="231387"/>
          </a:xfrm>
        </p:grpSpPr>
        <p:sp>
          <p:nvSpPr>
            <p:cNvPr id="37" name="Google Shape;3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6" name="Google Shape;46;p3"/>
          <p:cNvGrpSpPr/>
          <p:nvPr/>
        </p:nvGrpSpPr>
        <p:grpSpPr>
          <a:xfrm>
            <a:off x="6500352" y="112077"/>
            <a:ext cx="481303" cy="480393"/>
            <a:chOff x="3929554" y="5254958"/>
            <a:chExt cx="229443" cy="229009"/>
          </a:xfrm>
        </p:grpSpPr>
        <p:sp>
          <p:nvSpPr>
            <p:cNvPr id="47" name="Google Shape;4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6" name="Google Shape;56;p3"/>
          <p:cNvGrpSpPr/>
          <p:nvPr/>
        </p:nvGrpSpPr>
        <p:grpSpPr>
          <a:xfrm>
            <a:off x="8551807" y="110981"/>
            <a:ext cx="482892" cy="482585"/>
            <a:chOff x="5084785" y="5254638"/>
            <a:chExt cx="230201" cy="230054"/>
          </a:xfrm>
        </p:grpSpPr>
        <p:sp>
          <p:nvSpPr>
            <p:cNvPr id="57" name="Google Shape;5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 name="Google Shape;66;p3"/>
          <p:cNvGrpSpPr/>
          <p:nvPr/>
        </p:nvGrpSpPr>
        <p:grpSpPr>
          <a:xfrm>
            <a:off x="5484989" y="111269"/>
            <a:ext cx="483394" cy="482002"/>
            <a:chOff x="3352210" y="5255083"/>
            <a:chExt cx="230440" cy="229776"/>
          </a:xfrm>
        </p:grpSpPr>
        <p:sp>
          <p:nvSpPr>
            <p:cNvPr id="67" name="Google Shape;6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6" name="Google Shape;76;p3"/>
          <p:cNvGrpSpPr/>
          <p:nvPr/>
        </p:nvGrpSpPr>
        <p:grpSpPr>
          <a:xfrm>
            <a:off x="10634812" y="107284"/>
            <a:ext cx="479605" cy="490008"/>
            <a:chOff x="6241062" y="5252711"/>
            <a:chExt cx="228634" cy="233593"/>
          </a:xfrm>
        </p:grpSpPr>
        <p:sp>
          <p:nvSpPr>
            <p:cNvPr id="77" name="Google Shape;77;p3"/>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6" name="Google Shape;86;p3"/>
          <p:cNvGrpSpPr/>
          <p:nvPr/>
        </p:nvGrpSpPr>
        <p:grpSpPr>
          <a:xfrm>
            <a:off x="9550875" y="112235"/>
            <a:ext cx="477634" cy="480103"/>
            <a:chOff x="5663686" y="5255091"/>
            <a:chExt cx="227694" cy="228871"/>
          </a:xfrm>
        </p:grpSpPr>
        <p:sp>
          <p:nvSpPr>
            <p:cNvPr id="87" name="Google Shape;87;p3"/>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6" name="Google Shape;96;p3"/>
          <p:cNvGrpSpPr/>
          <p:nvPr/>
        </p:nvGrpSpPr>
        <p:grpSpPr>
          <a:xfrm>
            <a:off x="7557081" y="115097"/>
            <a:ext cx="478294" cy="474361"/>
            <a:chOff x="4507953" y="5258277"/>
            <a:chExt cx="228009" cy="226134"/>
          </a:xfrm>
        </p:grpSpPr>
        <p:sp>
          <p:nvSpPr>
            <p:cNvPr id="97" name="Google Shape;9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6" name="Google Shape;106;p3"/>
          <p:cNvGrpSpPr/>
          <p:nvPr/>
        </p:nvGrpSpPr>
        <p:grpSpPr>
          <a:xfrm>
            <a:off x="11525584" y="125277"/>
            <a:ext cx="482075" cy="486627"/>
            <a:chOff x="1620555" y="5252711"/>
            <a:chExt cx="229811" cy="231981"/>
          </a:xfrm>
        </p:grpSpPr>
        <p:sp>
          <p:nvSpPr>
            <p:cNvPr id="107" name="Google Shape;107;p3"/>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6" name="Google Shape;116;p3"/>
          <p:cNvGrpSpPr/>
          <p:nvPr/>
        </p:nvGrpSpPr>
        <p:grpSpPr>
          <a:xfrm>
            <a:off x="11525411" y="2162145"/>
            <a:ext cx="482530" cy="483944"/>
            <a:chOff x="2773898" y="5255120"/>
            <a:chExt cx="230028" cy="230702"/>
          </a:xfrm>
        </p:grpSpPr>
        <p:sp>
          <p:nvSpPr>
            <p:cNvPr id="117" name="Google Shape;117;p3"/>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6" name="Google Shape;126;p3"/>
          <p:cNvGrpSpPr/>
          <p:nvPr/>
        </p:nvGrpSpPr>
        <p:grpSpPr>
          <a:xfrm>
            <a:off x="11525150" y="1133877"/>
            <a:ext cx="482993" cy="485381"/>
            <a:chOff x="2197167" y="5253193"/>
            <a:chExt cx="230249" cy="231387"/>
          </a:xfrm>
        </p:grpSpPr>
        <p:sp>
          <p:nvSpPr>
            <p:cNvPr id="127" name="Google Shape;127;p3"/>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6" name="Google Shape;136;p3"/>
          <p:cNvGrpSpPr/>
          <p:nvPr/>
        </p:nvGrpSpPr>
        <p:grpSpPr>
          <a:xfrm>
            <a:off x="11526077" y="4238588"/>
            <a:ext cx="481303" cy="480393"/>
            <a:chOff x="3929554" y="5254958"/>
            <a:chExt cx="229443" cy="229009"/>
          </a:xfrm>
        </p:grpSpPr>
        <p:sp>
          <p:nvSpPr>
            <p:cNvPr id="137" name="Google Shape;137;p3"/>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46" name="Google Shape;146;p3"/>
          <p:cNvGrpSpPr/>
          <p:nvPr/>
        </p:nvGrpSpPr>
        <p:grpSpPr>
          <a:xfrm>
            <a:off x="11525336" y="6273021"/>
            <a:ext cx="482892" cy="482585"/>
            <a:chOff x="5084785" y="5254638"/>
            <a:chExt cx="230201" cy="230054"/>
          </a:xfrm>
        </p:grpSpPr>
        <p:sp>
          <p:nvSpPr>
            <p:cNvPr id="147" name="Google Shape;147;p3"/>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56" name="Google Shape;156;p3"/>
          <p:cNvGrpSpPr/>
          <p:nvPr/>
        </p:nvGrpSpPr>
        <p:grpSpPr>
          <a:xfrm>
            <a:off x="11525010" y="3171085"/>
            <a:ext cx="483394" cy="482002"/>
            <a:chOff x="3352210" y="5255083"/>
            <a:chExt cx="230440" cy="229776"/>
          </a:xfrm>
        </p:grpSpPr>
        <p:sp>
          <p:nvSpPr>
            <p:cNvPr id="157" name="Google Shape;157;p3"/>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66" name="Google Shape;166;p3"/>
          <p:cNvGrpSpPr/>
          <p:nvPr/>
        </p:nvGrpSpPr>
        <p:grpSpPr>
          <a:xfrm>
            <a:off x="11527607" y="5239802"/>
            <a:ext cx="478294" cy="474361"/>
            <a:chOff x="4507953" y="5258277"/>
            <a:chExt cx="228009" cy="226134"/>
          </a:xfrm>
        </p:grpSpPr>
        <p:sp>
          <p:nvSpPr>
            <p:cNvPr id="167" name="Google Shape;167;p3"/>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76" name="Shape 176"/>
        <p:cNvGrpSpPr/>
        <p:nvPr/>
      </p:nvGrpSpPr>
      <p:grpSpPr>
        <a:xfrm>
          <a:off x="0" y="0"/>
          <a:ext cx="0" cy="0"/>
          <a:chOff x="0" y="0"/>
          <a:chExt cx="0" cy="0"/>
        </a:xfrm>
      </p:grpSpPr>
      <p:grpSp>
        <p:nvGrpSpPr>
          <p:cNvPr id="177" name="Google Shape;177;p4"/>
          <p:cNvGrpSpPr/>
          <p:nvPr/>
        </p:nvGrpSpPr>
        <p:grpSpPr>
          <a:xfrm>
            <a:off x="0" y="0"/>
            <a:ext cx="12192000" cy="6858000"/>
            <a:chOff x="0" y="0"/>
            <a:chExt cx="12192000" cy="6858000"/>
          </a:xfrm>
        </p:grpSpPr>
        <p:sp>
          <p:nvSpPr>
            <p:cNvPr id="178" name="Google Shape;178;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9" name="Google Shape;179;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80" name="Google Shape;180;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3600">
                  <a:solidFill>
                    <a:srgbClr val="3F3F3F"/>
                  </a:solidFill>
                  <a:latin typeface="Poppins"/>
                  <a:ea typeface="Poppins"/>
                  <a:cs typeface="Poppins"/>
                  <a:sym typeface="Poppins"/>
                </a:rPr>
                <a:t>Free </a:t>
              </a:r>
              <a:r>
                <a:rPr lang="es-ES" sz="3600">
                  <a:solidFill>
                    <a:srgbClr val="3F3F3F"/>
                  </a:solidFill>
                  <a:latin typeface="Poppins"/>
                  <a:ea typeface="Poppins"/>
                  <a:cs typeface="Poppins"/>
                  <a:sym typeface="Poppins"/>
                </a:rPr>
                <a:t>themes and templates for </a:t>
              </a:r>
              <a:r>
                <a:rPr b="1" lang="es-ES" sz="3600">
                  <a:solidFill>
                    <a:srgbClr val="3F3F3F"/>
                  </a:solidFill>
                  <a:latin typeface="Poppins"/>
                  <a:ea typeface="Poppins"/>
                  <a:cs typeface="Poppins"/>
                  <a:sym typeface="Poppins"/>
                </a:rPr>
                <a:t>Google Slides</a:t>
              </a:r>
              <a:r>
                <a:rPr lang="es-ES" sz="3600">
                  <a:solidFill>
                    <a:srgbClr val="3F3F3F"/>
                  </a:solidFill>
                  <a:latin typeface="Poppins"/>
                  <a:ea typeface="Poppins"/>
                  <a:cs typeface="Poppins"/>
                  <a:sym typeface="Poppins"/>
                </a:rPr>
                <a:t> or </a:t>
              </a:r>
              <a:r>
                <a:rPr b="1" lang="es-ES"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s-ES"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s-ES" sz="2700">
                  <a:solidFill>
                    <a:srgbClr val="3F3F3F"/>
                  </a:solidFill>
                  <a:latin typeface="Poppins"/>
                  <a:ea typeface="Poppins"/>
                  <a:cs typeface="Poppins"/>
                  <a:sym typeface="Poppins"/>
                </a:rPr>
                <a:t>Read </a:t>
              </a:r>
              <a:r>
                <a:rPr lang="es-ES"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s-ES" sz="4400">
                  <a:solidFill>
                    <a:srgbClr val="FFCB25"/>
                  </a:solidFill>
                  <a:latin typeface="Poppins"/>
                  <a:ea typeface="Poppins"/>
                  <a:cs typeface="Poppins"/>
                  <a:sym typeface="Poppins"/>
                </a:rPr>
                <a:t> </a:t>
              </a:r>
              <a:r>
                <a:rPr lang="es-ES"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181" name="Google Shape;181;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82" name="Google Shape;182;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3" name="Google Shape;183;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84" name="Google Shape;184;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185" name="Google Shape;185;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186" name="Google Shape;186;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ES"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7" name="Shape 187"/>
        <p:cNvGrpSpPr/>
        <p:nvPr/>
      </p:nvGrpSpPr>
      <p:grpSpPr>
        <a:xfrm>
          <a:off x="0" y="0"/>
          <a:ext cx="0" cy="0"/>
          <a:chOff x="0" y="0"/>
          <a:chExt cx="0" cy="0"/>
        </a:xfrm>
      </p:grpSpPr>
      <p:grpSp>
        <p:nvGrpSpPr>
          <p:cNvPr id="188" name="Google Shape;188;p5"/>
          <p:cNvGrpSpPr/>
          <p:nvPr/>
        </p:nvGrpSpPr>
        <p:grpSpPr>
          <a:xfrm>
            <a:off x="155691" y="6074368"/>
            <a:ext cx="11813477" cy="569080"/>
            <a:chOff x="1620555" y="5252711"/>
            <a:chExt cx="4849141" cy="233593"/>
          </a:xfrm>
        </p:grpSpPr>
        <p:grpSp>
          <p:nvGrpSpPr>
            <p:cNvPr id="189" name="Google Shape;189;p5"/>
            <p:cNvGrpSpPr/>
            <p:nvPr/>
          </p:nvGrpSpPr>
          <p:grpSpPr>
            <a:xfrm>
              <a:off x="2773898" y="5255120"/>
              <a:ext cx="230028" cy="230702"/>
              <a:chOff x="2773898" y="5255120"/>
              <a:chExt cx="230028" cy="230702"/>
            </a:xfrm>
          </p:grpSpPr>
          <p:sp>
            <p:nvSpPr>
              <p:cNvPr id="190" name="Google Shape;190;p5"/>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5"/>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5"/>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5"/>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5"/>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5"/>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5"/>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5"/>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9" name="Google Shape;199;p5"/>
            <p:cNvGrpSpPr/>
            <p:nvPr/>
          </p:nvGrpSpPr>
          <p:grpSpPr>
            <a:xfrm>
              <a:off x="1620555" y="5252711"/>
              <a:ext cx="229811" cy="231981"/>
              <a:chOff x="1620555" y="5252711"/>
              <a:chExt cx="229811" cy="231981"/>
            </a:xfrm>
          </p:grpSpPr>
          <p:sp>
            <p:nvSpPr>
              <p:cNvPr id="200" name="Google Shape;200;p5"/>
              <p:cNvSpPr/>
              <p:nvPr/>
            </p:nvSpPr>
            <p:spPr>
              <a:xfrm>
                <a:off x="1671643" y="5306132"/>
                <a:ext cx="126676" cy="128161"/>
              </a:xfrm>
              <a:custGeom>
                <a:rect b="b" l="l" r="r" t="t"/>
                <a:pathLst>
                  <a:path extrusionOk="0" h="128161" w="126676">
                    <a:moveTo>
                      <a:pt x="126677" y="63135"/>
                    </a:moveTo>
                    <a:cubicBezTo>
                      <a:pt x="126677" y="99739"/>
                      <a:pt x="100187" y="127674"/>
                      <a:pt x="64064" y="128156"/>
                    </a:cubicBezTo>
                    <a:cubicBezTo>
                      <a:pt x="29386" y="128638"/>
                      <a:pt x="488" y="98776"/>
                      <a:pt x="7" y="63617"/>
                    </a:cubicBezTo>
                    <a:cubicBezTo>
                      <a:pt x="-475" y="35682"/>
                      <a:pt x="25533" y="-1404"/>
                      <a:pt x="65027" y="41"/>
                    </a:cubicBezTo>
                    <a:cubicBezTo>
                      <a:pt x="99705" y="1968"/>
                      <a:pt x="126195" y="27494"/>
                      <a:pt x="126677" y="63135"/>
                    </a:cubicBezTo>
                    <a:close/>
                  </a:path>
                </a:pathLst>
              </a:custGeom>
              <a:solidFill>
                <a:srgbClr val="E2255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5"/>
              <p:cNvSpPr/>
              <p:nvPr/>
            </p:nvSpPr>
            <p:spPr>
              <a:xfrm>
                <a:off x="1686580" y="5461700"/>
                <a:ext cx="55869" cy="22992"/>
              </a:xfrm>
              <a:custGeom>
                <a:rect b="b" l="l" r="r" t="t"/>
                <a:pathLst>
                  <a:path extrusionOk="0" h="22992" w="55869">
                    <a:moveTo>
                      <a:pt x="32270" y="22678"/>
                    </a:moveTo>
                    <a:cubicBezTo>
                      <a:pt x="27453" y="21233"/>
                      <a:pt x="17820" y="19788"/>
                      <a:pt x="8669" y="16417"/>
                    </a:cubicBezTo>
                    <a:cubicBezTo>
                      <a:pt x="4816" y="14972"/>
                      <a:pt x="2890" y="9192"/>
                      <a:pt x="0" y="5339"/>
                    </a:cubicBezTo>
                    <a:cubicBezTo>
                      <a:pt x="4335" y="3413"/>
                      <a:pt x="8669" y="-440"/>
                      <a:pt x="13004" y="41"/>
                    </a:cubicBezTo>
                    <a:cubicBezTo>
                      <a:pt x="24563" y="1486"/>
                      <a:pt x="36604" y="4376"/>
                      <a:pt x="47682" y="7266"/>
                    </a:cubicBezTo>
                    <a:cubicBezTo>
                      <a:pt x="51053" y="8229"/>
                      <a:pt x="52980" y="12564"/>
                      <a:pt x="55870" y="15454"/>
                    </a:cubicBezTo>
                    <a:cubicBezTo>
                      <a:pt x="52498" y="17862"/>
                      <a:pt x="49608" y="20752"/>
                      <a:pt x="46237" y="22197"/>
                    </a:cubicBezTo>
                    <a:cubicBezTo>
                      <a:pt x="43347" y="23641"/>
                      <a:pt x="39976" y="22678"/>
                      <a:pt x="32270" y="22678"/>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5"/>
              <p:cNvSpPr/>
              <p:nvPr/>
            </p:nvSpPr>
            <p:spPr>
              <a:xfrm>
                <a:off x="1726720" y="5252711"/>
                <a:ext cx="55705" cy="26536"/>
              </a:xfrm>
              <a:custGeom>
                <a:rect b="b" l="l" r="r" t="t"/>
                <a:pathLst>
                  <a:path extrusionOk="0" h="26536" w="55705">
                    <a:moveTo>
                      <a:pt x="11395" y="0"/>
                    </a:moveTo>
                    <a:cubicBezTo>
                      <a:pt x="26325" y="4335"/>
                      <a:pt x="38848" y="6743"/>
                      <a:pt x="50407" y="11078"/>
                    </a:cubicBezTo>
                    <a:cubicBezTo>
                      <a:pt x="53297" y="12041"/>
                      <a:pt x="54260" y="17821"/>
                      <a:pt x="55705" y="21674"/>
                    </a:cubicBezTo>
                    <a:cubicBezTo>
                      <a:pt x="51852" y="23600"/>
                      <a:pt x="47999" y="26971"/>
                      <a:pt x="44628" y="26490"/>
                    </a:cubicBezTo>
                    <a:cubicBezTo>
                      <a:pt x="33550" y="25045"/>
                      <a:pt x="22954" y="22155"/>
                      <a:pt x="11876" y="20229"/>
                    </a:cubicBezTo>
                    <a:cubicBezTo>
                      <a:pt x="5615" y="19265"/>
                      <a:pt x="-1609" y="17821"/>
                      <a:pt x="317" y="10114"/>
                    </a:cubicBezTo>
                    <a:cubicBezTo>
                      <a:pt x="1280" y="5780"/>
                      <a:pt x="8023" y="2890"/>
                      <a:pt x="11395"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5"/>
              <p:cNvSpPr/>
              <p:nvPr/>
            </p:nvSpPr>
            <p:spPr>
              <a:xfrm>
                <a:off x="1620555" y="5322067"/>
                <a:ext cx="23159" cy="56712"/>
              </a:xfrm>
              <a:custGeom>
                <a:rect b="b" l="l" r="r" t="t"/>
                <a:pathLst>
                  <a:path extrusionOk="0" h="56712" w="23159">
                    <a:moveTo>
                      <a:pt x="5339" y="56351"/>
                    </a:moveTo>
                    <a:cubicBezTo>
                      <a:pt x="3413" y="53462"/>
                      <a:pt x="-440" y="50090"/>
                      <a:pt x="41" y="47682"/>
                    </a:cubicBezTo>
                    <a:cubicBezTo>
                      <a:pt x="2449" y="33233"/>
                      <a:pt x="5339" y="18784"/>
                      <a:pt x="8711" y="4335"/>
                    </a:cubicBezTo>
                    <a:cubicBezTo>
                      <a:pt x="9192" y="2408"/>
                      <a:pt x="14490" y="0"/>
                      <a:pt x="17862" y="0"/>
                    </a:cubicBezTo>
                    <a:cubicBezTo>
                      <a:pt x="19788" y="0"/>
                      <a:pt x="23160" y="4335"/>
                      <a:pt x="23160" y="6261"/>
                    </a:cubicBezTo>
                    <a:cubicBezTo>
                      <a:pt x="18825" y="23119"/>
                      <a:pt x="19307" y="40939"/>
                      <a:pt x="11601" y="56351"/>
                    </a:cubicBezTo>
                    <a:cubicBezTo>
                      <a:pt x="9192" y="56833"/>
                      <a:pt x="7266" y="56833"/>
                      <a:pt x="5339" y="56351"/>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5"/>
              <p:cNvSpPr/>
              <p:nvPr/>
            </p:nvSpPr>
            <p:spPr>
              <a:xfrm>
                <a:off x="1653231" y="5260899"/>
                <a:ext cx="47949" cy="41326"/>
              </a:xfrm>
              <a:custGeom>
                <a:rect b="b" l="l" r="r" t="t"/>
                <a:pathLst>
                  <a:path extrusionOk="0" h="41326" w="47949">
                    <a:moveTo>
                      <a:pt x="38648" y="0"/>
                    </a:moveTo>
                    <a:cubicBezTo>
                      <a:pt x="42982" y="3371"/>
                      <a:pt x="46835" y="4335"/>
                      <a:pt x="47317" y="6743"/>
                    </a:cubicBezTo>
                    <a:cubicBezTo>
                      <a:pt x="48280" y="9633"/>
                      <a:pt x="48280" y="15412"/>
                      <a:pt x="46354" y="16375"/>
                    </a:cubicBezTo>
                    <a:cubicBezTo>
                      <a:pt x="34313" y="25045"/>
                      <a:pt x="22272" y="33233"/>
                      <a:pt x="9750" y="40939"/>
                    </a:cubicBezTo>
                    <a:cubicBezTo>
                      <a:pt x="7823" y="41902"/>
                      <a:pt x="3007" y="40939"/>
                      <a:pt x="2043" y="39494"/>
                    </a:cubicBezTo>
                    <a:cubicBezTo>
                      <a:pt x="598" y="36604"/>
                      <a:pt x="-846" y="30824"/>
                      <a:pt x="598" y="29861"/>
                    </a:cubicBezTo>
                    <a:cubicBezTo>
                      <a:pt x="12639" y="19265"/>
                      <a:pt x="25644" y="10114"/>
                      <a:pt x="38648"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5"/>
              <p:cNvSpPr/>
              <p:nvPr/>
            </p:nvSpPr>
            <p:spPr>
              <a:xfrm>
                <a:off x="1826201" y="5362043"/>
                <a:ext cx="24165" cy="60685"/>
              </a:xfrm>
              <a:custGeom>
                <a:rect b="b" l="l" r="r" t="t"/>
                <a:pathLst>
                  <a:path extrusionOk="0" h="60685" w="24165">
                    <a:moveTo>
                      <a:pt x="4869" y="60686"/>
                    </a:moveTo>
                    <a:cubicBezTo>
                      <a:pt x="2461" y="52980"/>
                      <a:pt x="-429" y="48645"/>
                      <a:pt x="53" y="44310"/>
                    </a:cubicBezTo>
                    <a:cubicBezTo>
                      <a:pt x="1498" y="32751"/>
                      <a:pt x="3425" y="21192"/>
                      <a:pt x="6796" y="9633"/>
                    </a:cubicBezTo>
                    <a:cubicBezTo>
                      <a:pt x="7759" y="5779"/>
                      <a:pt x="13539" y="3371"/>
                      <a:pt x="16910" y="0"/>
                    </a:cubicBezTo>
                    <a:cubicBezTo>
                      <a:pt x="19318" y="3371"/>
                      <a:pt x="24616" y="6743"/>
                      <a:pt x="24135" y="9633"/>
                    </a:cubicBezTo>
                    <a:cubicBezTo>
                      <a:pt x="21245" y="26008"/>
                      <a:pt x="22690" y="44310"/>
                      <a:pt x="4869" y="60686"/>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5"/>
              <p:cNvSpPr/>
              <p:nvPr/>
            </p:nvSpPr>
            <p:spPr>
              <a:xfrm>
                <a:off x="1802021" y="5283536"/>
                <a:ext cx="38806" cy="57796"/>
              </a:xfrm>
              <a:custGeom>
                <a:rect b="b" l="l" r="r" t="t"/>
                <a:pathLst>
                  <a:path extrusionOk="0" h="57796" w="38806">
                    <a:moveTo>
                      <a:pt x="5449" y="0"/>
                    </a:moveTo>
                    <a:cubicBezTo>
                      <a:pt x="24233" y="12041"/>
                      <a:pt x="32421" y="27935"/>
                      <a:pt x="38682" y="44310"/>
                    </a:cubicBezTo>
                    <a:cubicBezTo>
                      <a:pt x="39646" y="46719"/>
                      <a:pt x="34829" y="51053"/>
                      <a:pt x="30976" y="57796"/>
                    </a:cubicBezTo>
                    <a:cubicBezTo>
                      <a:pt x="19417" y="41421"/>
                      <a:pt x="9303" y="27453"/>
                      <a:pt x="151" y="12523"/>
                    </a:cubicBezTo>
                    <a:cubicBezTo>
                      <a:pt x="-812" y="11078"/>
                      <a:pt x="3041" y="5780"/>
                      <a:pt x="5449"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5"/>
              <p:cNvSpPr/>
              <p:nvPr/>
            </p:nvSpPr>
            <p:spPr>
              <a:xfrm>
                <a:off x="1767013" y="5437083"/>
                <a:ext cx="52016" cy="39660"/>
              </a:xfrm>
              <a:custGeom>
                <a:rect b="b" l="l" r="r" t="t"/>
                <a:pathLst>
                  <a:path extrusionOk="0" h="39660" w="52016">
                    <a:moveTo>
                      <a:pt x="52017" y="8282"/>
                    </a:moveTo>
                    <a:cubicBezTo>
                      <a:pt x="43347" y="23695"/>
                      <a:pt x="28416" y="31882"/>
                      <a:pt x="12523" y="38625"/>
                    </a:cubicBezTo>
                    <a:cubicBezTo>
                      <a:pt x="4816" y="41997"/>
                      <a:pt x="1927" y="36699"/>
                      <a:pt x="0" y="28993"/>
                    </a:cubicBezTo>
                    <a:cubicBezTo>
                      <a:pt x="12041" y="19841"/>
                      <a:pt x="24563" y="10691"/>
                      <a:pt x="37086" y="2021"/>
                    </a:cubicBezTo>
                    <a:cubicBezTo>
                      <a:pt x="43829" y="-2314"/>
                      <a:pt x="48645" y="576"/>
                      <a:pt x="52017" y="8282"/>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5"/>
              <p:cNvSpPr/>
              <p:nvPr/>
            </p:nvSpPr>
            <p:spPr>
              <a:xfrm>
                <a:off x="1629141" y="5400092"/>
                <a:ext cx="37233" cy="52407"/>
              </a:xfrm>
              <a:custGeom>
                <a:rect b="b" l="l" r="r" t="t"/>
                <a:pathLst>
                  <a:path extrusionOk="0" h="52407" w="37233">
                    <a:moveTo>
                      <a:pt x="7831" y="0"/>
                    </a:moveTo>
                    <a:cubicBezTo>
                      <a:pt x="18427" y="14931"/>
                      <a:pt x="28059" y="27935"/>
                      <a:pt x="36729" y="41421"/>
                    </a:cubicBezTo>
                    <a:cubicBezTo>
                      <a:pt x="38174" y="43347"/>
                      <a:pt x="36247" y="48645"/>
                      <a:pt x="34321" y="51053"/>
                    </a:cubicBezTo>
                    <a:cubicBezTo>
                      <a:pt x="33357" y="52498"/>
                      <a:pt x="28059" y="52980"/>
                      <a:pt x="26615" y="51535"/>
                    </a:cubicBezTo>
                    <a:cubicBezTo>
                      <a:pt x="13610" y="41421"/>
                      <a:pt x="4459" y="27453"/>
                      <a:pt x="125" y="11559"/>
                    </a:cubicBezTo>
                    <a:cubicBezTo>
                      <a:pt x="-839" y="9151"/>
                      <a:pt x="3978" y="5298"/>
                      <a:pt x="7831" y="0"/>
                    </a:cubicBezTo>
                    <a:close/>
                  </a:path>
                </a:pathLst>
              </a:custGeom>
              <a:solidFill>
                <a:srgbClr val="E3285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9" name="Google Shape;209;p5"/>
            <p:cNvGrpSpPr/>
            <p:nvPr/>
          </p:nvGrpSpPr>
          <p:grpSpPr>
            <a:xfrm>
              <a:off x="2197167" y="5253193"/>
              <a:ext cx="230249" cy="231387"/>
              <a:chOff x="2197167" y="5253193"/>
              <a:chExt cx="230249" cy="231387"/>
            </a:xfrm>
          </p:grpSpPr>
          <p:sp>
            <p:nvSpPr>
              <p:cNvPr id="210" name="Google Shape;210;p5"/>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5"/>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5"/>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5"/>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5"/>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5"/>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5"/>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5"/>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5"/>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19" name="Google Shape;219;p5"/>
            <p:cNvGrpSpPr/>
            <p:nvPr/>
          </p:nvGrpSpPr>
          <p:grpSpPr>
            <a:xfrm>
              <a:off x="3929554" y="5254958"/>
              <a:ext cx="229443" cy="229009"/>
              <a:chOff x="3929554" y="5254958"/>
              <a:chExt cx="229443" cy="229009"/>
            </a:xfrm>
          </p:grpSpPr>
          <p:sp>
            <p:nvSpPr>
              <p:cNvPr id="220" name="Google Shape;220;p5"/>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5"/>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5"/>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5"/>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5"/>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5"/>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5"/>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5"/>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5"/>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29" name="Google Shape;229;p5"/>
            <p:cNvGrpSpPr/>
            <p:nvPr/>
          </p:nvGrpSpPr>
          <p:grpSpPr>
            <a:xfrm>
              <a:off x="5084785" y="5254638"/>
              <a:ext cx="230201" cy="230054"/>
              <a:chOff x="5084785" y="5254638"/>
              <a:chExt cx="230201" cy="230054"/>
            </a:xfrm>
          </p:grpSpPr>
          <p:sp>
            <p:nvSpPr>
              <p:cNvPr id="230" name="Google Shape;230;p5"/>
              <p:cNvSpPr/>
              <p:nvPr/>
            </p:nvSpPr>
            <p:spPr>
              <a:xfrm>
                <a:off x="5136049" y="5306631"/>
                <a:ext cx="126950" cy="127680"/>
              </a:xfrm>
              <a:custGeom>
                <a:rect b="b" l="l" r="r" t="t"/>
                <a:pathLst>
                  <a:path extrusionOk="0" h="127680" w="126950">
                    <a:moveTo>
                      <a:pt x="126670" y="65044"/>
                    </a:moveTo>
                    <a:cubicBezTo>
                      <a:pt x="126188" y="100685"/>
                      <a:pt x="97772" y="128620"/>
                      <a:pt x="62131" y="127657"/>
                    </a:cubicBezTo>
                    <a:cubicBezTo>
                      <a:pt x="28898" y="126693"/>
                      <a:pt x="0" y="97313"/>
                      <a:pt x="0" y="63599"/>
                    </a:cubicBezTo>
                    <a:cubicBezTo>
                      <a:pt x="0" y="28440"/>
                      <a:pt x="28898" y="1468"/>
                      <a:pt x="64539" y="23"/>
                    </a:cubicBezTo>
                    <a:cubicBezTo>
                      <a:pt x="93919" y="-940"/>
                      <a:pt x="130523" y="27958"/>
                      <a:pt x="126670" y="65044"/>
                    </a:cubicBezTo>
                    <a:close/>
                  </a:path>
                </a:pathLst>
              </a:custGeom>
              <a:solidFill>
                <a:srgbClr val="453B9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5"/>
              <p:cNvSpPr/>
              <p:nvPr/>
            </p:nvSpPr>
            <p:spPr>
              <a:xfrm>
                <a:off x="5192205" y="5254638"/>
                <a:ext cx="54620" cy="24135"/>
              </a:xfrm>
              <a:custGeom>
                <a:rect b="b" l="l" r="r" t="t"/>
                <a:pathLst>
                  <a:path extrusionOk="0" h="24135" w="54620">
                    <a:moveTo>
                      <a:pt x="13682" y="0"/>
                    </a:moveTo>
                    <a:cubicBezTo>
                      <a:pt x="25241" y="2890"/>
                      <a:pt x="37282" y="4816"/>
                      <a:pt x="48360" y="8670"/>
                    </a:cubicBezTo>
                    <a:cubicBezTo>
                      <a:pt x="51250" y="9633"/>
                      <a:pt x="52694" y="16376"/>
                      <a:pt x="54621" y="20711"/>
                    </a:cubicBezTo>
                    <a:cubicBezTo>
                      <a:pt x="50768" y="21674"/>
                      <a:pt x="46915" y="24564"/>
                      <a:pt x="43062" y="24082"/>
                    </a:cubicBezTo>
                    <a:cubicBezTo>
                      <a:pt x="31984" y="22637"/>
                      <a:pt x="20906" y="21192"/>
                      <a:pt x="10311" y="18302"/>
                    </a:cubicBezTo>
                    <a:cubicBezTo>
                      <a:pt x="6457" y="17339"/>
                      <a:pt x="1641" y="13004"/>
                      <a:pt x="196" y="9151"/>
                    </a:cubicBezTo>
                    <a:cubicBezTo>
                      <a:pt x="-1249" y="3853"/>
                      <a:pt x="5494" y="482"/>
                      <a:pt x="13682"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5"/>
              <p:cNvSpPr/>
              <p:nvPr/>
            </p:nvSpPr>
            <p:spPr>
              <a:xfrm>
                <a:off x="5152425" y="5461694"/>
                <a:ext cx="55388" cy="22998"/>
              </a:xfrm>
              <a:custGeom>
                <a:rect b="b" l="l" r="r" t="t"/>
                <a:pathLst>
                  <a:path extrusionOk="0" h="22998" w="55388">
                    <a:moveTo>
                      <a:pt x="32751" y="22684"/>
                    </a:moveTo>
                    <a:cubicBezTo>
                      <a:pt x="26971" y="21239"/>
                      <a:pt x="15894" y="18831"/>
                      <a:pt x="5780" y="14496"/>
                    </a:cubicBezTo>
                    <a:cubicBezTo>
                      <a:pt x="2890" y="13533"/>
                      <a:pt x="1927" y="7753"/>
                      <a:pt x="0" y="4381"/>
                    </a:cubicBezTo>
                    <a:cubicBezTo>
                      <a:pt x="3853" y="2937"/>
                      <a:pt x="7706" y="-435"/>
                      <a:pt x="11078" y="47"/>
                    </a:cubicBezTo>
                    <a:cubicBezTo>
                      <a:pt x="22637" y="1492"/>
                      <a:pt x="34196" y="3900"/>
                      <a:pt x="45755" y="6790"/>
                    </a:cubicBezTo>
                    <a:cubicBezTo>
                      <a:pt x="49127" y="7753"/>
                      <a:pt x="52017" y="11606"/>
                      <a:pt x="55388" y="14014"/>
                    </a:cubicBezTo>
                    <a:cubicBezTo>
                      <a:pt x="51535" y="16904"/>
                      <a:pt x="48163" y="19794"/>
                      <a:pt x="44310" y="22202"/>
                    </a:cubicBezTo>
                    <a:cubicBezTo>
                      <a:pt x="42866" y="23647"/>
                      <a:pt x="39976" y="22684"/>
                      <a:pt x="32751" y="2268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5"/>
              <p:cNvSpPr/>
              <p:nvPr/>
            </p:nvSpPr>
            <p:spPr>
              <a:xfrm>
                <a:off x="5290654" y="5363353"/>
                <a:ext cx="24332" cy="56966"/>
              </a:xfrm>
              <a:custGeom>
                <a:rect b="b" l="l" r="r" t="t"/>
                <a:pathLst>
                  <a:path extrusionOk="0" h="56966" w="24332">
                    <a:moveTo>
                      <a:pt x="10114" y="134"/>
                    </a:moveTo>
                    <a:cubicBezTo>
                      <a:pt x="20710" y="-829"/>
                      <a:pt x="25527" y="3506"/>
                      <a:pt x="24082" y="9767"/>
                    </a:cubicBezTo>
                    <a:cubicBezTo>
                      <a:pt x="21674" y="26142"/>
                      <a:pt x="23118" y="43963"/>
                      <a:pt x="6743" y="56967"/>
                    </a:cubicBezTo>
                    <a:cubicBezTo>
                      <a:pt x="3853" y="54559"/>
                      <a:pt x="0" y="52151"/>
                      <a:pt x="0" y="50706"/>
                    </a:cubicBezTo>
                    <a:cubicBezTo>
                      <a:pt x="3372" y="33367"/>
                      <a:pt x="7225" y="16028"/>
                      <a:pt x="10114" y="134"/>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5"/>
              <p:cNvSpPr/>
              <p:nvPr/>
            </p:nvSpPr>
            <p:spPr>
              <a:xfrm>
                <a:off x="5119299" y="5264145"/>
                <a:ext cx="50946" cy="36730"/>
              </a:xfrm>
              <a:custGeom>
                <a:rect b="b" l="l" r="r" t="t"/>
                <a:pathLst>
                  <a:path extrusionOk="0" h="36730" w="50946">
                    <a:moveTo>
                      <a:pt x="50946" y="11685"/>
                    </a:moveTo>
                    <a:cubicBezTo>
                      <a:pt x="47575" y="13130"/>
                      <a:pt x="43722" y="14575"/>
                      <a:pt x="40832" y="16502"/>
                    </a:cubicBezTo>
                    <a:cubicBezTo>
                      <a:pt x="30718" y="22763"/>
                      <a:pt x="21085" y="29506"/>
                      <a:pt x="10971" y="35767"/>
                    </a:cubicBezTo>
                    <a:cubicBezTo>
                      <a:pt x="8562" y="37212"/>
                      <a:pt x="4228" y="36249"/>
                      <a:pt x="856" y="36730"/>
                    </a:cubicBezTo>
                    <a:cubicBezTo>
                      <a:pt x="856" y="32877"/>
                      <a:pt x="-1070" y="26616"/>
                      <a:pt x="856" y="25171"/>
                    </a:cubicBezTo>
                    <a:cubicBezTo>
                      <a:pt x="12416" y="16020"/>
                      <a:pt x="24456" y="7832"/>
                      <a:pt x="37461" y="126"/>
                    </a:cubicBezTo>
                    <a:cubicBezTo>
                      <a:pt x="39387" y="-837"/>
                      <a:pt x="45167" y="3979"/>
                      <a:pt x="49020" y="5906"/>
                    </a:cubicBezTo>
                    <a:cubicBezTo>
                      <a:pt x="49501" y="7832"/>
                      <a:pt x="50465" y="9759"/>
                      <a:pt x="50946" y="116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5"/>
              <p:cNvSpPr/>
              <p:nvPr/>
            </p:nvSpPr>
            <p:spPr>
              <a:xfrm>
                <a:off x="5084785" y="5322067"/>
                <a:ext cx="22392" cy="55097"/>
              </a:xfrm>
              <a:custGeom>
                <a:rect b="b" l="l" r="r" t="t"/>
                <a:pathLst>
                  <a:path extrusionOk="0" h="55097" w="22392">
                    <a:moveTo>
                      <a:pt x="17069" y="0"/>
                    </a:moveTo>
                    <a:cubicBezTo>
                      <a:pt x="18514" y="482"/>
                      <a:pt x="20440" y="963"/>
                      <a:pt x="20922" y="1927"/>
                    </a:cubicBezTo>
                    <a:cubicBezTo>
                      <a:pt x="25738" y="19747"/>
                      <a:pt x="17550" y="36123"/>
                      <a:pt x="13216" y="52498"/>
                    </a:cubicBezTo>
                    <a:cubicBezTo>
                      <a:pt x="11771" y="57315"/>
                      <a:pt x="3583" y="54907"/>
                      <a:pt x="1175" y="49609"/>
                    </a:cubicBezTo>
                    <a:cubicBezTo>
                      <a:pt x="-3160" y="37086"/>
                      <a:pt x="5028" y="10115"/>
                      <a:pt x="17069"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5"/>
              <p:cNvSpPr/>
              <p:nvPr/>
            </p:nvSpPr>
            <p:spPr>
              <a:xfrm>
                <a:off x="5267867" y="5284018"/>
                <a:ext cx="37132" cy="51655"/>
              </a:xfrm>
              <a:custGeom>
                <a:rect b="b" l="l" r="r" t="t"/>
                <a:pathLst>
                  <a:path extrusionOk="0" h="51655" w="37132">
                    <a:moveTo>
                      <a:pt x="5931" y="0"/>
                    </a:moveTo>
                    <a:cubicBezTo>
                      <a:pt x="22306" y="11559"/>
                      <a:pt x="30012" y="26008"/>
                      <a:pt x="36755" y="40939"/>
                    </a:cubicBezTo>
                    <a:cubicBezTo>
                      <a:pt x="37718" y="43347"/>
                      <a:pt x="36755" y="48645"/>
                      <a:pt x="34829" y="50572"/>
                    </a:cubicBezTo>
                    <a:cubicBezTo>
                      <a:pt x="32420" y="52017"/>
                      <a:pt x="26159" y="52017"/>
                      <a:pt x="25196" y="50572"/>
                    </a:cubicBezTo>
                    <a:cubicBezTo>
                      <a:pt x="16045" y="38049"/>
                      <a:pt x="7857" y="25045"/>
                      <a:pt x="151" y="11559"/>
                    </a:cubicBezTo>
                    <a:cubicBezTo>
                      <a:pt x="-812" y="9633"/>
                      <a:pt x="3041" y="5298"/>
                      <a:pt x="5931"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5"/>
              <p:cNvSpPr/>
              <p:nvPr/>
            </p:nvSpPr>
            <p:spPr>
              <a:xfrm>
                <a:off x="5094588" y="5400092"/>
                <a:ext cx="35798" cy="52137"/>
              </a:xfrm>
              <a:custGeom>
                <a:rect b="b" l="l" r="r" t="t"/>
                <a:pathLst>
                  <a:path extrusionOk="0" h="52137" w="35798">
                    <a:moveTo>
                      <a:pt x="7265" y="0"/>
                    </a:moveTo>
                    <a:cubicBezTo>
                      <a:pt x="18343" y="15894"/>
                      <a:pt x="27012" y="28417"/>
                      <a:pt x="35200" y="41421"/>
                    </a:cubicBezTo>
                    <a:cubicBezTo>
                      <a:pt x="36645" y="43347"/>
                      <a:pt x="35200" y="48645"/>
                      <a:pt x="33755" y="51053"/>
                    </a:cubicBezTo>
                    <a:cubicBezTo>
                      <a:pt x="32792" y="52498"/>
                      <a:pt x="27494" y="52498"/>
                      <a:pt x="26049" y="51053"/>
                    </a:cubicBezTo>
                    <a:cubicBezTo>
                      <a:pt x="13527" y="40457"/>
                      <a:pt x="3894" y="27453"/>
                      <a:pt x="41" y="11078"/>
                    </a:cubicBezTo>
                    <a:cubicBezTo>
                      <a:pt x="-441" y="8669"/>
                      <a:pt x="3412" y="5780"/>
                      <a:pt x="7265" y="0"/>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5"/>
              <p:cNvSpPr/>
              <p:nvPr/>
            </p:nvSpPr>
            <p:spPr>
              <a:xfrm>
                <a:off x="5232858" y="5438752"/>
                <a:ext cx="52016" cy="34021"/>
              </a:xfrm>
              <a:custGeom>
                <a:rect b="b" l="l" r="r" t="t"/>
                <a:pathLst>
                  <a:path extrusionOk="0" h="34021" w="52016">
                    <a:moveTo>
                      <a:pt x="0" y="33585"/>
                    </a:moveTo>
                    <a:cubicBezTo>
                      <a:pt x="7225" y="14320"/>
                      <a:pt x="27453" y="12393"/>
                      <a:pt x="39012" y="353"/>
                    </a:cubicBezTo>
                    <a:cubicBezTo>
                      <a:pt x="40457" y="-1093"/>
                      <a:pt x="46719" y="2279"/>
                      <a:pt x="52017" y="3724"/>
                    </a:cubicBezTo>
                    <a:cubicBezTo>
                      <a:pt x="34196" y="28769"/>
                      <a:pt x="21674" y="35993"/>
                      <a:pt x="0" y="33585"/>
                    </a:cubicBezTo>
                    <a:close/>
                  </a:path>
                </a:pathLst>
              </a:custGeom>
              <a:solidFill>
                <a:srgbClr val="584FA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39" name="Google Shape;239;p5"/>
            <p:cNvGrpSpPr/>
            <p:nvPr/>
          </p:nvGrpSpPr>
          <p:grpSpPr>
            <a:xfrm>
              <a:off x="3352210" y="5255083"/>
              <a:ext cx="230440" cy="229776"/>
              <a:chOff x="3352210" y="5255083"/>
              <a:chExt cx="230440" cy="229776"/>
            </a:xfrm>
          </p:grpSpPr>
          <p:sp>
            <p:nvSpPr>
              <p:cNvPr id="240" name="Google Shape;240;p5"/>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5"/>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5"/>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5"/>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5"/>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5"/>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5"/>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5"/>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5"/>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49" name="Google Shape;249;p5"/>
            <p:cNvGrpSpPr/>
            <p:nvPr/>
          </p:nvGrpSpPr>
          <p:grpSpPr>
            <a:xfrm>
              <a:off x="6241062" y="5252711"/>
              <a:ext cx="228634" cy="233593"/>
              <a:chOff x="6241062" y="5252711"/>
              <a:chExt cx="228634" cy="233593"/>
            </a:xfrm>
          </p:grpSpPr>
          <p:sp>
            <p:nvSpPr>
              <p:cNvPr id="250" name="Google Shape;250;p5"/>
              <p:cNvSpPr/>
              <p:nvPr/>
            </p:nvSpPr>
            <p:spPr>
              <a:xfrm>
                <a:off x="6291967" y="5307130"/>
                <a:ext cx="127157" cy="127162"/>
              </a:xfrm>
              <a:custGeom>
                <a:rect b="b" l="l" r="r" t="t"/>
                <a:pathLst>
                  <a:path extrusionOk="0" h="127162" w="127157">
                    <a:moveTo>
                      <a:pt x="127158" y="63100"/>
                    </a:moveTo>
                    <a:cubicBezTo>
                      <a:pt x="127158" y="98741"/>
                      <a:pt x="98259" y="126676"/>
                      <a:pt x="62618" y="127158"/>
                    </a:cubicBezTo>
                    <a:cubicBezTo>
                      <a:pt x="23606" y="127639"/>
                      <a:pt x="488" y="89108"/>
                      <a:pt x="6" y="63100"/>
                    </a:cubicBezTo>
                    <a:cubicBezTo>
                      <a:pt x="-476" y="28423"/>
                      <a:pt x="28904" y="-476"/>
                      <a:pt x="64545" y="6"/>
                    </a:cubicBezTo>
                    <a:cubicBezTo>
                      <a:pt x="99705" y="6"/>
                      <a:pt x="127158" y="28423"/>
                      <a:pt x="127158" y="63100"/>
                    </a:cubicBezTo>
                    <a:close/>
                  </a:path>
                </a:pathLst>
              </a:custGeom>
              <a:solidFill>
                <a:srgbClr val="E9109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5"/>
              <p:cNvSpPr/>
              <p:nvPr/>
            </p:nvSpPr>
            <p:spPr>
              <a:xfrm>
                <a:off x="6346886" y="5252711"/>
                <a:ext cx="56377" cy="27364"/>
              </a:xfrm>
              <a:custGeom>
                <a:rect b="b" l="l" r="r" t="t"/>
                <a:pathLst>
                  <a:path extrusionOk="0" h="27364" w="56377">
                    <a:moveTo>
                      <a:pt x="11553" y="0"/>
                    </a:moveTo>
                    <a:cubicBezTo>
                      <a:pt x="25520" y="3853"/>
                      <a:pt x="37079" y="5780"/>
                      <a:pt x="48157" y="10114"/>
                    </a:cubicBezTo>
                    <a:cubicBezTo>
                      <a:pt x="52010" y="11559"/>
                      <a:pt x="56826" y="17821"/>
                      <a:pt x="56344" y="21192"/>
                    </a:cubicBezTo>
                    <a:cubicBezTo>
                      <a:pt x="54900" y="28416"/>
                      <a:pt x="48157" y="27935"/>
                      <a:pt x="41895" y="26490"/>
                    </a:cubicBezTo>
                    <a:cubicBezTo>
                      <a:pt x="31781" y="24082"/>
                      <a:pt x="21667" y="22155"/>
                      <a:pt x="11553" y="20229"/>
                    </a:cubicBezTo>
                    <a:cubicBezTo>
                      <a:pt x="5291" y="19265"/>
                      <a:pt x="-1933" y="17821"/>
                      <a:pt x="475" y="10114"/>
                    </a:cubicBezTo>
                    <a:cubicBezTo>
                      <a:pt x="1438" y="5780"/>
                      <a:pt x="8181" y="2890"/>
                      <a:pt x="11553"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5"/>
              <p:cNvSpPr/>
              <p:nvPr/>
            </p:nvSpPr>
            <p:spPr>
              <a:xfrm>
                <a:off x="6445574" y="5362524"/>
                <a:ext cx="24122" cy="56397"/>
              </a:xfrm>
              <a:custGeom>
                <a:rect b="b" l="l" r="r" t="t"/>
                <a:pathLst>
                  <a:path extrusionOk="0" h="56397" w="24122">
                    <a:moveTo>
                      <a:pt x="24123" y="22637"/>
                    </a:moveTo>
                    <a:cubicBezTo>
                      <a:pt x="22196" y="29861"/>
                      <a:pt x="19306" y="40457"/>
                      <a:pt x="15453" y="51053"/>
                    </a:cubicBezTo>
                    <a:cubicBezTo>
                      <a:pt x="14490" y="53461"/>
                      <a:pt x="8229" y="56833"/>
                      <a:pt x="6784" y="56351"/>
                    </a:cubicBezTo>
                    <a:cubicBezTo>
                      <a:pt x="3412" y="54425"/>
                      <a:pt x="-441" y="49608"/>
                      <a:pt x="41" y="46719"/>
                    </a:cubicBezTo>
                    <a:cubicBezTo>
                      <a:pt x="1968" y="32751"/>
                      <a:pt x="4857" y="19265"/>
                      <a:pt x="8229" y="5298"/>
                    </a:cubicBezTo>
                    <a:cubicBezTo>
                      <a:pt x="8711" y="2890"/>
                      <a:pt x="13527" y="482"/>
                      <a:pt x="16417" y="0"/>
                    </a:cubicBezTo>
                    <a:cubicBezTo>
                      <a:pt x="18343" y="0"/>
                      <a:pt x="21715" y="2890"/>
                      <a:pt x="22196" y="5298"/>
                    </a:cubicBezTo>
                    <a:cubicBezTo>
                      <a:pt x="24123" y="9633"/>
                      <a:pt x="23641" y="14449"/>
                      <a:pt x="24123" y="22637"/>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5"/>
              <p:cNvSpPr/>
              <p:nvPr/>
            </p:nvSpPr>
            <p:spPr>
              <a:xfrm>
                <a:off x="6307867" y="5461694"/>
                <a:ext cx="55388" cy="24610"/>
              </a:xfrm>
              <a:custGeom>
                <a:rect b="b" l="l" r="r" t="t"/>
                <a:pathLst>
                  <a:path extrusionOk="0" h="24610" w="55388">
                    <a:moveTo>
                      <a:pt x="39494" y="24610"/>
                    </a:moveTo>
                    <a:cubicBezTo>
                      <a:pt x="27935" y="21720"/>
                      <a:pt x="16375" y="19312"/>
                      <a:pt x="5298" y="14978"/>
                    </a:cubicBezTo>
                    <a:cubicBezTo>
                      <a:pt x="2408" y="14014"/>
                      <a:pt x="1926" y="7753"/>
                      <a:pt x="0" y="4381"/>
                    </a:cubicBezTo>
                    <a:cubicBezTo>
                      <a:pt x="3853" y="2937"/>
                      <a:pt x="7706" y="-435"/>
                      <a:pt x="11078" y="47"/>
                    </a:cubicBezTo>
                    <a:cubicBezTo>
                      <a:pt x="22637" y="1973"/>
                      <a:pt x="34196" y="4381"/>
                      <a:pt x="45755" y="7753"/>
                    </a:cubicBezTo>
                    <a:cubicBezTo>
                      <a:pt x="49127" y="8716"/>
                      <a:pt x="52017" y="12569"/>
                      <a:pt x="55388" y="15459"/>
                    </a:cubicBezTo>
                    <a:cubicBezTo>
                      <a:pt x="51535" y="17867"/>
                      <a:pt x="48163" y="20757"/>
                      <a:pt x="44310" y="23165"/>
                    </a:cubicBezTo>
                    <a:cubicBezTo>
                      <a:pt x="43347" y="23647"/>
                      <a:pt x="41420" y="23165"/>
                      <a:pt x="39976" y="23165"/>
                    </a:cubicBezTo>
                    <a:cubicBezTo>
                      <a:pt x="39976" y="23165"/>
                      <a:pt x="39494" y="24128"/>
                      <a:pt x="39494" y="2461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5"/>
              <p:cNvSpPr/>
              <p:nvPr/>
            </p:nvSpPr>
            <p:spPr>
              <a:xfrm>
                <a:off x="6423727" y="5287608"/>
                <a:ext cx="37830" cy="51316"/>
              </a:xfrm>
              <a:custGeom>
                <a:rect b="b" l="l" r="r" t="t"/>
                <a:pathLst>
                  <a:path extrusionOk="0" h="51316" w="37830">
                    <a:moveTo>
                      <a:pt x="27667" y="51316"/>
                    </a:moveTo>
                    <a:cubicBezTo>
                      <a:pt x="18034" y="37831"/>
                      <a:pt x="8884" y="25790"/>
                      <a:pt x="696" y="12786"/>
                    </a:cubicBezTo>
                    <a:cubicBezTo>
                      <a:pt x="-749" y="10377"/>
                      <a:pt x="214" y="3635"/>
                      <a:pt x="2141" y="1226"/>
                    </a:cubicBezTo>
                    <a:cubicBezTo>
                      <a:pt x="4067" y="-700"/>
                      <a:pt x="11773" y="-218"/>
                      <a:pt x="13218" y="1708"/>
                    </a:cubicBezTo>
                    <a:cubicBezTo>
                      <a:pt x="21406" y="12786"/>
                      <a:pt x="29112" y="24826"/>
                      <a:pt x="36337" y="36867"/>
                    </a:cubicBezTo>
                    <a:cubicBezTo>
                      <a:pt x="40190" y="43610"/>
                      <a:pt x="36337" y="47945"/>
                      <a:pt x="27667" y="51316"/>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5"/>
              <p:cNvSpPr/>
              <p:nvPr/>
            </p:nvSpPr>
            <p:spPr>
              <a:xfrm>
                <a:off x="6388423" y="5433325"/>
                <a:ext cx="48665" cy="43082"/>
              </a:xfrm>
              <a:custGeom>
                <a:rect b="b" l="l" r="r" t="t"/>
                <a:pathLst>
                  <a:path extrusionOk="0" h="43082" w="48665">
                    <a:moveTo>
                      <a:pt x="47559" y="0"/>
                    </a:moveTo>
                    <a:cubicBezTo>
                      <a:pt x="48040" y="9151"/>
                      <a:pt x="49485" y="12522"/>
                      <a:pt x="48040" y="14449"/>
                    </a:cubicBezTo>
                    <a:cubicBezTo>
                      <a:pt x="39371" y="29380"/>
                      <a:pt x="24922" y="36604"/>
                      <a:pt x="9991" y="42865"/>
                    </a:cubicBezTo>
                    <a:cubicBezTo>
                      <a:pt x="7583" y="43829"/>
                      <a:pt x="2285" y="41420"/>
                      <a:pt x="840" y="39012"/>
                    </a:cubicBezTo>
                    <a:cubicBezTo>
                      <a:pt x="-605" y="36604"/>
                      <a:pt x="-123" y="30824"/>
                      <a:pt x="1803" y="29380"/>
                    </a:cubicBezTo>
                    <a:cubicBezTo>
                      <a:pt x="15771" y="20229"/>
                      <a:pt x="30220" y="11559"/>
                      <a:pt x="47559"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5"/>
              <p:cNvSpPr/>
              <p:nvPr/>
            </p:nvSpPr>
            <p:spPr>
              <a:xfrm>
                <a:off x="6241062" y="5318214"/>
                <a:ext cx="21146" cy="58278"/>
              </a:xfrm>
              <a:custGeom>
                <a:rect b="b" l="l" r="r" t="t"/>
                <a:pathLst>
                  <a:path extrusionOk="0" h="58278" w="21146">
                    <a:moveTo>
                      <a:pt x="19124" y="0"/>
                    </a:moveTo>
                    <a:cubicBezTo>
                      <a:pt x="20087" y="8669"/>
                      <a:pt x="21532" y="13486"/>
                      <a:pt x="21050" y="17821"/>
                    </a:cubicBezTo>
                    <a:cubicBezTo>
                      <a:pt x="19605" y="27935"/>
                      <a:pt x="18160" y="38531"/>
                      <a:pt x="15271" y="48163"/>
                    </a:cubicBezTo>
                    <a:cubicBezTo>
                      <a:pt x="14307" y="52017"/>
                      <a:pt x="9491" y="54907"/>
                      <a:pt x="6601" y="58278"/>
                    </a:cubicBezTo>
                    <a:cubicBezTo>
                      <a:pt x="4675" y="54907"/>
                      <a:pt x="822" y="51535"/>
                      <a:pt x="340" y="48163"/>
                    </a:cubicBezTo>
                    <a:cubicBezTo>
                      <a:pt x="-1586" y="32270"/>
                      <a:pt x="4675" y="15412"/>
                      <a:pt x="19124"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5"/>
              <p:cNvSpPr/>
              <p:nvPr/>
            </p:nvSpPr>
            <p:spPr>
              <a:xfrm>
                <a:off x="6272767" y="5265741"/>
                <a:ext cx="48103" cy="37060"/>
              </a:xfrm>
              <a:custGeom>
                <a:rect b="b" l="l" r="r" t="t"/>
                <a:pathLst>
                  <a:path extrusionOk="0" h="37060" w="48103">
                    <a:moveTo>
                      <a:pt x="4757" y="37060"/>
                    </a:moveTo>
                    <a:cubicBezTo>
                      <a:pt x="-2949" y="29836"/>
                      <a:pt x="-60" y="24538"/>
                      <a:pt x="4757" y="20685"/>
                    </a:cubicBezTo>
                    <a:cubicBezTo>
                      <a:pt x="14871" y="13460"/>
                      <a:pt x="25467" y="6236"/>
                      <a:pt x="36545" y="456"/>
                    </a:cubicBezTo>
                    <a:cubicBezTo>
                      <a:pt x="39435" y="-989"/>
                      <a:pt x="44251" y="1419"/>
                      <a:pt x="48104" y="1901"/>
                    </a:cubicBezTo>
                    <a:cubicBezTo>
                      <a:pt x="46659" y="6236"/>
                      <a:pt x="46659" y="12497"/>
                      <a:pt x="43288" y="14423"/>
                    </a:cubicBezTo>
                    <a:cubicBezTo>
                      <a:pt x="31247" y="22611"/>
                      <a:pt x="18243" y="29354"/>
                      <a:pt x="4757" y="3706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5"/>
              <p:cNvSpPr/>
              <p:nvPr/>
            </p:nvSpPr>
            <p:spPr>
              <a:xfrm>
                <a:off x="6250030" y="5401055"/>
                <a:ext cx="37608" cy="50904"/>
              </a:xfrm>
              <a:custGeom>
                <a:rect b="b" l="l" r="r" t="t"/>
                <a:pathLst>
                  <a:path extrusionOk="0" h="50904" w="37608">
                    <a:moveTo>
                      <a:pt x="7265" y="0"/>
                    </a:moveTo>
                    <a:cubicBezTo>
                      <a:pt x="18343" y="16376"/>
                      <a:pt x="27976" y="30343"/>
                      <a:pt x="37608" y="44310"/>
                    </a:cubicBezTo>
                    <a:cubicBezTo>
                      <a:pt x="31347" y="54425"/>
                      <a:pt x="24604" y="51535"/>
                      <a:pt x="20269" y="44792"/>
                    </a:cubicBezTo>
                    <a:cubicBezTo>
                      <a:pt x="12563" y="33233"/>
                      <a:pt x="6302" y="21192"/>
                      <a:pt x="41" y="8669"/>
                    </a:cubicBezTo>
                    <a:cubicBezTo>
                      <a:pt x="-441" y="7706"/>
                      <a:pt x="3412" y="4335"/>
                      <a:pt x="7265" y="0"/>
                    </a:cubicBezTo>
                    <a:close/>
                  </a:path>
                </a:pathLst>
              </a:custGeom>
              <a:solidFill>
                <a:srgbClr val="E81A9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9" name="Google Shape;259;p5"/>
            <p:cNvGrpSpPr/>
            <p:nvPr/>
          </p:nvGrpSpPr>
          <p:grpSpPr>
            <a:xfrm>
              <a:off x="5663686" y="5255091"/>
              <a:ext cx="227694" cy="228871"/>
              <a:chOff x="5663686" y="5255091"/>
              <a:chExt cx="227694" cy="228871"/>
            </a:xfrm>
          </p:grpSpPr>
          <p:sp>
            <p:nvSpPr>
              <p:cNvPr id="260" name="Google Shape;260;p5"/>
              <p:cNvSpPr/>
              <p:nvPr/>
            </p:nvSpPr>
            <p:spPr>
              <a:xfrm>
                <a:off x="5715932" y="5307130"/>
                <a:ext cx="126200" cy="127180"/>
              </a:xfrm>
              <a:custGeom>
                <a:rect b="b" l="l" r="r" t="t"/>
                <a:pathLst>
                  <a:path extrusionOk="0" h="127180" w="126200">
                    <a:moveTo>
                      <a:pt x="6" y="62619"/>
                    </a:moveTo>
                    <a:cubicBezTo>
                      <a:pt x="488" y="26978"/>
                      <a:pt x="27459" y="-475"/>
                      <a:pt x="62137" y="6"/>
                    </a:cubicBezTo>
                    <a:cubicBezTo>
                      <a:pt x="97778" y="6"/>
                      <a:pt x="126676" y="28904"/>
                      <a:pt x="126195" y="64064"/>
                    </a:cubicBezTo>
                    <a:cubicBezTo>
                      <a:pt x="125713" y="98260"/>
                      <a:pt x="95370" y="128121"/>
                      <a:pt x="60692" y="127158"/>
                    </a:cubicBezTo>
                    <a:cubicBezTo>
                      <a:pt x="26978" y="126676"/>
                      <a:pt x="-475" y="97297"/>
                      <a:pt x="6" y="62619"/>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5"/>
              <p:cNvSpPr/>
              <p:nvPr/>
            </p:nvSpPr>
            <p:spPr>
              <a:xfrm>
                <a:off x="5769881" y="5255091"/>
                <a:ext cx="55373" cy="24591"/>
              </a:xfrm>
              <a:custGeom>
                <a:rect b="b" l="l" r="r" t="t"/>
                <a:pathLst>
                  <a:path extrusionOk="0" h="24591" w="55373">
                    <a:moveTo>
                      <a:pt x="52017" y="24592"/>
                    </a:moveTo>
                    <a:cubicBezTo>
                      <a:pt x="37086" y="22183"/>
                      <a:pt x="22637" y="19775"/>
                      <a:pt x="8188" y="16886"/>
                    </a:cubicBezTo>
                    <a:cubicBezTo>
                      <a:pt x="4816" y="15922"/>
                      <a:pt x="2890" y="11106"/>
                      <a:pt x="0" y="8216"/>
                    </a:cubicBezTo>
                    <a:cubicBezTo>
                      <a:pt x="3372" y="5326"/>
                      <a:pt x="7706" y="-453"/>
                      <a:pt x="10596" y="28"/>
                    </a:cubicBezTo>
                    <a:cubicBezTo>
                      <a:pt x="23600" y="1955"/>
                      <a:pt x="36604" y="4845"/>
                      <a:pt x="49608" y="8216"/>
                    </a:cubicBezTo>
                    <a:cubicBezTo>
                      <a:pt x="56833" y="10624"/>
                      <a:pt x="56833" y="16404"/>
                      <a:pt x="52017" y="2459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5"/>
              <p:cNvSpPr/>
              <p:nvPr/>
            </p:nvSpPr>
            <p:spPr>
              <a:xfrm>
                <a:off x="5844807" y="5284981"/>
                <a:ext cx="37168" cy="50571"/>
              </a:xfrm>
              <a:custGeom>
                <a:rect b="b" l="l" r="r" t="t"/>
                <a:pathLst>
                  <a:path extrusionOk="0" h="50571" w="37168">
                    <a:moveTo>
                      <a:pt x="8397" y="0"/>
                    </a:moveTo>
                    <a:cubicBezTo>
                      <a:pt x="22846" y="9151"/>
                      <a:pt x="30071" y="23600"/>
                      <a:pt x="36814" y="37086"/>
                    </a:cubicBezTo>
                    <a:cubicBezTo>
                      <a:pt x="38259" y="40457"/>
                      <a:pt x="34887" y="45755"/>
                      <a:pt x="33924" y="50572"/>
                    </a:cubicBezTo>
                    <a:cubicBezTo>
                      <a:pt x="29589" y="48645"/>
                      <a:pt x="24291" y="47682"/>
                      <a:pt x="21401" y="44310"/>
                    </a:cubicBezTo>
                    <a:cubicBezTo>
                      <a:pt x="14658" y="35641"/>
                      <a:pt x="8879" y="26008"/>
                      <a:pt x="2617" y="16857"/>
                    </a:cubicBezTo>
                    <a:cubicBezTo>
                      <a:pt x="-1717" y="10596"/>
                      <a:pt x="-1236" y="5298"/>
                      <a:pt x="8397" y="0"/>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5"/>
              <p:cNvSpPr/>
              <p:nvPr/>
            </p:nvSpPr>
            <p:spPr>
              <a:xfrm>
                <a:off x="5869051" y="5363006"/>
                <a:ext cx="22329" cy="59241"/>
              </a:xfrm>
              <a:custGeom>
                <a:rect b="b" l="l" r="r" t="t"/>
                <a:pathLst>
                  <a:path extrusionOk="0" h="59241" w="22329">
                    <a:moveTo>
                      <a:pt x="5345" y="59241"/>
                    </a:moveTo>
                    <a:cubicBezTo>
                      <a:pt x="2936" y="52498"/>
                      <a:pt x="-435" y="48163"/>
                      <a:pt x="46" y="44792"/>
                    </a:cubicBezTo>
                    <a:cubicBezTo>
                      <a:pt x="1010" y="33233"/>
                      <a:pt x="2936" y="21192"/>
                      <a:pt x="5826" y="10115"/>
                    </a:cubicBezTo>
                    <a:cubicBezTo>
                      <a:pt x="6789" y="6261"/>
                      <a:pt x="12087" y="3372"/>
                      <a:pt x="15459" y="0"/>
                    </a:cubicBezTo>
                    <a:cubicBezTo>
                      <a:pt x="17867" y="3372"/>
                      <a:pt x="22202" y="6261"/>
                      <a:pt x="22202" y="9633"/>
                    </a:cubicBezTo>
                    <a:cubicBezTo>
                      <a:pt x="22683" y="26490"/>
                      <a:pt x="22683" y="43347"/>
                      <a:pt x="5345" y="59241"/>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5"/>
              <p:cNvSpPr/>
              <p:nvPr/>
            </p:nvSpPr>
            <p:spPr>
              <a:xfrm>
                <a:off x="5811594" y="5437659"/>
                <a:ext cx="48476" cy="39012"/>
              </a:xfrm>
              <a:custGeom>
                <a:rect b="b" l="l" r="r" t="t"/>
                <a:pathLst>
                  <a:path extrusionOk="0" h="39012" w="48476">
                    <a:moveTo>
                      <a:pt x="5969" y="39012"/>
                    </a:moveTo>
                    <a:cubicBezTo>
                      <a:pt x="4524" y="38049"/>
                      <a:pt x="1635" y="36604"/>
                      <a:pt x="671" y="34196"/>
                    </a:cubicBezTo>
                    <a:cubicBezTo>
                      <a:pt x="-292" y="31788"/>
                      <a:pt x="-292" y="27453"/>
                      <a:pt x="1153" y="26008"/>
                    </a:cubicBezTo>
                    <a:cubicBezTo>
                      <a:pt x="13194" y="17339"/>
                      <a:pt x="25235" y="8670"/>
                      <a:pt x="37757" y="482"/>
                    </a:cubicBezTo>
                    <a:cubicBezTo>
                      <a:pt x="39684" y="-482"/>
                      <a:pt x="44019" y="0"/>
                      <a:pt x="45945" y="1927"/>
                    </a:cubicBezTo>
                    <a:cubicBezTo>
                      <a:pt x="47872" y="3371"/>
                      <a:pt x="48835" y="7224"/>
                      <a:pt x="48353" y="9633"/>
                    </a:cubicBezTo>
                    <a:cubicBezTo>
                      <a:pt x="45945" y="18302"/>
                      <a:pt x="16084" y="39012"/>
                      <a:pt x="5969" y="39012"/>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5"/>
              <p:cNvSpPr/>
              <p:nvPr/>
            </p:nvSpPr>
            <p:spPr>
              <a:xfrm>
                <a:off x="5694264" y="5263307"/>
                <a:ext cx="50259" cy="37278"/>
              </a:xfrm>
              <a:custGeom>
                <a:rect b="b" l="l" r="r" t="t"/>
                <a:pathLst>
                  <a:path extrusionOk="0" h="37278" w="50259">
                    <a:moveTo>
                      <a:pt x="0" y="33714"/>
                    </a:moveTo>
                    <a:cubicBezTo>
                      <a:pt x="10114" y="15412"/>
                      <a:pt x="26490" y="8188"/>
                      <a:pt x="41902" y="0"/>
                    </a:cubicBezTo>
                    <a:cubicBezTo>
                      <a:pt x="51053" y="3853"/>
                      <a:pt x="52980" y="10114"/>
                      <a:pt x="46237" y="15412"/>
                    </a:cubicBezTo>
                    <a:cubicBezTo>
                      <a:pt x="35159" y="23600"/>
                      <a:pt x="22637" y="30343"/>
                      <a:pt x="10114" y="37086"/>
                    </a:cubicBezTo>
                    <a:cubicBezTo>
                      <a:pt x="8188" y="38049"/>
                      <a:pt x="3853" y="35159"/>
                      <a:pt x="0" y="33714"/>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5"/>
              <p:cNvSpPr/>
              <p:nvPr/>
            </p:nvSpPr>
            <p:spPr>
              <a:xfrm>
                <a:off x="5673364" y="5398647"/>
                <a:ext cx="36312" cy="53943"/>
              </a:xfrm>
              <a:custGeom>
                <a:rect b="b" l="l" r="r" t="t"/>
                <a:pathLst>
                  <a:path extrusionOk="0" h="53943" w="36312">
                    <a:moveTo>
                      <a:pt x="28125" y="53943"/>
                    </a:moveTo>
                    <a:cubicBezTo>
                      <a:pt x="14157" y="45274"/>
                      <a:pt x="5970" y="31306"/>
                      <a:pt x="190" y="15894"/>
                    </a:cubicBezTo>
                    <a:cubicBezTo>
                      <a:pt x="-773" y="13004"/>
                      <a:pt x="2117" y="8188"/>
                      <a:pt x="4525" y="0"/>
                    </a:cubicBezTo>
                    <a:cubicBezTo>
                      <a:pt x="17529" y="18302"/>
                      <a:pt x="27162" y="33233"/>
                      <a:pt x="36313" y="48645"/>
                    </a:cubicBezTo>
                    <a:cubicBezTo>
                      <a:pt x="33905" y="50572"/>
                      <a:pt x="31015" y="52498"/>
                      <a:pt x="28125" y="53943"/>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5"/>
              <p:cNvSpPr/>
              <p:nvPr/>
            </p:nvSpPr>
            <p:spPr>
              <a:xfrm>
                <a:off x="5730783" y="5462130"/>
                <a:ext cx="52583" cy="21832"/>
              </a:xfrm>
              <a:custGeom>
                <a:rect b="b" l="l" r="r" t="t"/>
                <a:pathLst>
                  <a:path extrusionOk="0" h="21832" w="52583">
                    <a:moveTo>
                      <a:pt x="52584" y="19358"/>
                    </a:moveTo>
                    <a:cubicBezTo>
                      <a:pt x="37653" y="24174"/>
                      <a:pt x="23204" y="21284"/>
                      <a:pt x="9237" y="16468"/>
                    </a:cubicBezTo>
                    <a:cubicBezTo>
                      <a:pt x="2976" y="14541"/>
                      <a:pt x="-2323" y="10688"/>
                      <a:pt x="1049" y="3464"/>
                    </a:cubicBezTo>
                    <a:cubicBezTo>
                      <a:pt x="2494" y="1056"/>
                      <a:pt x="9718" y="-389"/>
                      <a:pt x="14053" y="92"/>
                    </a:cubicBezTo>
                    <a:cubicBezTo>
                      <a:pt x="24167" y="1537"/>
                      <a:pt x="34282" y="3945"/>
                      <a:pt x="44396" y="5872"/>
                    </a:cubicBezTo>
                    <a:cubicBezTo>
                      <a:pt x="50176" y="7798"/>
                      <a:pt x="50176" y="8280"/>
                      <a:pt x="52584" y="19358"/>
                    </a:cubicBezTo>
                    <a:close/>
                  </a:path>
                </a:pathLst>
              </a:custGeom>
              <a:solidFill>
                <a:srgbClr val="8D3F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5"/>
              <p:cNvSpPr/>
              <p:nvPr/>
            </p:nvSpPr>
            <p:spPr>
              <a:xfrm>
                <a:off x="5663686" y="5321585"/>
                <a:ext cx="18717" cy="53943"/>
              </a:xfrm>
              <a:custGeom>
                <a:rect b="b" l="l" r="r" t="t"/>
                <a:pathLst>
                  <a:path extrusionOk="0" h="53943" w="18717">
                    <a:moveTo>
                      <a:pt x="16611" y="0"/>
                    </a:moveTo>
                    <a:cubicBezTo>
                      <a:pt x="21909" y="15894"/>
                      <a:pt x="16611" y="43347"/>
                      <a:pt x="7460" y="53943"/>
                    </a:cubicBezTo>
                    <a:cubicBezTo>
                      <a:pt x="-5063" y="41902"/>
                      <a:pt x="-1691" y="19747"/>
                      <a:pt x="16611" y="0"/>
                    </a:cubicBezTo>
                    <a:close/>
                  </a:path>
                </a:pathLst>
              </a:custGeom>
              <a:solidFill>
                <a:srgbClr val="9545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69" name="Google Shape;269;p5"/>
            <p:cNvGrpSpPr/>
            <p:nvPr/>
          </p:nvGrpSpPr>
          <p:grpSpPr>
            <a:xfrm>
              <a:off x="4507953" y="5258277"/>
              <a:ext cx="228009" cy="226134"/>
              <a:chOff x="4507953" y="5258277"/>
              <a:chExt cx="228009" cy="226134"/>
            </a:xfrm>
          </p:grpSpPr>
          <p:sp>
            <p:nvSpPr>
              <p:cNvPr id="270" name="Google Shape;270;p5"/>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5"/>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5"/>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5"/>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5"/>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5"/>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5"/>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5"/>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5"/>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279" name="Shape 279"/>
        <p:cNvGrpSpPr/>
        <p:nvPr/>
      </p:nvGrpSpPr>
      <p:grpSpPr>
        <a:xfrm>
          <a:off x="0" y="0"/>
          <a:ext cx="0" cy="0"/>
          <a:chOff x="0" y="0"/>
          <a:chExt cx="0" cy="0"/>
        </a:xfrm>
      </p:grpSpPr>
      <p:grpSp>
        <p:nvGrpSpPr>
          <p:cNvPr id="280" name="Google Shape;280;p6"/>
          <p:cNvGrpSpPr/>
          <p:nvPr/>
        </p:nvGrpSpPr>
        <p:grpSpPr>
          <a:xfrm>
            <a:off x="338413" y="298725"/>
            <a:ext cx="613362" cy="6228210"/>
            <a:chOff x="2531017" y="2440013"/>
            <a:chExt cx="230440" cy="2339937"/>
          </a:xfrm>
        </p:grpSpPr>
        <p:grpSp>
          <p:nvGrpSpPr>
            <p:cNvPr id="281" name="Google Shape;281;p6"/>
            <p:cNvGrpSpPr/>
            <p:nvPr/>
          </p:nvGrpSpPr>
          <p:grpSpPr>
            <a:xfrm>
              <a:off x="2531223" y="2969632"/>
              <a:ext cx="230028" cy="230702"/>
              <a:chOff x="2773898" y="5255120"/>
              <a:chExt cx="230028" cy="230702"/>
            </a:xfrm>
          </p:grpSpPr>
          <p:sp>
            <p:nvSpPr>
              <p:cNvPr id="282" name="Google Shape;282;p6"/>
              <p:cNvSpPr/>
              <p:nvPr/>
            </p:nvSpPr>
            <p:spPr>
              <a:xfrm>
                <a:off x="2827086" y="5306648"/>
                <a:ext cx="127157" cy="127639"/>
              </a:xfrm>
              <a:custGeom>
                <a:rect b="b" l="l" r="r" t="t"/>
                <a:pathLst>
                  <a:path extrusionOk="0" h="127639" w="127157">
                    <a:moveTo>
                      <a:pt x="6" y="63100"/>
                    </a:moveTo>
                    <a:cubicBezTo>
                      <a:pt x="6" y="26496"/>
                      <a:pt x="27459" y="-475"/>
                      <a:pt x="64063" y="6"/>
                    </a:cubicBezTo>
                    <a:cubicBezTo>
                      <a:pt x="99223" y="488"/>
                      <a:pt x="126676" y="27941"/>
                      <a:pt x="127158" y="62619"/>
                    </a:cubicBezTo>
                    <a:cubicBezTo>
                      <a:pt x="127158" y="97778"/>
                      <a:pt x="98741" y="127158"/>
                      <a:pt x="63582" y="127640"/>
                    </a:cubicBezTo>
                    <a:cubicBezTo>
                      <a:pt x="27941" y="127640"/>
                      <a:pt x="-476" y="99705"/>
                      <a:pt x="6" y="6310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6"/>
              <p:cNvSpPr/>
              <p:nvPr/>
            </p:nvSpPr>
            <p:spPr>
              <a:xfrm>
                <a:off x="2773898" y="5322067"/>
                <a:ext cx="24823" cy="56351"/>
              </a:xfrm>
              <a:custGeom>
                <a:rect b="b" l="l" r="r" t="t"/>
                <a:pathLst>
                  <a:path extrusionOk="0" h="56351" w="24823">
                    <a:moveTo>
                      <a:pt x="214" y="34196"/>
                    </a:moveTo>
                    <a:cubicBezTo>
                      <a:pt x="2622" y="26490"/>
                      <a:pt x="5030" y="15412"/>
                      <a:pt x="9365" y="5298"/>
                    </a:cubicBezTo>
                    <a:cubicBezTo>
                      <a:pt x="10328" y="2408"/>
                      <a:pt x="16108" y="1445"/>
                      <a:pt x="19961" y="0"/>
                    </a:cubicBezTo>
                    <a:cubicBezTo>
                      <a:pt x="21888" y="3853"/>
                      <a:pt x="25259" y="7706"/>
                      <a:pt x="24777" y="11078"/>
                    </a:cubicBezTo>
                    <a:cubicBezTo>
                      <a:pt x="23332" y="22637"/>
                      <a:pt x="20924" y="34678"/>
                      <a:pt x="17553" y="46237"/>
                    </a:cubicBezTo>
                    <a:cubicBezTo>
                      <a:pt x="16590" y="50090"/>
                      <a:pt x="11292" y="52980"/>
                      <a:pt x="8402" y="56351"/>
                    </a:cubicBezTo>
                    <a:cubicBezTo>
                      <a:pt x="5512" y="52498"/>
                      <a:pt x="2622" y="48645"/>
                      <a:pt x="214" y="44310"/>
                    </a:cubicBezTo>
                    <a:cubicBezTo>
                      <a:pt x="-268" y="42384"/>
                      <a:pt x="214" y="39976"/>
                      <a:pt x="214" y="34196"/>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6"/>
              <p:cNvSpPr/>
              <p:nvPr/>
            </p:nvSpPr>
            <p:spPr>
              <a:xfrm>
                <a:off x="2841541" y="5461213"/>
                <a:ext cx="56832" cy="24609"/>
              </a:xfrm>
              <a:custGeom>
                <a:rect b="b" l="l" r="r" t="t"/>
                <a:pathLst>
                  <a:path extrusionOk="0" h="24609" w="56832">
                    <a:moveTo>
                      <a:pt x="37567" y="24610"/>
                    </a:moveTo>
                    <a:cubicBezTo>
                      <a:pt x="26971" y="21720"/>
                      <a:pt x="16376" y="18830"/>
                      <a:pt x="5780" y="14977"/>
                    </a:cubicBezTo>
                    <a:cubicBezTo>
                      <a:pt x="2890" y="14014"/>
                      <a:pt x="1927" y="8234"/>
                      <a:pt x="0" y="4863"/>
                    </a:cubicBezTo>
                    <a:cubicBezTo>
                      <a:pt x="3853" y="2936"/>
                      <a:pt x="7706" y="-435"/>
                      <a:pt x="11078" y="47"/>
                    </a:cubicBezTo>
                    <a:cubicBezTo>
                      <a:pt x="22637" y="1491"/>
                      <a:pt x="34196" y="4381"/>
                      <a:pt x="45755" y="7271"/>
                    </a:cubicBezTo>
                    <a:cubicBezTo>
                      <a:pt x="50090" y="8234"/>
                      <a:pt x="52980" y="13051"/>
                      <a:pt x="56833" y="15940"/>
                    </a:cubicBezTo>
                    <a:cubicBezTo>
                      <a:pt x="52980" y="18349"/>
                      <a:pt x="49127" y="21239"/>
                      <a:pt x="44792" y="23165"/>
                    </a:cubicBezTo>
                    <a:cubicBezTo>
                      <a:pt x="42865" y="24128"/>
                      <a:pt x="40457" y="23165"/>
                      <a:pt x="38049" y="23165"/>
                    </a:cubicBezTo>
                    <a:cubicBezTo>
                      <a:pt x="38049" y="23647"/>
                      <a:pt x="38049" y="24128"/>
                      <a:pt x="37567" y="24610"/>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6"/>
              <p:cNvSpPr/>
              <p:nvPr/>
            </p:nvSpPr>
            <p:spPr>
              <a:xfrm>
                <a:off x="2981169" y="5362524"/>
                <a:ext cx="22757" cy="61167"/>
              </a:xfrm>
              <a:custGeom>
                <a:rect b="b" l="l" r="r" t="t"/>
                <a:pathLst>
                  <a:path extrusionOk="0" h="61167" w="22757">
                    <a:moveTo>
                      <a:pt x="5826" y="61168"/>
                    </a:moveTo>
                    <a:cubicBezTo>
                      <a:pt x="2936" y="52980"/>
                      <a:pt x="-435" y="48645"/>
                      <a:pt x="46" y="44792"/>
                    </a:cubicBezTo>
                    <a:cubicBezTo>
                      <a:pt x="1973" y="32270"/>
                      <a:pt x="4381" y="20229"/>
                      <a:pt x="7752" y="8188"/>
                    </a:cubicBezTo>
                    <a:cubicBezTo>
                      <a:pt x="8716" y="4816"/>
                      <a:pt x="13050" y="2890"/>
                      <a:pt x="15940" y="0"/>
                    </a:cubicBezTo>
                    <a:cubicBezTo>
                      <a:pt x="18348" y="2890"/>
                      <a:pt x="22683" y="6261"/>
                      <a:pt x="22683" y="9151"/>
                    </a:cubicBezTo>
                    <a:cubicBezTo>
                      <a:pt x="23165" y="26490"/>
                      <a:pt x="21720" y="42866"/>
                      <a:pt x="5826" y="61168"/>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6"/>
              <p:cNvSpPr/>
              <p:nvPr/>
            </p:nvSpPr>
            <p:spPr>
              <a:xfrm>
                <a:off x="2882443" y="5255120"/>
                <a:ext cx="59759" cy="24122"/>
              </a:xfrm>
              <a:custGeom>
                <a:rect b="b" l="l" r="r" t="t"/>
                <a:pathLst>
                  <a:path extrusionOk="0" h="24122" w="59759">
                    <a:moveTo>
                      <a:pt x="59760" y="17339"/>
                    </a:moveTo>
                    <a:cubicBezTo>
                      <a:pt x="53017" y="20710"/>
                      <a:pt x="49164" y="24563"/>
                      <a:pt x="45792" y="24082"/>
                    </a:cubicBezTo>
                    <a:cubicBezTo>
                      <a:pt x="32788" y="22155"/>
                      <a:pt x="19784" y="19747"/>
                      <a:pt x="6780" y="16375"/>
                    </a:cubicBezTo>
                    <a:cubicBezTo>
                      <a:pt x="3890" y="15894"/>
                      <a:pt x="-445" y="10596"/>
                      <a:pt x="37" y="9151"/>
                    </a:cubicBezTo>
                    <a:cubicBezTo>
                      <a:pt x="1000" y="5298"/>
                      <a:pt x="4853" y="0"/>
                      <a:pt x="7743" y="0"/>
                    </a:cubicBezTo>
                    <a:cubicBezTo>
                      <a:pt x="24600" y="963"/>
                      <a:pt x="42902" y="1445"/>
                      <a:pt x="59760" y="17339"/>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6"/>
              <p:cNvSpPr/>
              <p:nvPr/>
            </p:nvSpPr>
            <p:spPr>
              <a:xfrm>
                <a:off x="2783907" y="5400092"/>
                <a:ext cx="36799" cy="52242"/>
              </a:xfrm>
              <a:custGeom>
                <a:rect b="b" l="l" r="r" t="t"/>
                <a:pathLst>
                  <a:path extrusionOk="0" h="52242" w="36799">
                    <a:moveTo>
                      <a:pt x="4172" y="0"/>
                    </a:moveTo>
                    <a:cubicBezTo>
                      <a:pt x="9951" y="3853"/>
                      <a:pt x="13323" y="5298"/>
                      <a:pt x="15249" y="8188"/>
                    </a:cubicBezTo>
                    <a:cubicBezTo>
                      <a:pt x="22474" y="18302"/>
                      <a:pt x="29698" y="28898"/>
                      <a:pt x="35960" y="39976"/>
                    </a:cubicBezTo>
                    <a:cubicBezTo>
                      <a:pt x="37405" y="42866"/>
                      <a:pt x="36923" y="49608"/>
                      <a:pt x="34997" y="51053"/>
                    </a:cubicBezTo>
                    <a:cubicBezTo>
                      <a:pt x="32588" y="52980"/>
                      <a:pt x="25364" y="52498"/>
                      <a:pt x="23437" y="50090"/>
                    </a:cubicBezTo>
                    <a:cubicBezTo>
                      <a:pt x="14768" y="39013"/>
                      <a:pt x="7062" y="26972"/>
                      <a:pt x="319" y="14931"/>
                    </a:cubicBezTo>
                    <a:cubicBezTo>
                      <a:pt x="-1126" y="12041"/>
                      <a:pt x="2727" y="6261"/>
                      <a:pt x="4172" y="0"/>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6"/>
              <p:cNvSpPr/>
              <p:nvPr/>
            </p:nvSpPr>
            <p:spPr>
              <a:xfrm>
                <a:off x="2957994" y="5285463"/>
                <a:ext cx="34766" cy="53461"/>
              </a:xfrm>
              <a:custGeom>
                <a:rect b="b" l="l" r="r" t="t"/>
                <a:pathLst>
                  <a:path extrusionOk="0" h="53461" w="34766">
                    <a:moveTo>
                      <a:pt x="28038" y="53461"/>
                    </a:moveTo>
                    <a:cubicBezTo>
                      <a:pt x="18887" y="39976"/>
                      <a:pt x="8772" y="26971"/>
                      <a:pt x="585" y="13486"/>
                    </a:cubicBezTo>
                    <a:cubicBezTo>
                      <a:pt x="-1342" y="10596"/>
                      <a:pt x="2029" y="4816"/>
                      <a:pt x="2993" y="0"/>
                    </a:cubicBezTo>
                    <a:cubicBezTo>
                      <a:pt x="32372" y="16376"/>
                      <a:pt x="42968" y="39012"/>
                      <a:pt x="28038" y="53461"/>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6"/>
              <p:cNvSpPr/>
              <p:nvPr/>
            </p:nvSpPr>
            <p:spPr>
              <a:xfrm>
                <a:off x="2806505" y="5263105"/>
                <a:ext cx="50448" cy="38827"/>
              </a:xfrm>
              <a:custGeom>
                <a:rect b="b" l="l" r="r" t="t"/>
                <a:pathLst>
                  <a:path extrusionOk="0" h="38827" w="50448">
                    <a:moveTo>
                      <a:pt x="50449" y="11761"/>
                    </a:moveTo>
                    <a:cubicBezTo>
                      <a:pt x="37926" y="20431"/>
                      <a:pt x="25885" y="30063"/>
                      <a:pt x="12399" y="38251"/>
                    </a:cubicBezTo>
                    <a:cubicBezTo>
                      <a:pt x="9991" y="39696"/>
                      <a:pt x="4212" y="38251"/>
                      <a:pt x="840" y="35843"/>
                    </a:cubicBezTo>
                    <a:cubicBezTo>
                      <a:pt x="-605" y="34880"/>
                      <a:pt x="-123" y="27655"/>
                      <a:pt x="1803" y="26210"/>
                    </a:cubicBezTo>
                    <a:cubicBezTo>
                      <a:pt x="13844" y="17059"/>
                      <a:pt x="25404" y="8390"/>
                      <a:pt x="38408" y="1165"/>
                    </a:cubicBezTo>
                    <a:cubicBezTo>
                      <a:pt x="46114" y="-2688"/>
                      <a:pt x="49967" y="3573"/>
                      <a:pt x="50449" y="11761"/>
                    </a:cubicBezTo>
                    <a:close/>
                  </a:path>
                </a:pathLst>
              </a:custGeom>
              <a:solidFill>
                <a:srgbClr val="F7B4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6"/>
              <p:cNvSpPr/>
              <p:nvPr/>
            </p:nvSpPr>
            <p:spPr>
              <a:xfrm>
                <a:off x="2924797" y="5435251"/>
                <a:ext cx="47266" cy="40759"/>
              </a:xfrm>
              <a:custGeom>
                <a:rect b="b" l="l" r="r" t="t"/>
                <a:pathLst>
                  <a:path extrusionOk="0" h="40759" w="47266">
                    <a:moveTo>
                      <a:pt x="47267" y="4816"/>
                    </a:moveTo>
                    <a:cubicBezTo>
                      <a:pt x="46304" y="8670"/>
                      <a:pt x="47267" y="14931"/>
                      <a:pt x="44859" y="16857"/>
                    </a:cubicBezTo>
                    <a:cubicBezTo>
                      <a:pt x="33781" y="25527"/>
                      <a:pt x="22222" y="33233"/>
                      <a:pt x="10181" y="40457"/>
                    </a:cubicBezTo>
                    <a:cubicBezTo>
                      <a:pt x="8255" y="41421"/>
                      <a:pt x="2475" y="39976"/>
                      <a:pt x="1030" y="37568"/>
                    </a:cubicBezTo>
                    <a:cubicBezTo>
                      <a:pt x="-415" y="35641"/>
                      <a:pt x="-415" y="29380"/>
                      <a:pt x="1512" y="27935"/>
                    </a:cubicBezTo>
                    <a:cubicBezTo>
                      <a:pt x="14997" y="18302"/>
                      <a:pt x="28965" y="9151"/>
                      <a:pt x="42932" y="0"/>
                    </a:cubicBezTo>
                    <a:cubicBezTo>
                      <a:pt x="43896" y="1927"/>
                      <a:pt x="45822" y="3372"/>
                      <a:pt x="47267" y="4816"/>
                    </a:cubicBezTo>
                    <a:close/>
                  </a:path>
                </a:pathLst>
              </a:custGeom>
              <a:solidFill>
                <a:srgbClr val="F7AD2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1" name="Google Shape;291;p6"/>
            <p:cNvGrpSpPr/>
            <p:nvPr/>
          </p:nvGrpSpPr>
          <p:grpSpPr>
            <a:xfrm>
              <a:off x="2531113" y="2440013"/>
              <a:ext cx="230249" cy="231387"/>
              <a:chOff x="2197167" y="5253193"/>
              <a:chExt cx="230249" cy="231387"/>
            </a:xfrm>
          </p:grpSpPr>
          <p:sp>
            <p:nvSpPr>
              <p:cNvPr id="292" name="Google Shape;292;p6"/>
              <p:cNvSpPr/>
              <p:nvPr/>
            </p:nvSpPr>
            <p:spPr>
              <a:xfrm>
                <a:off x="2248642" y="5306648"/>
                <a:ext cx="128126" cy="127639"/>
              </a:xfrm>
              <a:custGeom>
                <a:rect b="b" l="l" r="r" t="t"/>
                <a:pathLst>
                  <a:path extrusionOk="0" h="127639" w="128126">
                    <a:moveTo>
                      <a:pt x="63100" y="6"/>
                    </a:moveTo>
                    <a:cubicBezTo>
                      <a:pt x="98741" y="-476"/>
                      <a:pt x="128603" y="27459"/>
                      <a:pt x="128121" y="63100"/>
                    </a:cubicBezTo>
                    <a:cubicBezTo>
                      <a:pt x="127639" y="103076"/>
                      <a:pt x="93443" y="127639"/>
                      <a:pt x="63582" y="127639"/>
                    </a:cubicBezTo>
                    <a:cubicBezTo>
                      <a:pt x="29867" y="127639"/>
                      <a:pt x="969" y="99223"/>
                      <a:pt x="6" y="65027"/>
                    </a:cubicBezTo>
                    <a:cubicBezTo>
                      <a:pt x="-476" y="29386"/>
                      <a:pt x="27459" y="488"/>
                      <a:pt x="63100" y="6"/>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6"/>
              <p:cNvSpPr/>
              <p:nvPr/>
            </p:nvSpPr>
            <p:spPr>
              <a:xfrm>
                <a:off x="2305776" y="5253193"/>
                <a:ext cx="53648" cy="26055"/>
              </a:xfrm>
              <a:custGeom>
                <a:rect b="b" l="l" r="r" t="t"/>
                <a:pathLst>
                  <a:path extrusionOk="0" h="26055" w="53648">
                    <a:moveTo>
                      <a:pt x="11264" y="0"/>
                    </a:moveTo>
                    <a:cubicBezTo>
                      <a:pt x="25713" y="4335"/>
                      <a:pt x="37272" y="6743"/>
                      <a:pt x="48350" y="11078"/>
                    </a:cubicBezTo>
                    <a:cubicBezTo>
                      <a:pt x="51240" y="12041"/>
                      <a:pt x="52203" y="17821"/>
                      <a:pt x="53648" y="21674"/>
                    </a:cubicBezTo>
                    <a:cubicBezTo>
                      <a:pt x="49795" y="23118"/>
                      <a:pt x="45942" y="26490"/>
                      <a:pt x="42571" y="26008"/>
                    </a:cubicBezTo>
                    <a:cubicBezTo>
                      <a:pt x="32456" y="24564"/>
                      <a:pt x="22342" y="21674"/>
                      <a:pt x="12227" y="20229"/>
                    </a:cubicBezTo>
                    <a:cubicBezTo>
                      <a:pt x="5966" y="19265"/>
                      <a:pt x="-1258" y="18784"/>
                      <a:pt x="187" y="11078"/>
                    </a:cubicBezTo>
                    <a:cubicBezTo>
                      <a:pt x="668" y="6261"/>
                      <a:pt x="7893" y="2890"/>
                      <a:pt x="11264" y="0"/>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6"/>
              <p:cNvSpPr/>
              <p:nvPr/>
            </p:nvSpPr>
            <p:spPr>
              <a:xfrm>
                <a:off x="2206346" y="5403440"/>
                <a:ext cx="36578" cy="48186"/>
              </a:xfrm>
              <a:custGeom>
                <a:rect b="b" l="l" r="r" t="t"/>
                <a:pathLst>
                  <a:path extrusionOk="0" h="48186" w="36578">
                    <a:moveTo>
                      <a:pt x="9551" y="23"/>
                    </a:moveTo>
                    <a:cubicBezTo>
                      <a:pt x="10514" y="986"/>
                      <a:pt x="13404" y="2431"/>
                      <a:pt x="14849" y="4839"/>
                    </a:cubicBezTo>
                    <a:cubicBezTo>
                      <a:pt x="22073" y="14953"/>
                      <a:pt x="29779" y="25549"/>
                      <a:pt x="36041" y="36145"/>
                    </a:cubicBezTo>
                    <a:cubicBezTo>
                      <a:pt x="37486" y="39035"/>
                      <a:pt x="35559" y="43851"/>
                      <a:pt x="35559" y="48186"/>
                    </a:cubicBezTo>
                    <a:cubicBezTo>
                      <a:pt x="31706" y="47705"/>
                      <a:pt x="25926" y="48668"/>
                      <a:pt x="24000" y="46260"/>
                    </a:cubicBezTo>
                    <a:cubicBezTo>
                      <a:pt x="15812" y="35664"/>
                      <a:pt x="7624" y="25068"/>
                      <a:pt x="1363" y="13509"/>
                    </a:cubicBezTo>
                    <a:cubicBezTo>
                      <a:pt x="-2490" y="6766"/>
                      <a:pt x="2326" y="-459"/>
                      <a:pt x="9551" y="23"/>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6"/>
              <p:cNvSpPr/>
              <p:nvPr/>
            </p:nvSpPr>
            <p:spPr>
              <a:xfrm>
                <a:off x="2197167" y="5322067"/>
                <a:ext cx="23593" cy="56351"/>
              </a:xfrm>
              <a:custGeom>
                <a:rect b="b" l="l" r="r" t="t"/>
                <a:pathLst>
                  <a:path extrusionOk="0" h="56351" w="23593">
                    <a:moveTo>
                      <a:pt x="428" y="33714"/>
                    </a:moveTo>
                    <a:cubicBezTo>
                      <a:pt x="2355" y="27453"/>
                      <a:pt x="4763" y="16376"/>
                      <a:pt x="8616" y="6261"/>
                    </a:cubicBezTo>
                    <a:cubicBezTo>
                      <a:pt x="9579" y="3372"/>
                      <a:pt x="15359" y="1927"/>
                      <a:pt x="18730" y="0"/>
                    </a:cubicBezTo>
                    <a:cubicBezTo>
                      <a:pt x="20657" y="3853"/>
                      <a:pt x="24028" y="7706"/>
                      <a:pt x="23547" y="11078"/>
                    </a:cubicBezTo>
                    <a:cubicBezTo>
                      <a:pt x="22102" y="23119"/>
                      <a:pt x="20175" y="34678"/>
                      <a:pt x="16804" y="46237"/>
                    </a:cubicBezTo>
                    <a:cubicBezTo>
                      <a:pt x="15840" y="50090"/>
                      <a:pt x="10542" y="52980"/>
                      <a:pt x="7171" y="56351"/>
                    </a:cubicBezTo>
                    <a:cubicBezTo>
                      <a:pt x="4763" y="52980"/>
                      <a:pt x="2355" y="49609"/>
                      <a:pt x="428" y="46237"/>
                    </a:cubicBezTo>
                    <a:cubicBezTo>
                      <a:pt x="-535" y="43829"/>
                      <a:pt x="428" y="40939"/>
                      <a:pt x="428" y="33714"/>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6"/>
              <p:cNvSpPr/>
              <p:nvPr/>
            </p:nvSpPr>
            <p:spPr>
              <a:xfrm>
                <a:off x="2230155" y="5263763"/>
                <a:ext cx="48836" cy="42891"/>
              </a:xfrm>
              <a:custGeom>
                <a:rect b="b" l="l" r="r" t="t"/>
                <a:pathLst>
                  <a:path extrusionOk="0" h="42891" w="48836">
                    <a:moveTo>
                      <a:pt x="4044" y="42892"/>
                    </a:moveTo>
                    <a:cubicBezTo>
                      <a:pt x="2118" y="35667"/>
                      <a:pt x="-772" y="28443"/>
                      <a:pt x="191" y="27479"/>
                    </a:cubicBezTo>
                    <a:cubicBezTo>
                      <a:pt x="12714" y="17847"/>
                      <a:pt x="26200" y="8696"/>
                      <a:pt x="39685" y="26"/>
                    </a:cubicBezTo>
                    <a:cubicBezTo>
                      <a:pt x="40649" y="-455"/>
                      <a:pt x="45465" y="5806"/>
                      <a:pt x="48836" y="9177"/>
                    </a:cubicBezTo>
                    <a:cubicBezTo>
                      <a:pt x="35351" y="19773"/>
                      <a:pt x="21383" y="29888"/>
                      <a:pt x="4044" y="42892"/>
                    </a:cubicBezTo>
                    <a:close/>
                  </a:path>
                </a:pathLst>
              </a:custGeom>
              <a:solidFill>
                <a:srgbClr val="F36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6"/>
              <p:cNvSpPr/>
              <p:nvPr/>
            </p:nvSpPr>
            <p:spPr>
              <a:xfrm>
                <a:off x="2404698" y="5362478"/>
                <a:ext cx="22718" cy="56879"/>
              </a:xfrm>
              <a:custGeom>
                <a:rect b="b" l="l" r="r" t="t"/>
                <a:pathLst>
                  <a:path extrusionOk="0" h="56879" w="22718">
                    <a:moveTo>
                      <a:pt x="3853" y="56879"/>
                    </a:moveTo>
                    <a:cubicBezTo>
                      <a:pt x="1445" y="54471"/>
                      <a:pt x="0" y="53026"/>
                      <a:pt x="0" y="52063"/>
                    </a:cubicBezTo>
                    <a:cubicBezTo>
                      <a:pt x="1927" y="36651"/>
                      <a:pt x="3853" y="21239"/>
                      <a:pt x="6743" y="5826"/>
                    </a:cubicBezTo>
                    <a:cubicBezTo>
                      <a:pt x="7225" y="3418"/>
                      <a:pt x="11559" y="528"/>
                      <a:pt x="14931" y="47"/>
                    </a:cubicBezTo>
                    <a:cubicBezTo>
                      <a:pt x="16857" y="-435"/>
                      <a:pt x="20229" y="2936"/>
                      <a:pt x="21192" y="4863"/>
                    </a:cubicBezTo>
                    <a:cubicBezTo>
                      <a:pt x="26490" y="18830"/>
                      <a:pt x="17339" y="47247"/>
                      <a:pt x="3853" y="5687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6"/>
              <p:cNvSpPr/>
              <p:nvPr/>
            </p:nvSpPr>
            <p:spPr>
              <a:xfrm>
                <a:off x="2265506" y="5462169"/>
                <a:ext cx="52979" cy="22411"/>
              </a:xfrm>
              <a:custGeom>
                <a:rect b="b" l="l" r="r" t="t"/>
                <a:pathLst>
                  <a:path extrusionOk="0" h="22411" w="52979">
                    <a:moveTo>
                      <a:pt x="52980" y="20764"/>
                    </a:moveTo>
                    <a:cubicBezTo>
                      <a:pt x="35641" y="24617"/>
                      <a:pt x="20229" y="21245"/>
                      <a:pt x="6261" y="15466"/>
                    </a:cubicBezTo>
                    <a:cubicBezTo>
                      <a:pt x="2890" y="14021"/>
                      <a:pt x="1927" y="7760"/>
                      <a:pt x="0" y="3907"/>
                    </a:cubicBezTo>
                    <a:cubicBezTo>
                      <a:pt x="3853" y="2462"/>
                      <a:pt x="7706" y="-428"/>
                      <a:pt x="11559" y="54"/>
                    </a:cubicBezTo>
                    <a:cubicBezTo>
                      <a:pt x="23118" y="1498"/>
                      <a:pt x="34678" y="4388"/>
                      <a:pt x="46237" y="6796"/>
                    </a:cubicBezTo>
                    <a:cubicBezTo>
                      <a:pt x="50572" y="7760"/>
                      <a:pt x="50572" y="7760"/>
                      <a:pt x="52980" y="20764"/>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6"/>
              <p:cNvSpPr/>
              <p:nvPr/>
            </p:nvSpPr>
            <p:spPr>
              <a:xfrm>
                <a:off x="2379747" y="5287266"/>
                <a:ext cx="37675" cy="52139"/>
              </a:xfrm>
              <a:custGeom>
                <a:rect b="b" l="l" r="r" t="t"/>
                <a:pathLst>
                  <a:path extrusionOk="0" h="52139" w="37675">
                    <a:moveTo>
                      <a:pt x="29767" y="52139"/>
                    </a:moveTo>
                    <a:cubicBezTo>
                      <a:pt x="19653" y="37690"/>
                      <a:pt x="9539" y="24205"/>
                      <a:pt x="388" y="10237"/>
                    </a:cubicBezTo>
                    <a:cubicBezTo>
                      <a:pt x="-576" y="8792"/>
                      <a:pt x="388" y="4457"/>
                      <a:pt x="1833" y="2531"/>
                    </a:cubicBezTo>
                    <a:cubicBezTo>
                      <a:pt x="3278" y="604"/>
                      <a:pt x="7131" y="-359"/>
                      <a:pt x="9539" y="123"/>
                    </a:cubicBezTo>
                    <a:cubicBezTo>
                      <a:pt x="20135" y="2531"/>
                      <a:pt x="39882" y="34800"/>
                      <a:pt x="37474" y="44915"/>
                    </a:cubicBezTo>
                    <a:cubicBezTo>
                      <a:pt x="36992" y="47323"/>
                      <a:pt x="33621" y="48768"/>
                      <a:pt x="29767" y="52139"/>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6"/>
              <p:cNvSpPr/>
              <p:nvPr/>
            </p:nvSpPr>
            <p:spPr>
              <a:xfrm>
                <a:off x="2346420" y="5438823"/>
                <a:ext cx="49126" cy="36277"/>
              </a:xfrm>
              <a:custGeom>
                <a:rect b="b" l="l" r="r" t="t"/>
                <a:pathLst>
                  <a:path extrusionOk="0" h="36277" w="49126">
                    <a:moveTo>
                      <a:pt x="49127" y="6061"/>
                    </a:moveTo>
                    <a:cubicBezTo>
                      <a:pt x="48163" y="8469"/>
                      <a:pt x="47682" y="10877"/>
                      <a:pt x="46237" y="12322"/>
                    </a:cubicBezTo>
                    <a:cubicBezTo>
                      <a:pt x="34678" y="20510"/>
                      <a:pt x="23600" y="28698"/>
                      <a:pt x="11559" y="35922"/>
                    </a:cubicBezTo>
                    <a:cubicBezTo>
                      <a:pt x="9151" y="37367"/>
                      <a:pt x="3853" y="33996"/>
                      <a:pt x="0" y="33033"/>
                    </a:cubicBezTo>
                    <a:cubicBezTo>
                      <a:pt x="1445" y="29180"/>
                      <a:pt x="1445" y="23881"/>
                      <a:pt x="4335" y="21955"/>
                    </a:cubicBezTo>
                    <a:cubicBezTo>
                      <a:pt x="14449" y="14249"/>
                      <a:pt x="25045" y="7506"/>
                      <a:pt x="35641" y="763"/>
                    </a:cubicBezTo>
                    <a:cubicBezTo>
                      <a:pt x="38049" y="-682"/>
                      <a:pt x="42384" y="282"/>
                      <a:pt x="45755" y="763"/>
                    </a:cubicBezTo>
                    <a:cubicBezTo>
                      <a:pt x="47682" y="1245"/>
                      <a:pt x="48163" y="4135"/>
                      <a:pt x="49127" y="6061"/>
                    </a:cubicBezTo>
                    <a:close/>
                  </a:path>
                </a:pathLst>
              </a:custGeom>
              <a:solidFill>
                <a:srgbClr val="F2553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1" name="Google Shape;301;p6"/>
            <p:cNvGrpSpPr/>
            <p:nvPr/>
          </p:nvGrpSpPr>
          <p:grpSpPr>
            <a:xfrm>
              <a:off x="2531516" y="4026574"/>
              <a:ext cx="229443" cy="229009"/>
              <a:chOff x="3929554" y="5254958"/>
              <a:chExt cx="229443" cy="229009"/>
            </a:xfrm>
          </p:grpSpPr>
          <p:sp>
            <p:nvSpPr>
              <p:cNvPr id="302" name="Google Shape;302;p6"/>
              <p:cNvSpPr/>
              <p:nvPr/>
            </p:nvSpPr>
            <p:spPr>
              <a:xfrm>
                <a:off x="3981547" y="5307112"/>
                <a:ext cx="128144" cy="127225"/>
              </a:xfrm>
              <a:custGeom>
                <a:rect b="b" l="l" r="r" t="t"/>
                <a:pathLst>
                  <a:path extrusionOk="0" h="127225" w="128144">
                    <a:moveTo>
                      <a:pt x="66008" y="25"/>
                    </a:moveTo>
                    <a:cubicBezTo>
                      <a:pt x="100204" y="988"/>
                      <a:pt x="128620" y="29886"/>
                      <a:pt x="128139" y="64082"/>
                    </a:cubicBezTo>
                    <a:cubicBezTo>
                      <a:pt x="127657" y="97796"/>
                      <a:pt x="95869" y="128621"/>
                      <a:pt x="62155" y="127176"/>
                    </a:cubicBezTo>
                    <a:cubicBezTo>
                      <a:pt x="27477" y="125731"/>
                      <a:pt x="-940" y="94907"/>
                      <a:pt x="24" y="60229"/>
                    </a:cubicBezTo>
                    <a:cubicBezTo>
                      <a:pt x="1469" y="26515"/>
                      <a:pt x="31330" y="-939"/>
                      <a:pt x="66008" y="25"/>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6"/>
              <p:cNvSpPr/>
              <p:nvPr/>
            </p:nvSpPr>
            <p:spPr>
              <a:xfrm>
                <a:off x="3939590" y="5400573"/>
                <a:ext cx="37070" cy="51846"/>
              </a:xfrm>
              <a:custGeom>
                <a:rect b="b" l="l" r="r" t="t"/>
                <a:pathLst>
                  <a:path extrusionOk="0" h="51846" w="37070">
                    <a:moveTo>
                      <a:pt x="7303" y="0"/>
                    </a:moveTo>
                    <a:cubicBezTo>
                      <a:pt x="17899" y="14449"/>
                      <a:pt x="27532" y="27935"/>
                      <a:pt x="36683" y="41902"/>
                    </a:cubicBezTo>
                    <a:cubicBezTo>
                      <a:pt x="37646" y="43347"/>
                      <a:pt x="36683" y="48163"/>
                      <a:pt x="35238" y="49608"/>
                    </a:cubicBezTo>
                    <a:cubicBezTo>
                      <a:pt x="33793" y="51053"/>
                      <a:pt x="29940" y="52498"/>
                      <a:pt x="27532" y="51535"/>
                    </a:cubicBezTo>
                    <a:cubicBezTo>
                      <a:pt x="17418" y="48645"/>
                      <a:pt x="-1366" y="19265"/>
                      <a:pt x="79" y="8669"/>
                    </a:cubicBezTo>
                    <a:cubicBezTo>
                      <a:pt x="560" y="6261"/>
                      <a:pt x="3450" y="4335"/>
                      <a:pt x="7303"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6"/>
              <p:cNvSpPr/>
              <p:nvPr/>
            </p:nvSpPr>
            <p:spPr>
              <a:xfrm>
                <a:off x="3929554" y="5322378"/>
                <a:ext cx="22728" cy="55158"/>
              </a:xfrm>
              <a:custGeom>
                <a:rect b="b" l="l" r="r" t="t"/>
                <a:pathLst>
                  <a:path extrusionOk="0" h="55158" w="22728">
                    <a:moveTo>
                      <a:pt x="482" y="34848"/>
                    </a:moveTo>
                    <a:cubicBezTo>
                      <a:pt x="2408" y="28105"/>
                      <a:pt x="4335" y="18472"/>
                      <a:pt x="6743" y="9803"/>
                    </a:cubicBezTo>
                    <a:cubicBezTo>
                      <a:pt x="8670" y="4023"/>
                      <a:pt x="11559" y="-2720"/>
                      <a:pt x="18784" y="1133"/>
                    </a:cubicBezTo>
                    <a:cubicBezTo>
                      <a:pt x="21674" y="2578"/>
                      <a:pt x="23119" y="9803"/>
                      <a:pt x="22637" y="14137"/>
                    </a:cubicBezTo>
                    <a:cubicBezTo>
                      <a:pt x="21674" y="24252"/>
                      <a:pt x="19747" y="34366"/>
                      <a:pt x="16857" y="44481"/>
                    </a:cubicBezTo>
                    <a:cubicBezTo>
                      <a:pt x="15894" y="48815"/>
                      <a:pt x="11559" y="54595"/>
                      <a:pt x="8188" y="55076"/>
                    </a:cubicBezTo>
                    <a:cubicBezTo>
                      <a:pt x="0" y="56040"/>
                      <a:pt x="0" y="48334"/>
                      <a:pt x="0" y="42554"/>
                    </a:cubicBezTo>
                    <a:cubicBezTo>
                      <a:pt x="482" y="40627"/>
                      <a:pt x="482" y="39182"/>
                      <a:pt x="482" y="3484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6"/>
              <p:cNvSpPr/>
              <p:nvPr/>
            </p:nvSpPr>
            <p:spPr>
              <a:xfrm>
                <a:off x="4038350" y="5254958"/>
                <a:ext cx="54959" cy="23803"/>
              </a:xfrm>
              <a:custGeom>
                <a:rect b="b" l="l" r="r" t="t"/>
                <a:pathLst>
                  <a:path extrusionOk="0" h="23803" w="54959">
                    <a:moveTo>
                      <a:pt x="54959" y="17983"/>
                    </a:moveTo>
                    <a:cubicBezTo>
                      <a:pt x="51106" y="20391"/>
                      <a:pt x="47735" y="24244"/>
                      <a:pt x="44845" y="23762"/>
                    </a:cubicBezTo>
                    <a:cubicBezTo>
                      <a:pt x="31841" y="21836"/>
                      <a:pt x="18837" y="19427"/>
                      <a:pt x="5833" y="16056"/>
                    </a:cubicBezTo>
                    <a:cubicBezTo>
                      <a:pt x="3425" y="15574"/>
                      <a:pt x="535" y="11240"/>
                      <a:pt x="53" y="7868"/>
                    </a:cubicBezTo>
                    <a:cubicBezTo>
                      <a:pt x="-429" y="5942"/>
                      <a:pt x="2461" y="2570"/>
                      <a:pt x="4869" y="1125"/>
                    </a:cubicBezTo>
                    <a:cubicBezTo>
                      <a:pt x="12576" y="-2728"/>
                      <a:pt x="45327" y="4015"/>
                      <a:pt x="51588" y="10758"/>
                    </a:cubicBezTo>
                    <a:cubicBezTo>
                      <a:pt x="52551" y="12684"/>
                      <a:pt x="53033" y="14611"/>
                      <a:pt x="54959" y="17983"/>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6"/>
              <p:cNvSpPr/>
              <p:nvPr/>
            </p:nvSpPr>
            <p:spPr>
              <a:xfrm>
                <a:off x="3997946" y="5461687"/>
                <a:ext cx="57796" cy="22280"/>
              </a:xfrm>
              <a:custGeom>
                <a:rect b="b" l="l" r="r" t="t"/>
                <a:pathLst>
                  <a:path extrusionOk="0" h="22280" w="57796">
                    <a:moveTo>
                      <a:pt x="57796" y="19319"/>
                    </a:moveTo>
                    <a:cubicBezTo>
                      <a:pt x="36604" y="25580"/>
                      <a:pt x="21674" y="20764"/>
                      <a:pt x="6743" y="15466"/>
                    </a:cubicBezTo>
                    <a:cubicBezTo>
                      <a:pt x="3372" y="14503"/>
                      <a:pt x="2408" y="7760"/>
                      <a:pt x="0" y="3907"/>
                    </a:cubicBezTo>
                    <a:cubicBezTo>
                      <a:pt x="3853" y="2462"/>
                      <a:pt x="7706" y="-428"/>
                      <a:pt x="11559" y="53"/>
                    </a:cubicBezTo>
                    <a:cubicBezTo>
                      <a:pt x="23118" y="1499"/>
                      <a:pt x="35159" y="3907"/>
                      <a:pt x="46237" y="7278"/>
                    </a:cubicBezTo>
                    <a:cubicBezTo>
                      <a:pt x="50090" y="8241"/>
                      <a:pt x="52498" y="13540"/>
                      <a:pt x="57796" y="19319"/>
                    </a:cubicBezTo>
                    <a:close/>
                  </a:path>
                </a:pathLst>
              </a:custGeom>
              <a:solidFill>
                <a:srgbClr val="3EB0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6"/>
              <p:cNvSpPr/>
              <p:nvPr/>
            </p:nvSpPr>
            <p:spPr>
              <a:xfrm>
                <a:off x="4113294" y="5283054"/>
                <a:ext cx="36286" cy="52498"/>
              </a:xfrm>
              <a:custGeom>
                <a:rect b="b" l="l" r="r" t="t"/>
                <a:pathLst>
                  <a:path extrusionOk="0" h="52498" w="36286">
                    <a:moveTo>
                      <a:pt x="2171" y="0"/>
                    </a:moveTo>
                    <a:cubicBezTo>
                      <a:pt x="21437" y="11559"/>
                      <a:pt x="29624" y="26008"/>
                      <a:pt x="35886" y="40939"/>
                    </a:cubicBezTo>
                    <a:cubicBezTo>
                      <a:pt x="37330" y="43829"/>
                      <a:pt x="34441" y="48645"/>
                      <a:pt x="33959" y="52498"/>
                    </a:cubicBezTo>
                    <a:cubicBezTo>
                      <a:pt x="30106" y="51535"/>
                      <a:pt x="24808" y="52017"/>
                      <a:pt x="22881" y="49608"/>
                    </a:cubicBezTo>
                    <a:cubicBezTo>
                      <a:pt x="14694" y="39012"/>
                      <a:pt x="7469" y="27935"/>
                      <a:pt x="726" y="16376"/>
                    </a:cubicBezTo>
                    <a:cubicBezTo>
                      <a:pt x="-1200" y="13004"/>
                      <a:pt x="1208" y="7706"/>
                      <a:pt x="2171" y="0"/>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6"/>
              <p:cNvSpPr/>
              <p:nvPr/>
            </p:nvSpPr>
            <p:spPr>
              <a:xfrm>
                <a:off x="4136596" y="5362524"/>
                <a:ext cx="22401" cy="61167"/>
              </a:xfrm>
              <a:custGeom>
                <a:rect b="b" l="l" r="r" t="t"/>
                <a:pathLst>
                  <a:path extrusionOk="0" h="61167" w="22401">
                    <a:moveTo>
                      <a:pt x="5360" y="61168"/>
                    </a:moveTo>
                    <a:cubicBezTo>
                      <a:pt x="1988" y="52017"/>
                      <a:pt x="-420" y="48645"/>
                      <a:pt x="61" y="45755"/>
                    </a:cubicBezTo>
                    <a:cubicBezTo>
                      <a:pt x="1506" y="33233"/>
                      <a:pt x="3433" y="20710"/>
                      <a:pt x="6323" y="8669"/>
                    </a:cubicBezTo>
                    <a:cubicBezTo>
                      <a:pt x="7286" y="5298"/>
                      <a:pt x="12102" y="2890"/>
                      <a:pt x="14992" y="0"/>
                    </a:cubicBezTo>
                    <a:cubicBezTo>
                      <a:pt x="17400" y="2890"/>
                      <a:pt x="22217" y="5780"/>
                      <a:pt x="22217" y="9151"/>
                    </a:cubicBezTo>
                    <a:cubicBezTo>
                      <a:pt x="23180" y="26971"/>
                      <a:pt x="20772" y="43829"/>
                      <a:pt x="5360" y="61168"/>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6"/>
              <p:cNvSpPr/>
              <p:nvPr/>
            </p:nvSpPr>
            <p:spPr>
              <a:xfrm>
                <a:off x="4079343" y="5437751"/>
                <a:ext cx="48186" cy="37348"/>
              </a:xfrm>
              <a:custGeom>
                <a:rect b="b" l="l" r="r" t="t"/>
                <a:pathLst>
                  <a:path extrusionOk="0" h="37348" w="48186">
                    <a:moveTo>
                      <a:pt x="48163" y="8096"/>
                    </a:moveTo>
                    <a:cubicBezTo>
                      <a:pt x="47682" y="9541"/>
                      <a:pt x="47200" y="11949"/>
                      <a:pt x="45755" y="13394"/>
                    </a:cubicBezTo>
                    <a:cubicBezTo>
                      <a:pt x="34678" y="21582"/>
                      <a:pt x="23118" y="29770"/>
                      <a:pt x="11559" y="36994"/>
                    </a:cubicBezTo>
                    <a:cubicBezTo>
                      <a:pt x="9151" y="38439"/>
                      <a:pt x="3853" y="35068"/>
                      <a:pt x="0" y="34104"/>
                    </a:cubicBezTo>
                    <a:cubicBezTo>
                      <a:pt x="1445" y="30251"/>
                      <a:pt x="1926" y="25435"/>
                      <a:pt x="4335" y="23508"/>
                    </a:cubicBezTo>
                    <a:cubicBezTo>
                      <a:pt x="13967" y="15802"/>
                      <a:pt x="24563" y="8578"/>
                      <a:pt x="35159" y="1835"/>
                    </a:cubicBezTo>
                    <a:cubicBezTo>
                      <a:pt x="41420" y="-2500"/>
                      <a:pt x="48645" y="1353"/>
                      <a:pt x="48163" y="8096"/>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6"/>
              <p:cNvSpPr/>
              <p:nvPr/>
            </p:nvSpPr>
            <p:spPr>
              <a:xfrm>
                <a:off x="3963750" y="5264843"/>
                <a:ext cx="47025" cy="37957"/>
              </a:xfrm>
              <a:custGeom>
                <a:rect b="b" l="l" r="r" t="t"/>
                <a:pathLst>
                  <a:path extrusionOk="0" h="37957" w="47025">
                    <a:moveTo>
                      <a:pt x="0" y="36513"/>
                    </a:moveTo>
                    <a:cubicBezTo>
                      <a:pt x="482" y="32179"/>
                      <a:pt x="-963" y="25917"/>
                      <a:pt x="1445" y="23991"/>
                    </a:cubicBezTo>
                    <a:cubicBezTo>
                      <a:pt x="12522" y="15321"/>
                      <a:pt x="24082" y="7615"/>
                      <a:pt x="36123" y="390"/>
                    </a:cubicBezTo>
                    <a:cubicBezTo>
                      <a:pt x="38531" y="-1054"/>
                      <a:pt x="43829" y="1835"/>
                      <a:pt x="46719" y="3762"/>
                    </a:cubicBezTo>
                    <a:cubicBezTo>
                      <a:pt x="47682" y="4725"/>
                      <a:pt x="46237" y="11468"/>
                      <a:pt x="44311" y="12913"/>
                    </a:cubicBezTo>
                    <a:cubicBezTo>
                      <a:pt x="31788" y="21583"/>
                      <a:pt x="18784" y="29770"/>
                      <a:pt x="5780" y="37958"/>
                    </a:cubicBezTo>
                    <a:cubicBezTo>
                      <a:pt x="3372" y="37476"/>
                      <a:pt x="1445" y="36995"/>
                      <a:pt x="0" y="36513"/>
                    </a:cubicBezTo>
                    <a:close/>
                  </a:path>
                </a:pathLst>
              </a:custGeom>
              <a:solidFill>
                <a:srgbClr val="4DB09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1" name="Google Shape;311;p6"/>
            <p:cNvGrpSpPr/>
            <p:nvPr/>
          </p:nvGrpSpPr>
          <p:grpSpPr>
            <a:xfrm>
              <a:off x="2531017" y="3498566"/>
              <a:ext cx="230440" cy="229776"/>
              <a:chOff x="3352210" y="5255083"/>
              <a:chExt cx="230440" cy="229776"/>
            </a:xfrm>
          </p:grpSpPr>
          <p:sp>
            <p:nvSpPr>
              <p:cNvPr id="312" name="Google Shape;312;p6"/>
              <p:cNvSpPr/>
              <p:nvPr/>
            </p:nvSpPr>
            <p:spPr>
              <a:xfrm>
                <a:off x="3403603" y="5306581"/>
                <a:ext cx="126682" cy="127760"/>
              </a:xfrm>
              <a:custGeom>
                <a:rect b="b" l="l" r="r" t="t"/>
                <a:pathLst>
                  <a:path extrusionOk="0" h="127760" w="126682">
                    <a:moveTo>
                      <a:pt x="126676" y="66058"/>
                    </a:moveTo>
                    <a:cubicBezTo>
                      <a:pt x="126194" y="101217"/>
                      <a:pt x="96815" y="129152"/>
                      <a:pt x="61174" y="127707"/>
                    </a:cubicBezTo>
                    <a:cubicBezTo>
                      <a:pt x="28422" y="126744"/>
                      <a:pt x="-476" y="95919"/>
                      <a:pt x="6" y="62686"/>
                    </a:cubicBezTo>
                    <a:cubicBezTo>
                      <a:pt x="488" y="34270"/>
                      <a:pt x="26496" y="-1853"/>
                      <a:pt x="65508" y="74"/>
                    </a:cubicBezTo>
                    <a:cubicBezTo>
                      <a:pt x="101631" y="2000"/>
                      <a:pt x="127158" y="28490"/>
                      <a:pt x="126676" y="66058"/>
                    </a:cubicBezTo>
                    <a:close/>
                  </a:path>
                </a:pathLst>
              </a:custGeom>
              <a:solidFill>
                <a:srgbClr val="71C23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6"/>
              <p:cNvSpPr/>
              <p:nvPr/>
            </p:nvSpPr>
            <p:spPr>
              <a:xfrm>
                <a:off x="3457070" y="5255083"/>
                <a:ext cx="57849" cy="24155"/>
              </a:xfrm>
              <a:custGeom>
                <a:rect b="b" l="l" r="r" t="t"/>
                <a:pathLst>
                  <a:path extrusionOk="0" h="24155" w="57849">
                    <a:moveTo>
                      <a:pt x="0" y="6780"/>
                    </a:moveTo>
                    <a:cubicBezTo>
                      <a:pt x="4335" y="3890"/>
                      <a:pt x="8188" y="-445"/>
                      <a:pt x="11559" y="37"/>
                    </a:cubicBezTo>
                    <a:cubicBezTo>
                      <a:pt x="25527" y="1963"/>
                      <a:pt x="39012" y="5335"/>
                      <a:pt x="52980" y="8706"/>
                    </a:cubicBezTo>
                    <a:cubicBezTo>
                      <a:pt x="55388" y="9188"/>
                      <a:pt x="58278" y="14486"/>
                      <a:pt x="57796" y="17376"/>
                    </a:cubicBezTo>
                    <a:cubicBezTo>
                      <a:pt x="57315" y="20266"/>
                      <a:pt x="52980" y="24600"/>
                      <a:pt x="51053" y="24119"/>
                    </a:cubicBezTo>
                    <a:cubicBezTo>
                      <a:pt x="35159" y="21229"/>
                      <a:pt x="19747" y="16894"/>
                      <a:pt x="3853" y="13041"/>
                    </a:cubicBezTo>
                    <a:cubicBezTo>
                      <a:pt x="2890" y="13041"/>
                      <a:pt x="2408" y="11115"/>
                      <a:pt x="0" y="678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6"/>
              <p:cNvSpPr/>
              <p:nvPr/>
            </p:nvSpPr>
            <p:spPr>
              <a:xfrm>
                <a:off x="3419503" y="5461694"/>
                <a:ext cx="54943" cy="23165"/>
              </a:xfrm>
              <a:custGeom>
                <a:rect b="b" l="l" r="r" t="t"/>
                <a:pathLst>
                  <a:path extrusionOk="0" h="23165" w="54943">
                    <a:moveTo>
                      <a:pt x="34678" y="23165"/>
                    </a:moveTo>
                    <a:cubicBezTo>
                      <a:pt x="28416" y="21720"/>
                      <a:pt x="18302" y="19794"/>
                      <a:pt x="8669" y="15941"/>
                    </a:cubicBezTo>
                    <a:cubicBezTo>
                      <a:pt x="4816" y="14496"/>
                      <a:pt x="2890" y="8716"/>
                      <a:pt x="0" y="4863"/>
                    </a:cubicBezTo>
                    <a:cubicBezTo>
                      <a:pt x="4335" y="2937"/>
                      <a:pt x="8669" y="-435"/>
                      <a:pt x="13004" y="47"/>
                    </a:cubicBezTo>
                    <a:cubicBezTo>
                      <a:pt x="24563" y="1492"/>
                      <a:pt x="36123" y="3900"/>
                      <a:pt x="47682" y="6790"/>
                    </a:cubicBezTo>
                    <a:cubicBezTo>
                      <a:pt x="51053" y="7753"/>
                      <a:pt x="53943" y="12087"/>
                      <a:pt x="54906" y="15459"/>
                    </a:cubicBezTo>
                    <a:cubicBezTo>
                      <a:pt x="55388" y="16904"/>
                      <a:pt x="51053" y="20757"/>
                      <a:pt x="48163" y="22202"/>
                    </a:cubicBezTo>
                    <a:cubicBezTo>
                      <a:pt x="45274" y="23647"/>
                      <a:pt x="41902" y="22683"/>
                      <a:pt x="34678" y="23165"/>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6"/>
              <p:cNvSpPr/>
              <p:nvPr/>
            </p:nvSpPr>
            <p:spPr>
              <a:xfrm>
                <a:off x="3557250" y="5359153"/>
                <a:ext cx="25400" cy="59722"/>
              </a:xfrm>
              <a:custGeom>
                <a:rect b="b" l="l" r="r" t="t"/>
                <a:pathLst>
                  <a:path extrusionOk="0" h="59722" w="25400">
                    <a:moveTo>
                      <a:pt x="7706" y="59723"/>
                    </a:moveTo>
                    <a:cubicBezTo>
                      <a:pt x="6261" y="58760"/>
                      <a:pt x="3853" y="57796"/>
                      <a:pt x="2408" y="56351"/>
                    </a:cubicBezTo>
                    <a:cubicBezTo>
                      <a:pt x="963" y="54907"/>
                      <a:pt x="0" y="52017"/>
                      <a:pt x="0" y="50572"/>
                    </a:cubicBezTo>
                    <a:cubicBezTo>
                      <a:pt x="3372" y="35159"/>
                      <a:pt x="7225" y="19265"/>
                      <a:pt x="12041" y="0"/>
                    </a:cubicBezTo>
                    <a:cubicBezTo>
                      <a:pt x="18302" y="5780"/>
                      <a:pt x="23600" y="8188"/>
                      <a:pt x="24563" y="12041"/>
                    </a:cubicBezTo>
                    <a:cubicBezTo>
                      <a:pt x="28417" y="23600"/>
                      <a:pt x="18302" y="49608"/>
                      <a:pt x="7706" y="59723"/>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6"/>
              <p:cNvSpPr/>
              <p:nvPr/>
            </p:nvSpPr>
            <p:spPr>
              <a:xfrm>
                <a:off x="3352210" y="5322067"/>
                <a:ext cx="22501" cy="54969"/>
              </a:xfrm>
              <a:custGeom>
                <a:rect b="b" l="l" r="r" t="t"/>
                <a:pathLst>
                  <a:path extrusionOk="0" h="54969" w="22501">
                    <a:moveTo>
                      <a:pt x="17685" y="0"/>
                    </a:moveTo>
                    <a:cubicBezTo>
                      <a:pt x="19130" y="1445"/>
                      <a:pt x="22501" y="2890"/>
                      <a:pt x="22501" y="3853"/>
                    </a:cubicBezTo>
                    <a:cubicBezTo>
                      <a:pt x="20093" y="19747"/>
                      <a:pt x="17685" y="35641"/>
                      <a:pt x="14795" y="51535"/>
                    </a:cubicBezTo>
                    <a:cubicBezTo>
                      <a:pt x="14313" y="52980"/>
                      <a:pt x="9979" y="55388"/>
                      <a:pt x="7570" y="54907"/>
                    </a:cubicBezTo>
                    <a:cubicBezTo>
                      <a:pt x="5162" y="54425"/>
                      <a:pt x="2272" y="52017"/>
                      <a:pt x="1309" y="49609"/>
                    </a:cubicBezTo>
                    <a:cubicBezTo>
                      <a:pt x="-3507" y="37086"/>
                      <a:pt x="5644" y="9633"/>
                      <a:pt x="17685"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6"/>
              <p:cNvSpPr/>
              <p:nvPr/>
            </p:nvSpPr>
            <p:spPr>
              <a:xfrm>
                <a:off x="3385637" y="5263755"/>
                <a:ext cx="51204" cy="36851"/>
              </a:xfrm>
              <a:custGeom>
                <a:rect b="b" l="l" r="r" t="t"/>
                <a:pathLst>
                  <a:path extrusionOk="0" h="36851" w="51204">
                    <a:moveTo>
                      <a:pt x="51204" y="7258"/>
                    </a:moveTo>
                    <a:cubicBezTo>
                      <a:pt x="47833" y="11593"/>
                      <a:pt x="46388" y="14483"/>
                      <a:pt x="43980" y="15927"/>
                    </a:cubicBezTo>
                    <a:cubicBezTo>
                      <a:pt x="33384" y="23152"/>
                      <a:pt x="23270" y="30376"/>
                      <a:pt x="12192" y="36156"/>
                    </a:cubicBezTo>
                    <a:cubicBezTo>
                      <a:pt x="9302" y="37601"/>
                      <a:pt x="4004" y="36638"/>
                      <a:pt x="633" y="34711"/>
                    </a:cubicBezTo>
                    <a:cubicBezTo>
                      <a:pt x="-331" y="34230"/>
                      <a:pt x="-331" y="26523"/>
                      <a:pt x="1596" y="25079"/>
                    </a:cubicBezTo>
                    <a:cubicBezTo>
                      <a:pt x="13637" y="15927"/>
                      <a:pt x="25678" y="7740"/>
                      <a:pt x="38200" y="34"/>
                    </a:cubicBezTo>
                    <a:cubicBezTo>
                      <a:pt x="40608" y="-448"/>
                      <a:pt x="45906" y="4368"/>
                      <a:pt x="51204" y="7258"/>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6"/>
              <p:cNvSpPr/>
              <p:nvPr/>
            </p:nvSpPr>
            <p:spPr>
              <a:xfrm>
                <a:off x="3537610" y="5288352"/>
                <a:ext cx="36226" cy="49126"/>
              </a:xfrm>
              <a:custGeom>
                <a:rect b="b" l="l" r="r" t="t"/>
                <a:pathLst>
                  <a:path extrusionOk="0" h="49126" w="36226">
                    <a:moveTo>
                      <a:pt x="25420" y="49127"/>
                    </a:moveTo>
                    <a:cubicBezTo>
                      <a:pt x="16750" y="36123"/>
                      <a:pt x="8081" y="25045"/>
                      <a:pt x="856" y="13486"/>
                    </a:cubicBezTo>
                    <a:cubicBezTo>
                      <a:pt x="-1070" y="10115"/>
                      <a:pt x="856" y="4816"/>
                      <a:pt x="856" y="0"/>
                    </a:cubicBezTo>
                    <a:cubicBezTo>
                      <a:pt x="4709" y="482"/>
                      <a:pt x="10489" y="0"/>
                      <a:pt x="11934" y="2408"/>
                    </a:cubicBezTo>
                    <a:cubicBezTo>
                      <a:pt x="20122" y="13486"/>
                      <a:pt x="28309" y="25045"/>
                      <a:pt x="35052" y="37086"/>
                    </a:cubicBezTo>
                    <a:cubicBezTo>
                      <a:pt x="38905" y="44310"/>
                      <a:pt x="32644" y="47200"/>
                      <a:pt x="25420" y="49127"/>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6"/>
              <p:cNvSpPr/>
              <p:nvPr/>
            </p:nvSpPr>
            <p:spPr>
              <a:xfrm>
                <a:off x="3362152" y="5400573"/>
                <a:ext cx="36639" cy="50959"/>
              </a:xfrm>
              <a:custGeom>
                <a:rect b="b" l="l" r="r" t="t"/>
                <a:pathLst>
                  <a:path extrusionOk="0" h="50959" w="36639">
                    <a:moveTo>
                      <a:pt x="7742" y="0"/>
                    </a:moveTo>
                    <a:cubicBezTo>
                      <a:pt x="17856" y="14931"/>
                      <a:pt x="27489" y="27935"/>
                      <a:pt x="36158" y="41420"/>
                    </a:cubicBezTo>
                    <a:cubicBezTo>
                      <a:pt x="37122" y="43347"/>
                      <a:pt x="36640" y="47682"/>
                      <a:pt x="34713" y="49127"/>
                    </a:cubicBezTo>
                    <a:cubicBezTo>
                      <a:pt x="33269" y="50572"/>
                      <a:pt x="28934" y="51535"/>
                      <a:pt x="27007" y="50572"/>
                    </a:cubicBezTo>
                    <a:cubicBezTo>
                      <a:pt x="17856" y="47682"/>
                      <a:pt x="-928" y="18784"/>
                      <a:pt x="36" y="9151"/>
                    </a:cubicBezTo>
                    <a:cubicBezTo>
                      <a:pt x="36" y="6743"/>
                      <a:pt x="3889" y="4335"/>
                      <a:pt x="7742" y="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6"/>
              <p:cNvSpPr/>
              <p:nvPr/>
            </p:nvSpPr>
            <p:spPr>
              <a:xfrm>
                <a:off x="3502344" y="5437735"/>
                <a:ext cx="49126" cy="36440"/>
              </a:xfrm>
              <a:custGeom>
                <a:rect b="b" l="l" r="r" t="t"/>
                <a:pathLst>
                  <a:path extrusionOk="0" h="36440" w="49126">
                    <a:moveTo>
                      <a:pt x="49127" y="7630"/>
                    </a:moveTo>
                    <a:cubicBezTo>
                      <a:pt x="41421" y="21598"/>
                      <a:pt x="28416" y="29785"/>
                      <a:pt x="13486" y="36047"/>
                    </a:cubicBezTo>
                    <a:cubicBezTo>
                      <a:pt x="10114" y="37492"/>
                      <a:pt x="4816" y="34602"/>
                      <a:pt x="0" y="33157"/>
                    </a:cubicBezTo>
                    <a:cubicBezTo>
                      <a:pt x="1445" y="29304"/>
                      <a:pt x="2408" y="24488"/>
                      <a:pt x="4816" y="22079"/>
                    </a:cubicBezTo>
                    <a:cubicBezTo>
                      <a:pt x="13486" y="15336"/>
                      <a:pt x="22637" y="9075"/>
                      <a:pt x="32270" y="2814"/>
                    </a:cubicBezTo>
                    <a:cubicBezTo>
                      <a:pt x="39012" y="-1521"/>
                      <a:pt x="44792" y="-1521"/>
                      <a:pt x="49127" y="7630"/>
                    </a:cubicBezTo>
                    <a:close/>
                  </a:path>
                </a:pathLst>
              </a:custGeom>
              <a:solidFill>
                <a:srgbClr val="78C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21" name="Google Shape;321;p6"/>
            <p:cNvGrpSpPr/>
            <p:nvPr/>
          </p:nvGrpSpPr>
          <p:grpSpPr>
            <a:xfrm>
              <a:off x="2532233" y="4553816"/>
              <a:ext cx="228009" cy="226134"/>
              <a:chOff x="4507953" y="5258277"/>
              <a:chExt cx="228009" cy="226134"/>
            </a:xfrm>
          </p:grpSpPr>
          <p:sp>
            <p:nvSpPr>
              <p:cNvPr id="322" name="Google Shape;322;p6"/>
              <p:cNvSpPr/>
              <p:nvPr/>
            </p:nvSpPr>
            <p:spPr>
              <a:xfrm>
                <a:off x="4559512" y="5306648"/>
                <a:ext cx="125732" cy="126194"/>
              </a:xfrm>
              <a:custGeom>
                <a:rect b="b" l="l" r="r" t="t"/>
                <a:pathLst>
                  <a:path extrusionOk="0" h="126194" w="125732">
                    <a:moveTo>
                      <a:pt x="20" y="62619"/>
                    </a:moveTo>
                    <a:cubicBezTo>
                      <a:pt x="-943" y="26978"/>
                      <a:pt x="32771" y="-476"/>
                      <a:pt x="63114" y="6"/>
                    </a:cubicBezTo>
                    <a:cubicBezTo>
                      <a:pt x="96347" y="488"/>
                      <a:pt x="126208" y="30831"/>
                      <a:pt x="125727" y="64064"/>
                    </a:cubicBezTo>
                    <a:cubicBezTo>
                      <a:pt x="125245" y="97296"/>
                      <a:pt x="95865" y="126194"/>
                      <a:pt x="61669" y="126194"/>
                    </a:cubicBezTo>
                    <a:cubicBezTo>
                      <a:pt x="27955" y="126194"/>
                      <a:pt x="-462" y="97296"/>
                      <a:pt x="20" y="62619"/>
                    </a:cubicBezTo>
                    <a:close/>
                  </a:path>
                </a:pathLst>
              </a:custGeom>
              <a:solidFill>
                <a:srgbClr val="4EA4D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6"/>
              <p:cNvSpPr/>
              <p:nvPr/>
            </p:nvSpPr>
            <p:spPr>
              <a:xfrm>
                <a:off x="4516448" y="5404237"/>
                <a:ext cx="38000" cy="47359"/>
              </a:xfrm>
              <a:custGeom>
                <a:rect b="b" l="l" r="r" t="t"/>
                <a:pathLst>
                  <a:path extrusionOk="0" h="47359" w="38000">
                    <a:moveTo>
                      <a:pt x="37787" y="44982"/>
                    </a:moveTo>
                    <a:cubicBezTo>
                      <a:pt x="34415" y="45945"/>
                      <a:pt x="27673" y="48353"/>
                      <a:pt x="26709" y="46909"/>
                    </a:cubicBezTo>
                    <a:cubicBezTo>
                      <a:pt x="17077" y="34868"/>
                      <a:pt x="8407" y="21863"/>
                      <a:pt x="219" y="8859"/>
                    </a:cubicBezTo>
                    <a:cubicBezTo>
                      <a:pt x="-744" y="7414"/>
                      <a:pt x="1664" y="2598"/>
                      <a:pt x="3591" y="1153"/>
                    </a:cubicBezTo>
                    <a:cubicBezTo>
                      <a:pt x="5517" y="-292"/>
                      <a:pt x="10334" y="-292"/>
                      <a:pt x="11297" y="671"/>
                    </a:cubicBezTo>
                    <a:cubicBezTo>
                      <a:pt x="20448" y="13194"/>
                      <a:pt x="29117" y="26198"/>
                      <a:pt x="37787" y="39202"/>
                    </a:cubicBezTo>
                    <a:cubicBezTo>
                      <a:pt x="38269" y="40165"/>
                      <a:pt x="37787" y="41129"/>
                      <a:pt x="37787" y="44982"/>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6"/>
              <p:cNvSpPr/>
              <p:nvPr/>
            </p:nvSpPr>
            <p:spPr>
              <a:xfrm>
                <a:off x="4507953" y="5317732"/>
                <a:ext cx="22717" cy="58800"/>
              </a:xfrm>
              <a:custGeom>
                <a:rect b="b" l="l" r="r" t="t"/>
                <a:pathLst>
                  <a:path extrusionOk="0" h="58800" w="22717">
                    <a:moveTo>
                      <a:pt x="14012" y="0"/>
                    </a:moveTo>
                    <a:cubicBezTo>
                      <a:pt x="18828" y="6743"/>
                      <a:pt x="23163" y="10596"/>
                      <a:pt x="22681" y="13486"/>
                    </a:cubicBezTo>
                    <a:cubicBezTo>
                      <a:pt x="20755" y="26490"/>
                      <a:pt x="17865" y="39494"/>
                      <a:pt x="14975" y="52498"/>
                    </a:cubicBezTo>
                    <a:cubicBezTo>
                      <a:pt x="14493" y="55388"/>
                      <a:pt x="8714" y="59241"/>
                      <a:pt x="7750" y="58760"/>
                    </a:cubicBezTo>
                    <a:cubicBezTo>
                      <a:pt x="4379" y="56833"/>
                      <a:pt x="44" y="53461"/>
                      <a:pt x="44" y="50090"/>
                    </a:cubicBezTo>
                    <a:cubicBezTo>
                      <a:pt x="-438" y="34196"/>
                      <a:pt x="2934" y="18302"/>
                      <a:pt x="14012"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6"/>
              <p:cNvSpPr/>
              <p:nvPr/>
            </p:nvSpPr>
            <p:spPr>
              <a:xfrm>
                <a:off x="4541674" y="5261862"/>
                <a:ext cx="45626" cy="39173"/>
              </a:xfrm>
              <a:custGeom>
                <a:rect b="b" l="l" r="r" t="t"/>
                <a:pathLst>
                  <a:path extrusionOk="0" h="39173" w="45626">
                    <a:moveTo>
                      <a:pt x="36643" y="0"/>
                    </a:moveTo>
                    <a:cubicBezTo>
                      <a:pt x="47239" y="6261"/>
                      <a:pt x="47720" y="12041"/>
                      <a:pt x="41941" y="16857"/>
                    </a:cubicBezTo>
                    <a:cubicBezTo>
                      <a:pt x="31826" y="24564"/>
                      <a:pt x="21230" y="31788"/>
                      <a:pt x="10635" y="38531"/>
                    </a:cubicBezTo>
                    <a:cubicBezTo>
                      <a:pt x="8226" y="39976"/>
                      <a:pt x="3892" y="38531"/>
                      <a:pt x="520" y="38531"/>
                    </a:cubicBezTo>
                    <a:cubicBezTo>
                      <a:pt x="520" y="34678"/>
                      <a:pt x="-925" y="28417"/>
                      <a:pt x="1002" y="26972"/>
                    </a:cubicBezTo>
                    <a:cubicBezTo>
                      <a:pt x="12561" y="17339"/>
                      <a:pt x="25084" y="8670"/>
                      <a:pt x="36643"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6"/>
              <p:cNvSpPr/>
              <p:nvPr/>
            </p:nvSpPr>
            <p:spPr>
              <a:xfrm>
                <a:off x="4572537" y="5461688"/>
                <a:ext cx="55869" cy="22723"/>
              </a:xfrm>
              <a:custGeom>
                <a:rect b="b" l="l" r="r" t="t"/>
                <a:pathLst>
                  <a:path extrusionOk="0" h="22723" w="55869">
                    <a:moveTo>
                      <a:pt x="0" y="4869"/>
                    </a:moveTo>
                    <a:cubicBezTo>
                      <a:pt x="4816" y="2461"/>
                      <a:pt x="7706" y="-428"/>
                      <a:pt x="10596" y="53"/>
                    </a:cubicBezTo>
                    <a:cubicBezTo>
                      <a:pt x="23119" y="1980"/>
                      <a:pt x="35641" y="3906"/>
                      <a:pt x="47682" y="7278"/>
                    </a:cubicBezTo>
                    <a:cubicBezTo>
                      <a:pt x="51053" y="8241"/>
                      <a:pt x="52980" y="13057"/>
                      <a:pt x="55870" y="15947"/>
                    </a:cubicBezTo>
                    <a:cubicBezTo>
                      <a:pt x="52498" y="18355"/>
                      <a:pt x="49127" y="23172"/>
                      <a:pt x="46237" y="22690"/>
                    </a:cubicBezTo>
                    <a:cubicBezTo>
                      <a:pt x="29861" y="20764"/>
                      <a:pt x="12041" y="22690"/>
                      <a:pt x="0" y="4869"/>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6"/>
              <p:cNvSpPr/>
              <p:nvPr/>
            </p:nvSpPr>
            <p:spPr>
              <a:xfrm>
                <a:off x="4655378" y="5437178"/>
                <a:ext cx="44910" cy="31830"/>
              </a:xfrm>
              <a:custGeom>
                <a:rect b="b" l="l" r="r" t="t"/>
                <a:pathLst>
                  <a:path extrusionOk="0" h="31830" w="44910">
                    <a:moveTo>
                      <a:pt x="0" y="29861"/>
                    </a:moveTo>
                    <a:cubicBezTo>
                      <a:pt x="14449" y="20229"/>
                      <a:pt x="28898" y="10114"/>
                      <a:pt x="44310" y="0"/>
                    </a:cubicBezTo>
                    <a:cubicBezTo>
                      <a:pt x="49127" y="19265"/>
                      <a:pt x="24082" y="38049"/>
                      <a:pt x="0" y="29861"/>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6"/>
              <p:cNvSpPr/>
              <p:nvPr/>
            </p:nvSpPr>
            <p:spPr>
              <a:xfrm>
                <a:off x="4713174" y="5359153"/>
                <a:ext cx="22788" cy="55881"/>
              </a:xfrm>
              <a:custGeom>
                <a:rect b="b" l="l" r="r" t="t"/>
                <a:pathLst>
                  <a:path extrusionOk="0" h="55881" w="22788">
                    <a:moveTo>
                      <a:pt x="0" y="53943"/>
                    </a:moveTo>
                    <a:cubicBezTo>
                      <a:pt x="7225" y="36604"/>
                      <a:pt x="3853" y="17821"/>
                      <a:pt x="15894" y="0"/>
                    </a:cubicBezTo>
                    <a:cubicBezTo>
                      <a:pt x="28417" y="17821"/>
                      <a:pt x="20710" y="32270"/>
                      <a:pt x="17339" y="46719"/>
                    </a:cubicBezTo>
                    <a:cubicBezTo>
                      <a:pt x="15412" y="53943"/>
                      <a:pt x="11559" y="58760"/>
                      <a:pt x="0" y="53943"/>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6"/>
              <p:cNvSpPr/>
              <p:nvPr/>
            </p:nvSpPr>
            <p:spPr>
              <a:xfrm>
                <a:off x="4613957" y="5258277"/>
                <a:ext cx="53461" cy="19479"/>
              </a:xfrm>
              <a:custGeom>
                <a:rect b="b" l="l" r="r" t="t"/>
                <a:pathLst>
                  <a:path extrusionOk="0" h="19479" w="53461">
                    <a:moveTo>
                      <a:pt x="0" y="6476"/>
                    </a:moveTo>
                    <a:cubicBezTo>
                      <a:pt x="17821" y="-3639"/>
                      <a:pt x="32751" y="-267"/>
                      <a:pt x="46719" y="5512"/>
                    </a:cubicBezTo>
                    <a:cubicBezTo>
                      <a:pt x="49608" y="6957"/>
                      <a:pt x="51535" y="11773"/>
                      <a:pt x="53461" y="15145"/>
                    </a:cubicBezTo>
                    <a:cubicBezTo>
                      <a:pt x="50090" y="16590"/>
                      <a:pt x="46237" y="19480"/>
                      <a:pt x="43347" y="19480"/>
                    </a:cubicBezTo>
                    <a:cubicBezTo>
                      <a:pt x="32270" y="18035"/>
                      <a:pt x="21674" y="16108"/>
                      <a:pt x="11078" y="13700"/>
                    </a:cubicBezTo>
                    <a:cubicBezTo>
                      <a:pt x="7225" y="12255"/>
                      <a:pt x="3853" y="8402"/>
                      <a:pt x="0" y="6476"/>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6"/>
              <p:cNvSpPr/>
              <p:nvPr/>
            </p:nvSpPr>
            <p:spPr>
              <a:xfrm>
                <a:off x="4687647" y="5289797"/>
                <a:ext cx="38369" cy="44310"/>
              </a:xfrm>
              <a:custGeom>
                <a:rect b="b" l="l" r="r" t="t"/>
                <a:pathLst>
                  <a:path extrusionOk="0" h="44310" w="38369">
                    <a:moveTo>
                      <a:pt x="0" y="0"/>
                    </a:moveTo>
                    <a:cubicBezTo>
                      <a:pt x="8188" y="482"/>
                      <a:pt x="13004" y="-482"/>
                      <a:pt x="14449" y="963"/>
                    </a:cubicBezTo>
                    <a:cubicBezTo>
                      <a:pt x="23118" y="11078"/>
                      <a:pt x="30825" y="22155"/>
                      <a:pt x="38049" y="33233"/>
                    </a:cubicBezTo>
                    <a:cubicBezTo>
                      <a:pt x="39494" y="35159"/>
                      <a:pt x="35641" y="40457"/>
                      <a:pt x="34678" y="44310"/>
                    </a:cubicBezTo>
                    <a:cubicBezTo>
                      <a:pt x="31788" y="42865"/>
                      <a:pt x="27453" y="41902"/>
                      <a:pt x="26008" y="39494"/>
                    </a:cubicBezTo>
                    <a:cubicBezTo>
                      <a:pt x="17821" y="28416"/>
                      <a:pt x="10596" y="16375"/>
                      <a:pt x="0" y="0"/>
                    </a:cubicBezTo>
                    <a:close/>
                  </a:path>
                </a:pathLst>
              </a:custGeom>
              <a:solidFill>
                <a:srgbClr val="599F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nvSpPr>
        <p:spPr>
          <a:xfrm rot="5400000">
            <a:off x="-679350" y="627515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ES" sz="1300">
                <a:solidFill>
                  <a:srgbClr val="F1E6E2"/>
                </a:solidFill>
                <a:latin typeface="Barlow Condensed"/>
                <a:ea typeface="Barlow Condensed"/>
                <a:cs typeface="Barlow Condensed"/>
                <a:sym typeface="Barlow Condensed"/>
              </a:rPr>
              <a:t>SLIDESMANIA.COM</a:t>
            </a:r>
            <a:endParaRPr sz="1300">
              <a:solidFill>
                <a:srgbClr val="F1E6E2"/>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6.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29.png"/><Relationship Id="rId7"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8.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42.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36.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5.png"/><Relationship Id="rId4" Type="http://schemas.openxmlformats.org/officeDocument/2006/relationships/image" Target="../media/image40.png"/><Relationship Id="rId5"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7.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4" name="Shape 334"/>
        <p:cNvGrpSpPr/>
        <p:nvPr/>
      </p:nvGrpSpPr>
      <p:grpSpPr>
        <a:xfrm>
          <a:off x="0" y="0"/>
          <a:ext cx="0" cy="0"/>
          <a:chOff x="0" y="0"/>
          <a:chExt cx="0" cy="0"/>
        </a:xfrm>
      </p:grpSpPr>
      <p:sp>
        <p:nvSpPr>
          <p:cNvPr id="335" name="Google Shape;335;p7"/>
          <p:cNvSpPr txBox="1"/>
          <p:nvPr/>
        </p:nvSpPr>
        <p:spPr>
          <a:xfrm>
            <a:off x="5181189" y="1032386"/>
            <a:ext cx="689323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Gaegu"/>
              <a:ea typeface="Gaegu"/>
              <a:cs typeface="Gaegu"/>
              <a:sym typeface="Gaegu"/>
            </a:endParaRPr>
          </a:p>
        </p:txBody>
      </p:sp>
      <p:sp>
        <p:nvSpPr>
          <p:cNvPr id="336" name="Google Shape;336;p7"/>
          <p:cNvSpPr txBox="1"/>
          <p:nvPr/>
        </p:nvSpPr>
        <p:spPr>
          <a:xfrm>
            <a:off x="625225" y="399500"/>
            <a:ext cx="10717500" cy="510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s-ES" sz="4000">
                <a:solidFill>
                  <a:schemeClr val="dk1"/>
                </a:solidFill>
                <a:latin typeface="Gaegu"/>
                <a:ea typeface="Gaegu"/>
                <a:cs typeface="Gaegu"/>
                <a:sym typeface="Gaegu"/>
              </a:rPr>
              <a:t>	 	 	 	</a:t>
            </a:r>
            <a:endParaRPr sz="4000">
              <a:solidFill>
                <a:schemeClr val="dk1"/>
              </a:solidFill>
              <a:latin typeface="Gaegu"/>
              <a:ea typeface="Gaegu"/>
              <a:cs typeface="Gaegu"/>
              <a:sym typeface="Gaegu"/>
            </a:endParaRPr>
          </a:p>
          <a:p>
            <a:pPr indent="0" lvl="0" marL="457200" rtl="0" algn="l">
              <a:lnSpc>
                <a:spcPct val="115000"/>
              </a:lnSpc>
              <a:spcBef>
                <a:spcPts val="1400"/>
              </a:spcBef>
              <a:spcAft>
                <a:spcPts val="0"/>
              </a:spcAft>
              <a:buNone/>
            </a:pPr>
            <a:r>
              <a:rPr b="1" lang="es-ES" sz="2800">
                <a:solidFill>
                  <a:schemeClr val="dk1"/>
                </a:solidFill>
                <a:latin typeface="Times New Roman"/>
                <a:ea typeface="Times New Roman"/>
                <a:cs typeface="Times New Roman"/>
                <a:sym typeface="Times New Roman"/>
              </a:rPr>
              <a:t>What is an Algorithm ?</a:t>
            </a:r>
            <a:endParaRPr b="1" sz="2800">
              <a:solidFill>
                <a:schemeClr val="dk1"/>
              </a:solidFill>
              <a:latin typeface="Times New Roman"/>
              <a:ea typeface="Times New Roman"/>
              <a:cs typeface="Times New Roman"/>
              <a:sym typeface="Times New Roman"/>
            </a:endParaRPr>
          </a:p>
          <a:p>
            <a:pPr indent="-482600" lvl="0" marL="457200" rtl="0" algn="l">
              <a:lnSpc>
                <a:spcPct val="115000"/>
              </a:lnSpc>
              <a:spcBef>
                <a:spcPts val="1400"/>
              </a:spcBef>
              <a:spcAft>
                <a:spcPts val="0"/>
              </a:spcAft>
              <a:buClr>
                <a:schemeClr val="dk1"/>
              </a:buClr>
              <a:buSzPts val="4000"/>
              <a:buFont typeface="Gaegu"/>
              <a:buChar char="●"/>
            </a:pPr>
            <a:r>
              <a:rPr lang="es-ES" sz="2800">
                <a:solidFill>
                  <a:schemeClr val="dk1"/>
                </a:solidFill>
                <a:latin typeface="Times New Roman"/>
                <a:ea typeface="Times New Roman"/>
                <a:cs typeface="Times New Roman"/>
                <a:sym typeface="Times New Roman"/>
              </a:rPr>
              <a:t>An algorithm is a finite set of instructions or logic, written in order, to accomplish a certain predefined task. Algorithm is not the complete code or program, it is just the core logic(solution) of a problem, which can be expressed either as an informal high level description as </a:t>
            </a:r>
            <a:r>
              <a:rPr b="1" lang="es-ES" sz="2800">
                <a:solidFill>
                  <a:schemeClr val="dk1"/>
                </a:solidFill>
                <a:latin typeface="Times New Roman"/>
                <a:ea typeface="Times New Roman"/>
                <a:cs typeface="Times New Roman"/>
                <a:sym typeface="Times New Roman"/>
              </a:rPr>
              <a:t>pseudocode</a:t>
            </a:r>
            <a:r>
              <a:rPr lang="es-ES" sz="2800">
                <a:solidFill>
                  <a:schemeClr val="dk1"/>
                </a:solidFill>
                <a:latin typeface="Times New Roman"/>
                <a:ea typeface="Times New Roman"/>
                <a:cs typeface="Times New Roman"/>
                <a:sym typeface="Times New Roman"/>
              </a:rPr>
              <a:t> or using a </a:t>
            </a:r>
            <a:r>
              <a:rPr b="1" lang="es-ES" sz="2800">
                <a:solidFill>
                  <a:schemeClr val="dk1"/>
                </a:solidFill>
                <a:latin typeface="Times New Roman"/>
                <a:ea typeface="Times New Roman"/>
                <a:cs typeface="Times New Roman"/>
                <a:sym typeface="Times New Roman"/>
              </a:rPr>
              <a:t>flowchart</a:t>
            </a:r>
            <a:r>
              <a:rPr lang="es-ES"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sz="4000">
              <a:solidFill>
                <a:schemeClr val="dk1"/>
              </a:solidFill>
              <a:latin typeface="Gaegu"/>
              <a:ea typeface="Gaegu"/>
              <a:cs typeface="Gaegu"/>
              <a:sym typeface="Gaegu"/>
            </a:endParaRPr>
          </a:p>
          <a:p>
            <a:pPr indent="0" lvl="0" marL="0" marR="0" rtl="0" algn="l">
              <a:spcBef>
                <a:spcPts val="0"/>
              </a:spcBef>
              <a:spcAft>
                <a:spcPts val="0"/>
              </a:spcAft>
              <a:buNone/>
            </a:pPr>
            <a:r>
              <a:t/>
            </a:r>
            <a:endParaRPr sz="4000">
              <a:solidFill>
                <a:schemeClr val="dk1"/>
              </a:solidFill>
              <a:latin typeface="Gaegu"/>
              <a:ea typeface="Gaegu"/>
              <a:cs typeface="Gaegu"/>
              <a:sym typeface="Gaegu"/>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16"/>
          <p:cNvPicPr preferRelativeResize="0"/>
          <p:nvPr/>
        </p:nvPicPr>
        <p:blipFill>
          <a:blip r:embed="rId3">
            <a:alphaModFix/>
          </a:blip>
          <a:stretch>
            <a:fillRect/>
          </a:stretch>
        </p:blipFill>
        <p:spPr>
          <a:xfrm>
            <a:off x="1252875" y="400050"/>
            <a:ext cx="10939124" cy="4095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id="397" name="Google Shape;397;p17"/>
          <p:cNvPicPr preferRelativeResize="0"/>
          <p:nvPr/>
        </p:nvPicPr>
        <p:blipFill>
          <a:blip r:embed="rId3">
            <a:alphaModFix/>
          </a:blip>
          <a:stretch>
            <a:fillRect/>
          </a:stretch>
        </p:blipFill>
        <p:spPr>
          <a:xfrm>
            <a:off x="1200150" y="171450"/>
            <a:ext cx="10617200" cy="4762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18"/>
          <p:cNvPicPr preferRelativeResize="0"/>
          <p:nvPr/>
        </p:nvPicPr>
        <p:blipFill>
          <a:blip r:embed="rId3">
            <a:alphaModFix/>
          </a:blip>
          <a:stretch>
            <a:fillRect/>
          </a:stretch>
        </p:blipFill>
        <p:spPr>
          <a:xfrm>
            <a:off x="1066800" y="114300"/>
            <a:ext cx="11037550" cy="5867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pic>
        <p:nvPicPr>
          <p:cNvPr id="409" name="Google Shape;409;p19"/>
          <p:cNvPicPr preferRelativeResize="0"/>
          <p:nvPr/>
        </p:nvPicPr>
        <p:blipFill>
          <a:blip r:embed="rId3">
            <a:alphaModFix/>
          </a:blip>
          <a:stretch>
            <a:fillRect/>
          </a:stretch>
        </p:blipFill>
        <p:spPr>
          <a:xfrm>
            <a:off x="876300" y="238125"/>
            <a:ext cx="11315699" cy="4567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pic>
        <p:nvPicPr>
          <p:cNvPr id="415" name="Google Shape;415;p20"/>
          <p:cNvPicPr preferRelativeResize="0"/>
          <p:nvPr/>
        </p:nvPicPr>
        <p:blipFill>
          <a:blip r:embed="rId3">
            <a:alphaModFix/>
          </a:blip>
          <a:stretch>
            <a:fillRect/>
          </a:stretch>
        </p:blipFill>
        <p:spPr>
          <a:xfrm>
            <a:off x="571500" y="285750"/>
            <a:ext cx="11412075" cy="4991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21"/>
          <p:cNvPicPr preferRelativeResize="0"/>
          <p:nvPr/>
        </p:nvPicPr>
        <p:blipFill>
          <a:blip r:embed="rId3">
            <a:alphaModFix/>
          </a:blip>
          <a:stretch>
            <a:fillRect/>
          </a:stretch>
        </p:blipFill>
        <p:spPr>
          <a:xfrm>
            <a:off x="1314450" y="152400"/>
            <a:ext cx="10770201" cy="6134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2"/>
          <p:cNvSpPr txBox="1"/>
          <p:nvPr/>
        </p:nvSpPr>
        <p:spPr>
          <a:xfrm>
            <a:off x="3061150" y="-262225"/>
            <a:ext cx="64731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Three types of Analysis</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27" name="Google Shape;427;p22"/>
          <p:cNvSpPr txBox="1"/>
          <p:nvPr/>
        </p:nvSpPr>
        <p:spPr>
          <a:xfrm>
            <a:off x="896475" y="519975"/>
            <a:ext cx="11165400" cy="6254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400"/>
              </a:spcBef>
              <a:spcAft>
                <a:spcPts val="0"/>
              </a:spcAft>
              <a:buNone/>
            </a:pPr>
            <a:r>
              <a:rPr b="1" lang="es-ES" sz="2900">
                <a:solidFill>
                  <a:schemeClr val="lt1"/>
                </a:solidFill>
                <a:highlight>
                  <a:srgbClr val="78C544"/>
                </a:highlight>
                <a:latin typeface="Times New Roman"/>
                <a:ea typeface="Times New Roman"/>
                <a:cs typeface="Times New Roman"/>
                <a:sym typeface="Times New Roman"/>
              </a:rPr>
              <a:t>worst case ( Theta notation)</a:t>
            </a:r>
            <a:endParaRPr b="1" sz="2900">
              <a:solidFill>
                <a:schemeClr val="lt1"/>
              </a:solidFill>
              <a:highlight>
                <a:srgbClr val="78C544"/>
              </a:highlight>
              <a:latin typeface="Times New Roman"/>
              <a:ea typeface="Times New Roman"/>
              <a:cs typeface="Times New Roman"/>
              <a:sym typeface="Times New Roman"/>
            </a:endParaRPr>
          </a:p>
          <a:p>
            <a:pPr indent="-381000" lvl="0" marL="457200" rtl="0" algn="l">
              <a:lnSpc>
                <a:spcPct val="100000"/>
              </a:lnSpc>
              <a:spcBef>
                <a:spcPts val="1400"/>
              </a:spcBef>
              <a:spcAft>
                <a:spcPts val="0"/>
              </a:spcAft>
              <a:buClr>
                <a:schemeClr val="lt1"/>
              </a:buClr>
              <a:buSzPts val="2400"/>
              <a:buFont typeface="Times New Roman"/>
              <a:buChar char="●"/>
            </a:pPr>
            <a:r>
              <a:rPr b="1" lang="es-ES" sz="2400">
                <a:solidFill>
                  <a:schemeClr val="lt1"/>
                </a:solidFill>
                <a:latin typeface="Times New Roman"/>
                <a:ea typeface="Times New Roman"/>
                <a:cs typeface="Times New Roman"/>
                <a:sym typeface="Times New Roman"/>
              </a:rPr>
              <a:t>defines the input for which the algorithm takes a long time (slowest time to complete)</a:t>
            </a:r>
            <a:endParaRPr b="1" sz="2400">
              <a:solidFill>
                <a:schemeClr val="lt1"/>
              </a:solidFill>
              <a:latin typeface="Times New Roman"/>
              <a:ea typeface="Times New Roman"/>
              <a:cs typeface="Times New Roman"/>
              <a:sym typeface="Times New Roman"/>
            </a:endParaRPr>
          </a:p>
          <a:p>
            <a:pPr indent="-381000" lvl="0" marL="457200" rtl="0" algn="l">
              <a:lnSpc>
                <a:spcPct val="100000"/>
              </a:lnSpc>
              <a:spcBef>
                <a:spcPts val="0"/>
              </a:spcBef>
              <a:spcAft>
                <a:spcPts val="0"/>
              </a:spcAft>
              <a:buClr>
                <a:schemeClr val="lt1"/>
              </a:buClr>
              <a:buSzPts val="2400"/>
              <a:buFont typeface="Times New Roman"/>
              <a:buChar char="●"/>
            </a:pPr>
            <a:r>
              <a:rPr b="1" lang="es-ES" sz="2400">
                <a:solidFill>
                  <a:schemeClr val="lt1"/>
                </a:solidFill>
                <a:latin typeface="Times New Roman"/>
                <a:ea typeface="Times New Roman"/>
                <a:cs typeface="Times New Roman"/>
                <a:sym typeface="Times New Roman"/>
              </a:rPr>
              <a:t>input is the one for which the algorithm runs the slowest</a:t>
            </a:r>
            <a:endParaRPr b="1" sz="2400">
              <a:solidFill>
                <a:schemeClr val="lt1"/>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lang="es-ES" sz="2600">
                <a:solidFill>
                  <a:schemeClr val="lt1"/>
                </a:solidFill>
                <a:highlight>
                  <a:srgbClr val="78C544"/>
                </a:highlight>
                <a:latin typeface="Times New Roman"/>
                <a:ea typeface="Times New Roman"/>
                <a:cs typeface="Times New Roman"/>
                <a:sym typeface="Times New Roman"/>
              </a:rPr>
              <a:t>Best case ( Big-O notation)</a:t>
            </a:r>
            <a:endParaRPr b="1" sz="2600">
              <a:solidFill>
                <a:schemeClr val="lt1"/>
              </a:solidFill>
              <a:highlight>
                <a:srgbClr val="78C544"/>
              </a:highlight>
              <a:latin typeface="Times New Roman"/>
              <a:ea typeface="Times New Roman"/>
              <a:cs typeface="Times New Roman"/>
              <a:sym typeface="Times New Roman"/>
            </a:endParaRPr>
          </a:p>
          <a:p>
            <a:pPr indent="-374650" lvl="0" marL="457200" rtl="0" algn="l">
              <a:lnSpc>
                <a:spcPct val="100000"/>
              </a:lnSpc>
              <a:spcBef>
                <a:spcPts val="1400"/>
              </a:spcBef>
              <a:spcAft>
                <a:spcPts val="0"/>
              </a:spcAft>
              <a:buClr>
                <a:schemeClr val="lt1"/>
              </a:buClr>
              <a:buSzPts val="2300"/>
              <a:buFont typeface="Times New Roman"/>
              <a:buChar char="●"/>
            </a:pPr>
            <a:r>
              <a:rPr b="1" lang="es-ES" sz="2300">
                <a:solidFill>
                  <a:schemeClr val="lt1"/>
                </a:solidFill>
                <a:latin typeface="Times New Roman"/>
                <a:ea typeface="Times New Roman"/>
                <a:cs typeface="Times New Roman"/>
                <a:sym typeface="Times New Roman"/>
              </a:rPr>
              <a:t>defines the input for which the algorithm takes the least time (fastest time to complete)</a:t>
            </a:r>
            <a:endParaRPr b="1" sz="2300">
              <a:solidFill>
                <a:schemeClr val="lt1"/>
              </a:solidFill>
              <a:latin typeface="Times New Roman"/>
              <a:ea typeface="Times New Roman"/>
              <a:cs typeface="Times New Roman"/>
              <a:sym typeface="Times New Roman"/>
            </a:endParaRPr>
          </a:p>
          <a:p>
            <a:pPr indent="-374650" lvl="0" marL="457200" rtl="0" algn="l">
              <a:lnSpc>
                <a:spcPct val="100000"/>
              </a:lnSpc>
              <a:spcBef>
                <a:spcPts val="0"/>
              </a:spcBef>
              <a:spcAft>
                <a:spcPts val="0"/>
              </a:spcAft>
              <a:buClr>
                <a:schemeClr val="lt1"/>
              </a:buClr>
              <a:buSzPts val="2300"/>
              <a:buFont typeface="Times New Roman"/>
              <a:buChar char="●"/>
            </a:pPr>
            <a:r>
              <a:rPr b="1" lang="es-ES" sz="2300">
                <a:solidFill>
                  <a:schemeClr val="lt1"/>
                </a:solidFill>
                <a:latin typeface="Times New Roman"/>
                <a:ea typeface="Times New Roman"/>
                <a:cs typeface="Times New Roman"/>
                <a:sym typeface="Times New Roman"/>
              </a:rPr>
              <a:t>input is the one for which the algorithm runs the fastest</a:t>
            </a:r>
            <a:endParaRPr b="1" sz="2300">
              <a:solidFill>
                <a:schemeClr val="lt1"/>
              </a:solidFill>
              <a:latin typeface="Times New Roman"/>
              <a:ea typeface="Times New Roman"/>
              <a:cs typeface="Times New Roman"/>
              <a:sym typeface="Times New Roman"/>
            </a:endParaRPr>
          </a:p>
          <a:p>
            <a:pPr indent="0" lvl="0" marL="0" rtl="0" algn="l">
              <a:lnSpc>
                <a:spcPct val="100000"/>
              </a:lnSpc>
              <a:spcBef>
                <a:spcPts val="1400"/>
              </a:spcBef>
              <a:spcAft>
                <a:spcPts val="0"/>
              </a:spcAft>
              <a:buNone/>
            </a:pPr>
            <a:r>
              <a:rPr b="1" lang="es-ES" sz="2500">
                <a:solidFill>
                  <a:schemeClr val="lt1"/>
                </a:solidFill>
                <a:highlight>
                  <a:srgbClr val="78C544"/>
                </a:highlight>
                <a:latin typeface="Times New Roman"/>
                <a:ea typeface="Times New Roman"/>
                <a:cs typeface="Times New Roman"/>
                <a:sym typeface="Times New Roman"/>
              </a:rPr>
              <a:t>Average case ( Omega notation)</a:t>
            </a:r>
            <a:endParaRPr b="1" sz="2500">
              <a:solidFill>
                <a:schemeClr val="lt1"/>
              </a:solidFill>
              <a:highlight>
                <a:srgbClr val="78C544"/>
              </a:highlight>
              <a:latin typeface="Times New Roman"/>
              <a:ea typeface="Times New Roman"/>
              <a:cs typeface="Times New Roman"/>
              <a:sym typeface="Times New Roman"/>
            </a:endParaRPr>
          </a:p>
          <a:p>
            <a:pPr indent="-374650" lvl="0" marL="457200" rtl="0" algn="l">
              <a:lnSpc>
                <a:spcPct val="100000"/>
              </a:lnSpc>
              <a:spcBef>
                <a:spcPts val="1400"/>
              </a:spcBef>
              <a:spcAft>
                <a:spcPts val="0"/>
              </a:spcAft>
              <a:buClr>
                <a:schemeClr val="lt1"/>
              </a:buClr>
              <a:buSzPts val="2300"/>
              <a:buFont typeface="Times New Roman"/>
              <a:buChar char="●"/>
            </a:pPr>
            <a:r>
              <a:rPr b="1" lang="es-ES" sz="2300">
                <a:solidFill>
                  <a:schemeClr val="lt1"/>
                </a:solidFill>
                <a:latin typeface="Times New Roman"/>
                <a:ea typeface="Times New Roman"/>
                <a:cs typeface="Times New Roman"/>
                <a:sym typeface="Times New Roman"/>
              </a:rPr>
              <a:t>provides a prediction about </a:t>
            </a:r>
            <a:r>
              <a:rPr b="1" lang="es-ES" sz="2300">
                <a:solidFill>
                  <a:schemeClr val="lt1"/>
                </a:solidFill>
                <a:latin typeface="Times New Roman"/>
                <a:ea typeface="Times New Roman"/>
                <a:cs typeface="Times New Roman"/>
                <a:sym typeface="Times New Roman"/>
              </a:rPr>
              <a:t>the running time of algorithm</a:t>
            </a:r>
            <a:endParaRPr b="1" sz="2300">
              <a:solidFill>
                <a:schemeClr val="lt1"/>
              </a:solidFill>
              <a:latin typeface="Times New Roman"/>
              <a:ea typeface="Times New Roman"/>
              <a:cs typeface="Times New Roman"/>
              <a:sym typeface="Times New Roman"/>
            </a:endParaRPr>
          </a:p>
          <a:p>
            <a:pPr indent="-374650" lvl="0" marL="457200" rtl="0" algn="l">
              <a:lnSpc>
                <a:spcPct val="100000"/>
              </a:lnSpc>
              <a:spcBef>
                <a:spcPts val="0"/>
              </a:spcBef>
              <a:spcAft>
                <a:spcPts val="0"/>
              </a:spcAft>
              <a:buClr>
                <a:schemeClr val="lt1"/>
              </a:buClr>
              <a:buSzPts val="2300"/>
              <a:buFont typeface="Times New Roman"/>
              <a:buChar char="●"/>
            </a:pPr>
            <a:r>
              <a:rPr b="1" lang="es-ES" sz="2300">
                <a:solidFill>
                  <a:schemeClr val="lt1"/>
                </a:solidFill>
                <a:latin typeface="Times New Roman"/>
                <a:ea typeface="Times New Roman"/>
                <a:cs typeface="Times New Roman"/>
                <a:sym typeface="Times New Roman"/>
              </a:rPr>
              <a:t>run the algorithm many times, using many different inputs that come from some distribution that generates these inputs, compute the total running time (by adding the individual times), and divide by the number of trials.</a:t>
            </a:r>
            <a:endParaRPr b="1" sz="2300">
              <a:solidFill>
                <a:schemeClr val="lt1"/>
              </a:solidFill>
              <a:latin typeface="Times New Roman"/>
              <a:ea typeface="Times New Roman"/>
              <a:cs typeface="Times New Roman"/>
              <a:sym typeface="Times New Roman"/>
            </a:endParaRPr>
          </a:p>
          <a:p>
            <a:pPr indent="-374650" lvl="0" marL="457200" rtl="0" algn="l">
              <a:lnSpc>
                <a:spcPct val="100000"/>
              </a:lnSpc>
              <a:spcBef>
                <a:spcPts val="0"/>
              </a:spcBef>
              <a:spcAft>
                <a:spcPts val="0"/>
              </a:spcAft>
              <a:buClr>
                <a:schemeClr val="lt1"/>
              </a:buClr>
              <a:buSzPts val="2300"/>
              <a:buFont typeface="Times New Roman"/>
              <a:buChar char="●"/>
            </a:pPr>
            <a:r>
              <a:t/>
            </a:r>
            <a:endParaRPr b="1" sz="2300">
              <a:solidFill>
                <a:schemeClr val="lt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3"/>
          <p:cNvSpPr txBox="1"/>
          <p:nvPr/>
        </p:nvSpPr>
        <p:spPr>
          <a:xfrm>
            <a:off x="1257300" y="266700"/>
            <a:ext cx="10344300" cy="579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300"/>
              </a:spcBef>
              <a:spcAft>
                <a:spcPts val="0"/>
              </a:spcAft>
              <a:buNone/>
            </a:pPr>
            <a:r>
              <a:rPr b="1" lang="es-ES" sz="2200">
                <a:solidFill>
                  <a:schemeClr val="lt1"/>
                </a:solidFill>
                <a:latin typeface="Times New Roman"/>
                <a:ea typeface="Times New Roman"/>
                <a:cs typeface="Times New Roman"/>
                <a:sym typeface="Times New Roman"/>
              </a:rPr>
              <a:t>For example: In bubble sort, when the input array is already sorted, the time taken by the algorithm is linear i.e. the best case.</a:t>
            </a:r>
            <a:endParaRPr b="1" sz="2200">
              <a:solidFill>
                <a:schemeClr val="lt1"/>
              </a:solidFill>
              <a:latin typeface="Times New Roman"/>
              <a:ea typeface="Times New Roman"/>
              <a:cs typeface="Times New Roman"/>
              <a:sym typeface="Times New Roman"/>
            </a:endParaRPr>
          </a:p>
          <a:p>
            <a:pPr indent="0" lvl="0" marL="0" rtl="0" algn="l">
              <a:lnSpc>
                <a:spcPct val="115000"/>
              </a:lnSpc>
              <a:spcBef>
                <a:spcPts val="2300"/>
              </a:spcBef>
              <a:spcAft>
                <a:spcPts val="0"/>
              </a:spcAft>
              <a:buNone/>
            </a:pPr>
            <a:r>
              <a:rPr b="1" lang="es-ES" sz="2200">
                <a:solidFill>
                  <a:schemeClr val="lt1"/>
                </a:solidFill>
                <a:latin typeface="Times New Roman"/>
                <a:ea typeface="Times New Roman"/>
                <a:cs typeface="Times New Roman"/>
                <a:sym typeface="Times New Roman"/>
              </a:rPr>
              <a:t>But, when the input array is in reverse condition, the algorithm takes the maximum time (quadratic) to sort the elements i.e. the worst case.</a:t>
            </a:r>
            <a:endParaRPr b="1" sz="2200">
              <a:solidFill>
                <a:schemeClr val="lt1"/>
              </a:solidFill>
              <a:latin typeface="Times New Roman"/>
              <a:ea typeface="Times New Roman"/>
              <a:cs typeface="Times New Roman"/>
              <a:sym typeface="Times New Roman"/>
            </a:endParaRPr>
          </a:p>
          <a:p>
            <a:pPr indent="0" lvl="0" marL="0" rtl="0" algn="l">
              <a:lnSpc>
                <a:spcPct val="115000"/>
              </a:lnSpc>
              <a:spcBef>
                <a:spcPts val="2300"/>
              </a:spcBef>
              <a:spcAft>
                <a:spcPts val="0"/>
              </a:spcAft>
              <a:buNone/>
            </a:pPr>
            <a:r>
              <a:rPr b="1" lang="es-ES" sz="2200">
                <a:solidFill>
                  <a:schemeClr val="lt1"/>
                </a:solidFill>
                <a:latin typeface="Times New Roman"/>
                <a:ea typeface="Times New Roman"/>
                <a:cs typeface="Times New Roman"/>
                <a:sym typeface="Times New Roman"/>
              </a:rPr>
              <a:t>When the input array is neither sorted nor in reverse order, then it takes average time.These durations are denoted using asymptotic notations.</a:t>
            </a:r>
            <a:endParaRPr b="1" sz="2200">
              <a:solidFill>
                <a:schemeClr val="lt1"/>
              </a:solidFill>
              <a:latin typeface="Times New Roman"/>
              <a:ea typeface="Times New Roman"/>
              <a:cs typeface="Times New Roman"/>
              <a:sym typeface="Times New Roman"/>
            </a:endParaRPr>
          </a:p>
          <a:p>
            <a:pPr indent="0" lvl="0" marL="0" rtl="0" algn="l">
              <a:lnSpc>
                <a:spcPct val="115000"/>
              </a:lnSpc>
              <a:spcBef>
                <a:spcPts val="2300"/>
              </a:spcBef>
              <a:spcAft>
                <a:spcPts val="0"/>
              </a:spcAft>
              <a:buNone/>
            </a:pPr>
            <a:r>
              <a:rPr b="1" lang="es-ES" sz="2200">
                <a:solidFill>
                  <a:schemeClr val="lt1"/>
                </a:solidFill>
                <a:latin typeface="Times New Roman"/>
                <a:ea typeface="Times New Roman"/>
                <a:cs typeface="Times New Roman"/>
                <a:sym typeface="Times New Roman"/>
              </a:rPr>
              <a:t>There are mainly three asymptotic notations:</a:t>
            </a:r>
            <a:endParaRPr b="1" sz="2200">
              <a:solidFill>
                <a:schemeClr val="lt1"/>
              </a:solidFill>
              <a:latin typeface="Times New Roman"/>
              <a:ea typeface="Times New Roman"/>
              <a:cs typeface="Times New Roman"/>
              <a:sym typeface="Times New Roman"/>
            </a:endParaRPr>
          </a:p>
          <a:p>
            <a:pPr indent="0" lvl="0" marL="0" rtl="0" algn="l">
              <a:lnSpc>
                <a:spcPct val="115000"/>
              </a:lnSpc>
              <a:spcBef>
                <a:spcPts val="2300"/>
              </a:spcBef>
              <a:spcAft>
                <a:spcPts val="0"/>
              </a:spcAft>
              <a:buNone/>
            </a:pPr>
            <a:r>
              <a:rPr b="1" lang="es-ES" sz="2200">
                <a:solidFill>
                  <a:schemeClr val="lt1"/>
                </a:solidFill>
                <a:latin typeface="Times New Roman"/>
                <a:ea typeface="Times New Roman"/>
                <a:cs typeface="Times New Roman"/>
                <a:sym typeface="Times New Roman"/>
              </a:rPr>
              <a:t>1. Theta notation</a:t>
            </a:r>
            <a:endParaRPr b="1" sz="2200">
              <a:solidFill>
                <a:schemeClr val="lt1"/>
              </a:solidFill>
              <a:latin typeface="Times New Roman"/>
              <a:ea typeface="Times New Roman"/>
              <a:cs typeface="Times New Roman"/>
              <a:sym typeface="Times New Roman"/>
            </a:endParaRPr>
          </a:p>
          <a:p>
            <a:pPr indent="0" lvl="0" marL="0" rtl="0" algn="l">
              <a:lnSpc>
                <a:spcPct val="115000"/>
              </a:lnSpc>
              <a:spcBef>
                <a:spcPts val="2300"/>
              </a:spcBef>
              <a:spcAft>
                <a:spcPts val="0"/>
              </a:spcAft>
              <a:buNone/>
            </a:pPr>
            <a:r>
              <a:rPr b="1" lang="es-ES" sz="2200">
                <a:solidFill>
                  <a:schemeClr val="lt1"/>
                </a:solidFill>
                <a:latin typeface="Times New Roman"/>
                <a:ea typeface="Times New Roman"/>
                <a:cs typeface="Times New Roman"/>
                <a:sym typeface="Times New Roman"/>
              </a:rPr>
              <a:t>2.Omega notation</a:t>
            </a:r>
            <a:endParaRPr b="1" sz="2200">
              <a:solidFill>
                <a:schemeClr val="lt1"/>
              </a:solidFill>
              <a:latin typeface="Times New Roman"/>
              <a:ea typeface="Times New Roman"/>
              <a:cs typeface="Times New Roman"/>
              <a:sym typeface="Times New Roman"/>
            </a:endParaRPr>
          </a:p>
          <a:p>
            <a:pPr indent="0" lvl="0" marL="0" rtl="0" algn="l">
              <a:lnSpc>
                <a:spcPct val="115000"/>
              </a:lnSpc>
              <a:spcBef>
                <a:spcPts val="2300"/>
              </a:spcBef>
              <a:spcAft>
                <a:spcPts val="700"/>
              </a:spcAft>
              <a:buNone/>
            </a:pPr>
            <a:r>
              <a:rPr b="1" lang="es-ES" sz="2200">
                <a:solidFill>
                  <a:schemeClr val="lt1"/>
                </a:solidFill>
                <a:latin typeface="Times New Roman"/>
                <a:ea typeface="Times New Roman"/>
                <a:cs typeface="Times New Roman"/>
                <a:sym typeface="Times New Roman"/>
              </a:rPr>
              <a:t>3. Big-O notation</a:t>
            </a:r>
            <a:endParaRPr b="1" sz="2200">
              <a:solidFill>
                <a:schemeClr val="lt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24"/>
          <p:cNvSpPr txBox="1"/>
          <p:nvPr/>
        </p:nvSpPr>
        <p:spPr>
          <a:xfrm>
            <a:off x="3061150" y="-262225"/>
            <a:ext cx="64731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Three types of Analysis</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39" name="Google Shape;439;p24"/>
          <p:cNvSpPr txBox="1"/>
          <p:nvPr/>
        </p:nvSpPr>
        <p:spPr>
          <a:xfrm>
            <a:off x="896475" y="519975"/>
            <a:ext cx="11165400" cy="4448400"/>
          </a:xfrm>
          <a:prstGeom prst="rect">
            <a:avLst/>
          </a:prstGeom>
          <a:noFill/>
          <a:ln>
            <a:noFill/>
          </a:ln>
        </p:spPr>
        <p:txBody>
          <a:bodyPr anchorCtr="0" anchor="t" bIns="91425" lIns="91425" spcFirstLastPara="1" rIns="91425" wrap="square" tIns="91425">
            <a:spAutoFit/>
          </a:bodyPr>
          <a:lstStyle/>
          <a:p>
            <a:pPr indent="-374650" lvl="0" marL="457200" rtl="0" algn="l">
              <a:spcBef>
                <a:spcPts val="1400"/>
              </a:spcBef>
              <a:spcAft>
                <a:spcPts val="0"/>
              </a:spcAft>
              <a:buClr>
                <a:schemeClr val="lt1"/>
              </a:buClr>
              <a:buSzPts val="2300"/>
              <a:buFont typeface="Times New Roman"/>
              <a:buChar char="●"/>
            </a:pPr>
            <a:r>
              <a:rPr b="1" lang="es-ES" sz="2300">
                <a:solidFill>
                  <a:schemeClr val="lt1"/>
                </a:solidFill>
                <a:latin typeface="Times New Roman"/>
                <a:ea typeface="Times New Roman"/>
                <a:cs typeface="Times New Roman"/>
                <a:sym typeface="Times New Roman"/>
              </a:rPr>
              <a:t>Assumes that the input is random</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Lower Bound&lt;= Average Time &lt;= Upper Bound</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for a given algorithm, we can represent the best, worst and average cases in the form of expressions. as an example, let f(n) be the function which represents the given algorithm:</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1400"/>
              </a:spcAft>
              <a:buNone/>
            </a:pPr>
            <a:r>
              <a:t/>
            </a:r>
            <a:endParaRPr b="1" sz="2300">
              <a:solidFill>
                <a:schemeClr val="lt1"/>
              </a:solidFill>
              <a:latin typeface="Times New Roman"/>
              <a:ea typeface="Times New Roman"/>
              <a:cs typeface="Times New Roman"/>
              <a:sym typeface="Times New Roman"/>
            </a:endParaRPr>
          </a:p>
        </p:txBody>
      </p:sp>
      <p:pic>
        <p:nvPicPr>
          <p:cNvPr id="440" name="Google Shape;440;p24"/>
          <p:cNvPicPr preferRelativeResize="0"/>
          <p:nvPr/>
        </p:nvPicPr>
        <p:blipFill>
          <a:blip r:embed="rId3">
            <a:alphaModFix/>
          </a:blip>
          <a:stretch>
            <a:fillRect/>
          </a:stretch>
        </p:blipFill>
        <p:spPr>
          <a:xfrm>
            <a:off x="3061150" y="2834175"/>
            <a:ext cx="6391525" cy="8043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5"/>
          <p:cNvSpPr txBox="1"/>
          <p:nvPr/>
        </p:nvSpPr>
        <p:spPr>
          <a:xfrm>
            <a:off x="3061150" y="-262225"/>
            <a:ext cx="80259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Big - O -Asymptotic Notation (worst case)</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46" name="Google Shape;446;p25"/>
          <p:cNvSpPr txBox="1"/>
          <p:nvPr/>
        </p:nvSpPr>
        <p:spPr>
          <a:xfrm>
            <a:off x="896475" y="519975"/>
            <a:ext cx="11165400" cy="7650000"/>
          </a:xfrm>
          <a:prstGeom prst="rect">
            <a:avLst/>
          </a:prstGeom>
          <a:noFill/>
          <a:ln>
            <a:noFill/>
          </a:ln>
        </p:spPr>
        <p:txBody>
          <a:bodyPr anchorCtr="0" anchor="t" bIns="91425" lIns="91425" spcFirstLastPara="1" rIns="91425" wrap="square" tIns="91425">
            <a:spAutoFit/>
          </a:bodyPr>
          <a:lstStyle/>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to represent best, average and worst cases the upperbound and lowerbound must be identified.</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to do this we need some kind of syntax.</a:t>
            </a:r>
            <a:endParaRPr b="1" sz="2300">
              <a:solidFill>
                <a:schemeClr val="lt1"/>
              </a:solidFill>
              <a:latin typeface="Times New Roman"/>
              <a:ea typeface="Times New Roman"/>
              <a:cs typeface="Times New Roman"/>
              <a:sym typeface="Times New Roman"/>
            </a:endParaRPr>
          </a:p>
          <a:p>
            <a:pPr indent="-374650" lvl="0" marL="457200" rtl="0" algn="l">
              <a:spcBef>
                <a:spcPts val="1400"/>
              </a:spcBef>
              <a:spcAft>
                <a:spcPts val="0"/>
              </a:spcAft>
              <a:buClr>
                <a:schemeClr val="lt1"/>
              </a:buClr>
              <a:buSzPts val="2300"/>
              <a:buFont typeface="Times New Roman"/>
              <a:buChar char="●"/>
            </a:pPr>
            <a:r>
              <a:rPr b="1" lang="es-ES" sz="2300">
                <a:solidFill>
                  <a:schemeClr val="lt1"/>
                </a:solidFill>
                <a:latin typeface="Times New Roman"/>
                <a:ea typeface="Times New Roman"/>
                <a:cs typeface="Times New Roman"/>
                <a:sym typeface="Times New Roman"/>
              </a:rPr>
              <a:t>Big-O Notation [ upper bounding function]</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This notation gives the tight upper bound of the given function. It is represented as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that means, at larger values of n, the upper bound of f(n) is g(n).</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for example, if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rPr b="1" lang="es-ES" sz="2300">
                <a:solidFill>
                  <a:schemeClr val="lt1"/>
                </a:solidFill>
                <a:latin typeface="Times New Roman"/>
                <a:ea typeface="Times New Roman"/>
                <a:cs typeface="Times New Roman"/>
                <a:sym typeface="Times New Roman"/>
              </a:rPr>
              <a:t>for the given algorithm, then n</a:t>
            </a:r>
            <a:r>
              <a:rPr b="1" baseline="30000" lang="es-ES" sz="2300">
                <a:solidFill>
                  <a:schemeClr val="lt1"/>
                </a:solidFill>
                <a:latin typeface="Times New Roman"/>
                <a:ea typeface="Times New Roman"/>
                <a:cs typeface="Times New Roman"/>
                <a:sym typeface="Times New Roman"/>
              </a:rPr>
              <a:t>4</a:t>
            </a:r>
            <a:r>
              <a:rPr b="1" lang="es-ES" sz="2300">
                <a:solidFill>
                  <a:schemeClr val="lt1"/>
                </a:solidFill>
                <a:latin typeface="Times New Roman"/>
                <a:ea typeface="Times New Roman"/>
                <a:cs typeface="Times New Roman"/>
                <a:sym typeface="Times New Roman"/>
              </a:rPr>
              <a:t> is g(n). that means g(n) gives the maximum rate of growth for f(n) at larger values of n</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1400"/>
              </a:spcAft>
              <a:buNone/>
            </a:pPr>
            <a:r>
              <a:t/>
            </a:r>
            <a:endParaRPr b="1" sz="2300">
              <a:solidFill>
                <a:schemeClr val="lt1"/>
              </a:solidFill>
              <a:latin typeface="Times New Roman"/>
              <a:ea typeface="Times New Roman"/>
              <a:cs typeface="Times New Roman"/>
              <a:sym typeface="Times New Roman"/>
            </a:endParaRPr>
          </a:p>
        </p:txBody>
      </p:sp>
      <p:pic>
        <p:nvPicPr>
          <p:cNvPr id="447" name="Google Shape;447;p25"/>
          <p:cNvPicPr preferRelativeResize="0"/>
          <p:nvPr/>
        </p:nvPicPr>
        <p:blipFill>
          <a:blip r:embed="rId3">
            <a:alphaModFix/>
          </a:blip>
          <a:stretch>
            <a:fillRect/>
          </a:stretch>
        </p:blipFill>
        <p:spPr>
          <a:xfrm>
            <a:off x="3848100" y="2981325"/>
            <a:ext cx="2124075" cy="447675"/>
          </a:xfrm>
          <a:prstGeom prst="rect">
            <a:avLst/>
          </a:prstGeom>
          <a:noFill/>
          <a:ln>
            <a:noFill/>
          </a:ln>
        </p:spPr>
      </p:pic>
      <p:pic>
        <p:nvPicPr>
          <p:cNvPr id="448" name="Google Shape;448;p25"/>
          <p:cNvPicPr preferRelativeResize="0"/>
          <p:nvPr/>
        </p:nvPicPr>
        <p:blipFill>
          <a:blip r:embed="rId4">
            <a:alphaModFix/>
          </a:blip>
          <a:stretch>
            <a:fillRect/>
          </a:stretch>
        </p:blipFill>
        <p:spPr>
          <a:xfrm>
            <a:off x="3605213" y="4181475"/>
            <a:ext cx="4219575" cy="5905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sp>
        <p:nvSpPr>
          <p:cNvPr id="341" name="Google Shape;341;p8"/>
          <p:cNvSpPr txBox="1"/>
          <p:nvPr/>
        </p:nvSpPr>
        <p:spPr>
          <a:xfrm>
            <a:off x="5181189" y="1032386"/>
            <a:ext cx="6893100" cy="923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000">
              <a:solidFill>
                <a:schemeClr val="lt1"/>
              </a:solidFill>
              <a:latin typeface="Gaegu"/>
              <a:ea typeface="Gaegu"/>
              <a:cs typeface="Gaegu"/>
              <a:sym typeface="Gaegu"/>
            </a:endParaRPr>
          </a:p>
        </p:txBody>
      </p:sp>
      <p:sp>
        <p:nvSpPr>
          <p:cNvPr id="342" name="Google Shape;342;p8"/>
          <p:cNvSpPr txBox="1"/>
          <p:nvPr/>
        </p:nvSpPr>
        <p:spPr>
          <a:xfrm>
            <a:off x="1417200" y="399500"/>
            <a:ext cx="10543800" cy="510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lang="es-ES" sz="4600">
                <a:solidFill>
                  <a:schemeClr val="dk1"/>
                </a:solidFill>
                <a:latin typeface="Gaegu"/>
                <a:ea typeface="Gaegu"/>
                <a:cs typeface="Gaegu"/>
                <a:sym typeface="Gaegu"/>
              </a:rPr>
              <a:t>	</a:t>
            </a:r>
            <a:r>
              <a:rPr lang="es-ES" sz="2700">
                <a:solidFill>
                  <a:schemeClr val="dk1"/>
                </a:solidFill>
                <a:latin typeface="Times New Roman"/>
                <a:ea typeface="Times New Roman"/>
                <a:cs typeface="Times New Roman"/>
                <a:sym typeface="Times New Roman"/>
              </a:rPr>
              <a:t>Every Algorithm must satisfy the following properties:</a:t>
            </a:r>
            <a:endParaRPr sz="2700">
              <a:solidFill>
                <a:schemeClr val="dk1"/>
              </a:solidFill>
              <a:latin typeface="Times New Roman"/>
              <a:ea typeface="Times New Roman"/>
              <a:cs typeface="Times New Roman"/>
              <a:sym typeface="Times New Roman"/>
            </a:endParaRPr>
          </a:p>
          <a:p>
            <a:pPr indent="0" lvl="0" marL="457200" rtl="0" algn="l">
              <a:lnSpc>
                <a:spcPct val="115000"/>
              </a:lnSpc>
              <a:spcBef>
                <a:spcPts val="1400"/>
              </a:spcBef>
              <a:spcAft>
                <a:spcPts val="0"/>
              </a:spcAft>
              <a:buClr>
                <a:schemeClr val="dk1"/>
              </a:buClr>
              <a:buSzPts val="1100"/>
              <a:buFont typeface="Arial"/>
              <a:buNone/>
            </a:pPr>
            <a:r>
              <a:rPr lang="es-ES" sz="2700">
                <a:solidFill>
                  <a:schemeClr val="dk1"/>
                </a:solidFill>
                <a:latin typeface="Times New Roman"/>
                <a:ea typeface="Times New Roman"/>
                <a:cs typeface="Times New Roman"/>
                <a:sym typeface="Times New Roman"/>
              </a:rPr>
              <a:t>1.</a:t>
            </a:r>
            <a:r>
              <a:rPr lang="es-ES" sz="2000">
                <a:solidFill>
                  <a:schemeClr val="dk1"/>
                </a:solidFill>
                <a:latin typeface="Times New Roman"/>
                <a:ea typeface="Times New Roman"/>
                <a:cs typeface="Times New Roman"/>
                <a:sym typeface="Times New Roman"/>
              </a:rPr>
              <a:t> 	</a:t>
            </a:r>
            <a:r>
              <a:rPr b="1" lang="es-ES" sz="2700">
                <a:solidFill>
                  <a:schemeClr val="dk1"/>
                </a:solidFill>
                <a:latin typeface="Times New Roman"/>
                <a:ea typeface="Times New Roman"/>
                <a:cs typeface="Times New Roman"/>
                <a:sym typeface="Times New Roman"/>
              </a:rPr>
              <a:t>Input</a:t>
            </a:r>
            <a:r>
              <a:rPr lang="es-ES" sz="2700">
                <a:solidFill>
                  <a:schemeClr val="dk1"/>
                </a:solidFill>
                <a:latin typeface="Times New Roman"/>
                <a:ea typeface="Times New Roman"/>
                <a:cs typeface="Times New Roman"/>
                <a:sym typeface="Times New Roman"/>
              </a:rPr>
              <a:t>- There should be 0 or more inputs supplied externally to the algorithm.</a:t>
            </a:r>
            <a:endParaRPr sz="27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s-ES" sz="2700">
                <a:solidFill>
                  <a:schemeClr val="dk1"/>
                </a:solidFill>
                <a:latin typeface="Times New Roman"/>
                <a:ea typeface="Times New Roman"/>
                <a:cs typeface="Times New Roman"/>
                <a:sym typeface="Times New Roman"/>
              </a:rPr>
              <a:t>2.</a:t>
            </a:r>
            <a:r>
              <a:rPr lang="es-ES" sz="2000">
                <a:solidFill>
                  <a:schemeClr val="dk1"/>
                </a:solidFill>
                <a:latin typeface="Times New Roman"/>
                <a:ea typeface="Times New Roman"/>
                <a:cs typeface="Times New Roman"/>
                <a:sym typeface="Times New Roman"/>
              </a:rPr>
              <a:t> 	</a:t>
            </a:r>
            <a:r>
              <a:rPr b="1" lang="es-ES" sz="2700">
                <a:solidFill>
                  <a:schemeClr val="dk1"/>
                </a:solidFill>
                <a:latin typeface="Times New Roman"/>
                <a:ea typeface="Times New Roman"/>
                <a:cs typeface="Times New Roman"/>
                <a:sym typeface="Times New Roman"/>
              </a:rPr>
              <a:t>Output</a:t>
            </a:r>
            <a:r>
              <a:rPr lang="es-ES" sz="2700">
                <a:solidFill>
                  <a:schemeClr val="dk1"/>
                </a:solidFill>
                <a:latin typeface="Times New Roman"/>
                <a:ea typeface="Times New Roman"/>
                <a:cs typeface="Times New Roman"/>
                <a:sym typeface="Times New Roman"/>
              </a:rPr>
              <a:t>- There should be atleast 1 output obtained.</a:t>
            </a:r>
            <a:endParaRPr sz="27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s-ES" sz="2700">
                <a:solidFill>
                  <a:schemeClr val="dk1"/>
                </a:solidFill>
                <a:latin typeface="Times New Roman"/>
                <a:ea typeface="Times New Roman"/>
                <a:cs typeface="Times New Roman"/>
                <a:sym typeface="Times New Roman"/>
              </a:rPr>
              <a:t>3.</a:t>
            </a:r>
            <a:r>
              <a:rPr lang="es-ES" sz="2000">
                <a:solidFill>
                  <a:schemeClr val="dk1"/>
                </a:solidFill>
                <a:latin typeface="Times New Roman"/>
                <a:ea typeface="Times New Roman"/>
                <a:cs typeface="Times New Roman"/>
                <a:sym typeface="Times New Roman"/>
              </a:rPr>
              <a:t> 	</a:t>
            </a:r>
            <a:r>
              <a:rPr b="1" lang="es-ES" sz="2700">
                <a:solidFill>
                  <a:schemeClr val="dk1"/>
                </a:solidFill>
                <a:latin typeface="Times New Roman"/>
                <a:ea typeface="Times New Roman"/>
                <a:cs typeface="Times New Roman"/>
                <a:sym typeface="Times New Roman"/>
              </a:rPr>
              <a:t>Definiteness</a:t>
            </a:r>
            <a:r>
              <a:rPr lang="es-ES" sz="2700">
                <a:solidFill>
                  <a:schemeClr val="dk1"/>
                </a:solidFill>
                <a:latin typeface="Times New Roman"/>
                <a:ea typeface="Times New Roman"/>
                <a:cs typeface="Times New Roman"/>
                <a:sym typeface="Times New Roman"/>
              </a:rPr>
              <a:t>- Every step of the algorithm should be clear and well defined.</a:t>
            </a:r>
            <a:endParaRPr sz="27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s-ES" sz="2700">
                <a:solidFill>
                  <a:schemeClr val="dk1"/>
                </a:solidFill>
                <a:latin typeface="Times New Roman"/>
                <a:ea typeface="Times New Roman"/>
                <a:cs typeface="Times New Roman"/>
                <a:sym typeface="Times New Roman"/>
              </a:rPr>
              <a:t>4.</a:t>
            </a:r>
            <a:r>
              <a:rPr lang="es-ES" sz="2000">
                <a:solidFill>
                  <a:schemeClr val="dk1"/>
                </a:solidFill>
                <a:latin typeface="Times New Roman"/>
                <a:ea typeface="Times New Roman"/>
                <a:cs typeface="Times New Roman"/>
                <a:sym typeface="Times New Roman"/>
              </a:rPr>
              <a:t> 	</a:t>
            </a:r>
            <a:r>
              <a:rPr b="1" lang="es-ES" sz="2700">
                <a:solidFill>
                  <a:schemeClr val="dk1"/>
                </a:solidFill>
                <a:latin typeface="Times New Roman"/>
                <a:ea typeface="Times New Roman"/>
                <a:cs typeface="Times New Roman"/>
                <a:sym typeface="Times New Roman"/>
              </a:rPr>
              <a:t>Finiteness</a:t>
            </a:r>
            <a:r>
              <a:rPr lang="es-ES" sz="2700">
                <a:solidFill>
                  <a:schemeClr val="dk1"/>
                </a:solidFill>
                <a:latin typeface="Times New Roman"/>
                <a:ea typeface="Times New Roman"/>
                <a:cs typeface="Times New Roman"/>
                <a:sym typeface="Times New Roman"/>
              </a:rPr>
              <a:t>- The algorithm should have finite number of steps.</a:t>
            </a:r>
            <a:endParaRPr sz="27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Clr>
                <a:schemeClr val="dk1"/>
              </a:buClr>
              <a:buSzPts val="1100"/>
              <a:buFont typeface="Arial"/>
              <a:buNone/>
            </a:pPr>
            <a:r>
              <a:rPr lang="es-ES" sz="2700">
                <a:solidFill>
                  <a:schemeClr val="dk1"/>
                </a:solidFill>
                <a:latin typeface="Times New Roman"/>
                <a:ea typeface="Times New Roman"/>
                <a:cs typeface="Times New Roman"/>
                <a:sym typeface="Times New Roman"/>
              </a:rPr>
              <a:t>5.</a:t>
            </a:r>
            <a:r>
              <a:rPr lang="es-ES" sz="2000">
                <a:solidFill>
                  <a:schemeClr val="dk1"/>
                </a:solidFill>
                <a:latin typeface="Times New Roman"/>
                <a:ea typeface="Times New Roman"/>
                <a:cs typeface="Times New Roman"/>
                <a:sym typeface="Times New Roman"/>
              </a:rPr>
              <a:t> 	</a:t>
            </a:r>
            <a:r>
              <a:rPr b="1" lang="es-ES" sz="2700">
                <a:solidFill>
                  <a:schemeClr val="dk1"/>
                </a:solidFill>
                <a:latin typeface="Times New Roman"/>
                <a:ea typeface="Times New Roman"/>
                <a:cs typeface="Times New Roman"/>
                <a:sym typeface="Times New Roman"/>
              </a:rPr>
              <a:t>Correctness</a:t>
            </a:r>
            <a:r>
              <a:rPr lang="es-ES" sz="2700">
                <a:solidFill>
                  <a:schemeClr val="dk1"/>
                </a:solidFill>
                <a:latin typeface="Times New Roman"/>
                <a:ea typeface="Times New Roman"/>
                <a:cs typeface="Times New Roman"/>
                <a:sym typeface="Times New Roman"/>
              </a:rPr>
              <a:t>- Every step of the algorithm must generate a correct output.</a:t>
            </a:r>
            <a:endParaRPr sz="2700">
              <a:solidFill>
                <a:schemeClr val="dk1"/>
              </a:solidFill>
              <a:latin typeface="Times New Roman"/>
              <a:ea typeface="Times New Roman"/>
              <a:cs typeface="Times New Roman"/>
              <a:sym typeface="Times New Roman"/>
            </a:endParaRPr>
          </a:p>
          <a:p>
            <a:pPr indent="0" lvl="0" marL="0" marR="0" rtl="0" algn="l">
              <a:spcBef>
                <a:spcPts val="1400"/>
              </a:spcBef>
              <a:spcAft>
                <a:spcPts val="0"/>
              </a:spcAft>
              <a:buNone/>
            </a:pPr>
            <a:r>
              <a:t/>
            </a:r>
            <a:endParaRPr sz="4600">
              <a:solidFill>
                <a:schemeClr val="dk1"/>
              </a:solidFill>
              <a:latin typeface="Gaegu"/>
              <a:ea typeface="Gaegu"/>
              <a:cs typeface="Gaegu"/>
              <a:sym typeface="Gaegu"/>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26"/>
          <p:cNvSpPr txBox="1"/>
          <p:nvPr/>
        </p:nvSpPr>
        <p:spPr>
          <a:xfrm>
            <a:off x="3061150" y="-262225"/>
            <a:ext cx="82926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Big O- A</a:t>
            </a:r>
            <a:r>
              <a:rPr b="1" lang="es-ES" sz="3100">
                <a:solidFill>
                  <a:schemeClr val="lt1"/>
                </a:solidFill>
              </a:rPr>
              <a:t>symptotic Notation</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54" name="Google Shape;454;p26"/>
          <p:cNvSpPr txBox="1"/>
          <p:nvPr/>
        </p:nvSpPr>
        <p:spPr>
          <a:xfrm>
            <a:off x="896475" y="519975"/>
            <a:ext cx="11165400" cy="2139600"/>
          </a:xfrm>
          <a:prstGeom prst="rect">
            <a:avLst/>
          </a:prstGeom>
          <a:noFill/>
          <a:ln>
            <a:noFill/>
          </a:ln>
        </p:spPr>
        <p:txBody>
          <a:bodyPr anchorCtr="0" anchor="t" bIns="91425" lIns="91425" spcFirstLastPara="1" rIns="91425" wrap="square" tIns="91425">
            <a:spAutoFit/>
          </a:bodyPr>
          <a:lstStyle/>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1400"/>
              </a:spcAft>
              <a:buNone/>
            </a:pPr>
            <a:r>
              <a:t/>
            </a:r>
            <a:endParaRPr b="1" sz="2300">
              <a:solidFill>
                <a:schemeClr val="lt1"/>
              </a:solidFill>
              <a:latin typeface="Times New Roman"/>
              <a:ea typeface="Times New Roman"/>
              <a:cs typeface="Times New Roman"/>
              <a:sym typeface="Times New Roman"/>
            </a:endParaRPr>
          </a:p>
        </p:txBody>
      </p:sp>
      <p:pic>
        <p:nvPicPr>
          <p:cNvPr id="455" name="Google Shape;455;p26"/>
          <p:cNvPicPr preferRelativeResize="0"/>
          <p:nvPr/>
        </p:nvPicPr>
        <p:blipFill>
          <a:blip r:embed="rId3">
            <a:alphaModFix/>
          </a:blip>
          <a:stretch>
            <a:fillRect/>
          </a:stretch>
        </p:blipFill>
        <p:spPr>
          <a:xfrm>
            <a:off x="1309701" y="868875"/>
            <a:ext cx="5342825" cy="2788725"/>
          </a:xfrm>
          <a:prstGeom prst="rect">
            <a:avLst/>
          </a:prstGeom>
          <a:noFill/>
          <a:ln>
            <a:noFill/>
          </a:ln>
        </p:spPr>
      </p:pic>
      <p:sp>
        <p:nvSpPr>
          <p:cNvPr id="456" name="Google Shape;456;p26"/>
          <p:cNvSpPr txBox="1"/>
          <p:nvPr/>
        </p:nvSpPr>
        <p:spPr>
          <a:xfrm>
            <a:off x="7029450" y="933450"/>
            <a:ext cx="48960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solidFill>
                  <a:schemeClr val="lt1"/>
                </a:solidFill>
              </a:rPr>
              <a:t>let us see the O-notation with a little more detail.</a:t>
            </a:r>
            <a:endParaRPr sz="2100">
              <a:solidFill>
                <a:schemeClr val="lt1"/>
              </a:solidFill>
            </a:endParaRPr>
          </a:p>
          <a:p>
            <a:pPr indent="0" lvl="0" marL="0" rtl="0" algn="l">
              <a:spcBef>
                <a:spcPts val="0"/>
              </a:spcBef>
              <a:spcAft>
                <a:spcPts val="0"/>
              </a:spcAft>
              <a:buNone/>
            </a:pPr>
            <a:r>
              <a:rPr lang="es-ES" sz="2100">
                <a:solidFill>
                  <a:schemeClr val="lt1"/>
                </a:solidFill>
              </a:rPr>
              <a:t>O-notation defined as O(g(n))={f(n) : there exist positive constants c and n</a:t>
            </a:r>
            <a:r>
              <a:rPr baseline="-25000" lang="es-ES" sz="2100">
                <a:solidFill>
                  <a:schemeClr val="lt1"/>
                </a:solidFill>
              </a:rPr>
              <a:t>0</a:t>
            </a:r>
            <a:r>
              <a:rPr lang="es-ES" sz="2100">
                <a:solidFill>
                  <a:schemeClr val="lt1"/>
                </a:solidFill>
              </a:rPr>
              <a:t> such that 0&lt;=f(n) &lt;=cg(n) for all n&gt;n</a:t>
            </a:r>
            <a:r>
              <a:rPr baseline="-25000" lang="es-ES" sz="2100">
                <a:solidFill>
                  <a:schemeClr val="lt1"/>
                </a:solidFill>
              </a:rPr>
              <a:t>0</a:t>
            </a:r>
            <a:r>
              <a:rPr lang="es-ES" sz="2100">
                <a:solidFill>
                  <a:schemeClr val="lt1"/>
                </a:solidFill>
              </a:rPr>
              <a:t> </a:t>
            </a:r>
            <a:endParaRPr sz="2100">
              <a:solidFill>
                <a:schemeClr val="lt1"/>
              </a:solidFill>
            </a:endParaRPr>
          </a:p>
        </p:txBody>
      </p:sp>
      <p:sp>
        <p:nvSpPr>
          <p:cNvPr id="457" name="Google Shape;457;p26"/>
          <p:cNvSpPr txBox="1"/>
          <p:nvPr/>
        </p:nvSpPr>
        <p:spPr>
          <a:xfrm>
            <a:off x="1792875" y="3981450"/>
            <a:ext cx="93726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rPr lang="es-ES" sz="2100">
                <a:solidFill>
                  <a:schemeClr val="lt1"/>
                </a:solidFill>
              </a:rPr>
              <a:t>we discard lower values of n.</a:t>
            </a:r>
            <a:endParaRPr sz="2100">
              <a:solidFill>
                <a:schemeClr val="lt1"/>
              </a:solidFill>
            </a:endParaRPr>
          </a:p>
          <a:p>
            <a:pPr indent="0" lvl="0" marL="0" rtl="0" algn="l">
              <a:spcBef>
                <a:spcPts val="0"/>
              </a:spcBef>
              <a:spcAft>
                <a:spcPts val="0"/>
              </a:spcAft>
              <a:buNone/>
            </a:pPr>
            <a:r>
              <a:rPr lang="es-ES" sz="2100">
                <a:solidFill>
                  <a:schemeClr val="lt1"/>
                </a:solidFill>
              </a:rPr>
              <a:t>n</a:t>
            </a:r>
            <a:r>
              <a:rPr baseline="-25000" lang="es-ES" sz="2100">
                <a:solidFill>
                  <a:schemeClr val="lt1"/>
                </a:solidFill>
              </a:rPr>
              <a:t>0</a:t>
            </a:r>
            <a:r>
              <a:rPr lang="es-ES" sz="2100">
                <a:solidFill>
                  <a:schemeClr val="lt1"/>
                </a:solidFill>
              </a:rPr>
              <a:t> is the point from which we need to consider the rate of growth for a given algorithm. Below n</a:t>
            </a:r>
            <a:r>
              <a:rPr baseline="-25000" lang="es-ES" sz="2100">
                <a:solidFill>
                  <a:schemeClr val="lt1"/>
                </a:solidFill>
              </a:rPr>
              <a:t>0</a:t>
            </a:r>
            <a:r>
              <a:rPr lang="es-ES" sz="2100">
                <a:solidFill>
                  <a:schemeClr val="lt1"/>
                </a:solidFill>
              </a:rPr>
              <a:t>, the rate of growth could be different. n</a:t>
            </a:r>
            <a:r>
              <a:rPr baseline="-25000" lang="es-ES" sz="2100">
                <a:solidFill>
                  <a:schemeClr val="lt1"/>
                </a:solidFill>
              </a:rPr>
              <a:t>0</a:t>
            </a:r>
            <a:r>
              <a:rPr lang="es-ES" sz="2100">
                <a:solidFill>
                  <a:schemeClr val="lt1"/>
                </a:solidFill>
              </a:rPr>
              <a:t> is called threshold for the given function.</a:t>
            </a:r>
            <a:endParaRPr sz="2100">
              <a:solidFill>
                <a:schemeClr val="lt1"/>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27"/>
          <p:cNvSpPr txBox="1"/>
          <p:nvPr/>
        </p:nvSpPr>
        <p:spPr>
          <a:xfrm>
            <a:off x="3061150" y="-262225"/>
            <a:ext cx="64731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Big - O Visualization</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63" name="Google Shape;463;p27"/>
          <p:cNvSpPr txBox="1"/>
          <p:nvPr/>
        </p:nvSpPr>
        <p:spPr>
          <a:xfrm>
            <a:off x="896475" y="519975"/>
            <a:ext cx="11165400" cy="2139600"/>
          </a:xfrm>
          <a:prstGeom prst="rect">
            <a:avLst/>
          </a:prstGeom>
          <a:noFill/>
          <a:ln>
            <a:noFill/>
          </a:ln>
        </p:spPr>
        <p:txBody>
          <a:bodyPr anchorCtr="0" anchor="t" bIns="91425" lIns="91425" spcFirstLastPara="1" rIns="91425" wrap="square" tIns="91425">
            <a:spAutoFit/>
          </a:bodyPr>
          <a:lstStyle/>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1400"/>
              </a:spcAft>
              <a:buNone/>
            </a:pPr>
            <a:r>
              <a:t/>
            </a:r>
            <a:endParaRPr b="1" sz="2300">
              <a:solidFill>
                <a:schemeClr val="lt1"/>
              </a:solidFill>
              <a:latin typeface="Times New Roman"/>
              <a:ea typeface="Times New Roman"/>
              <a:cs typeface="Times New Roman"/>
              <a:sym typeface="Times New Roman"/>
            </a:endParaRPr>
          </a:p>
        </p:txBody>
      </p:sp>
      <p:sp>
        <p:nvSpPr>
          <p:cNvPr id="464" name="Google Shape;464;p27"/>
          <p:cNvSpPr txBox="1"/>
          <p:nvPr/>
        </p:nvSpPr>
        <p:spPr>
          <a:xfrm>
            <a:off x="1409700" y="933450"/>
            <a:ext cx="105159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solidFill>
                  <a:schemeClr val="lt1"/>
                </a:solidFill>
              </a:rPr>
              <a:t>O(g(n)) is the set of functions with smaller or the same order of growth as g(n). For example; O(n</a:t>
            </a:r>
            <a:r>
              <a:rPr baseline="30000" lang="es-ES" sz="2100">
                <a:solidFill>
                  <a:schemeClr val="lt1"/>
                </a:solidFill>
              </a:rPr>
              <a:t>2</a:t>
            </a:r>
            <a:r>
              <a:rPr lang="es-ES" sz="2100">
                <a:solidFill>
                  <a:schemeClr val="lt1"/>
                </a:solidFill>
              </a:rPr>
              <a:t>) includes O(1), O(n), O(nlogn) etc</a:t>
            </a:r>
            <a:endParaRPr sz="2100">
              <a:solidFill>
                <a:schemeClr val="lt1"/>
              </a:solidFill>
            </a:endParaRPr>
          </a:p>
          <a:p>
            <a:pPr indent="0" lvl="0" marL="0" rtl="0" algn="l">
              <a:spcBef>
                <a:spcPts val="0"/>
              </a:spcBef>
              <a:spcAft>
                <a:spcPts val="0"/>
              </a:spcAft>
              <a:buNone/>
            </a:pPr>
            <a:r>
              <a:t/>
            </a:r>
            <a:endParaRPr sz="2100">
              <a:solidFill>
                <a:schemeClr val="lt1"/>
              </a:solidFill>
            </a:endParaRPr>
          </a:p>
        </p:txBody>
      </p:sp>
      <p:pic>
        <p:nvPicPr>
          <p:cNvPr id="465" name="Google Shape;465;p27"/>
          <p:cNvPicPr preferRelativeResize="0"/>
          <p:nvPr/>
        </p:nvPicPr>
        <p:blipFill>
          <a:blip r:embed="rId3">
            <a:alphaModFix/>
          </a:blip>
          <a:stretch>
            <a:fillRect/>
          </a:stretch>
        </p:blipFill>
        <p:spPr>
          <a:xfrm>
            <a:off x="1943100" y="1954725"/>
            <a:ext cx="8077201" cy="43476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8"/>
          <p:cNvSpPr txBox="1"/>
          <p:nvPr/>
        </p:nvSpPr>
        <p:spPr>
          <a:xfrm>
            <a:off x="2527750" y="0"/>
            <a:ext cx="64731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Big - O Visualization</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pic>
        <p:nvPicPr>
          <p:cNvPr id="472" name="Google Shape;472;p28"/>
          <p:cNvPicPr preferRelativeResize="0"/>
          <p:nvPr/>
        </p:nvPicPr>
        <p:blipFill>
          <a:blip r:embed="rId3">
            <a:alphaModFix/>
          </a:blip>
          <a:stretch>
            <a:fillRect/>
          </a:stretch>
        </p:blipFill>
        <p:spPr>
          <a:xfrm>
            <a:off x="1295400" y="923400"/>
            <a:ext cx="8172450" cy="466725"/>
          </a:xfrm>
          <a:prstGeom prst="rect">
            <a:avLst/>
          </a:prstGeom>
          <a:noFill/>
          <a:ln>
            <a:noFill/>
          </a:ln>
        </p:spPr>
      </p:pic>
      <p:pic>
        <p:nvPicPr>
          <p:cNvPr id="473" name="Google Shape;473;p28"/>
          <p:cNvPicPr preferRelativeResize="0"/>
          <p:nvPr/>
        </p:nvPicPr>
        <p:blipFill>
          <a:blip r:embed="rId4">
            <a:alphaModFix/>
          </a:blip>
          <a:stretch>
            <a:fillRect/>
          </a:stretch>
        </p:blipFill>
        <p:spPr>
          <a:xfrm>
            <a:off x="1492402" y="1485375"/>
            <a:ext cx="8927949" cy="5163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9"/>
          <p:cNvSpPr txBox="1"/>
          <p:nvPr/>
        </p:nvSpPr>
        <p:spPr>
          <a:xfrm>
            <a:off x="3061150" y="-262225"/>
            <a:ext cx="82926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Omega-Q </a:t>
            </a:r>
            <a:r>
              <a:rPr b="1" lang="es-ES" sz="3100">
                <a:solidFill>
                  <a:schemeClr val="lt1"/>
                </a:solidFill>
              </a:rPr>
              <a:t>- Asymptotic Notation (best)</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79" name="Google Shape;479;p29"/>
          <p:cNvSpPr txBox="1"/>
          <p:nvPr/>
        </p:nvSpPr>
        <p:spPr>
          <a:xfrm>
            <a:off x="896475" y="519975"/>
            <a:ext cx="11165400" cy="2139600"/>
          </a:xfrm>
          <a:prstGeom prst="rect">
            <a:avLst/>
          </a:prstGeom>
          <a:noFill/>
          <a:ln>
            <a:noFill/>
          </a:ln>
        </p:spPr>
        <p:txBody>
          <a:bodyPr anchorCtr="0" anchor="t" bIns="91425" lIns="91425" spcFirstLastPara="1" rIns="91425" wrap="square" tIns="91425">
            <a:spAutoFit/>
          </a:bodyPr>
          <a:lstStyle/>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1400"/>
              </a:spcAft>
              <a:buNone/>
            </a:pPr>
            <a:r>
              <a:t/>
            </a:r>
            <a:endParaRPr b="1" sz="2300">
              <a:solidFill>
                <a:schemeClr val="lt1"/>
              </a:solidFill>
              <a:latin typeface="Times New Roman"/>
              <a:ea typeface="Times New Roman"/>
              <a:cs typeface="Times New Roman"/>
              <a:sym typeface="Times New Roman"/>
            </a:endParaRPr>
          </a:p>
        </p:txBody>
      </p:sp>
      <p:sp>
        <p:nvSpPr>
          <p:cNvPr id="480" name="Google Shape;480;p29"/>
          <p:cNvSpPr txBox="1"/>
          <p:nvPr/>
        </p:nvSpPr>
        <p:spPr>
          <a:xfrm>
            <a:off x="7029450" y="933450"/>
            <a:ext cx="48960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solidFill>
                  <a:schemeClr val="lt1"/>
                </a:solidFill>
              </a:rPr>
              <a:t>Omega gives the tighter lower bound of the given algorithm can be represented as</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2100">
              <a:solidFill>
                <a:schemeClr val="lt1"/>
              </a:solidFill>
            </a:endParaRPr>
          </a:p>
        </p:txBody>
      </p:sp>
      <p:pic>
        <p:nvPicPr>
          <p:cNvPr id="481" name="Google Shape;481;p29"/>
          <p:cNvPicPr preferRelativeResize="0"/>
          <p:nvPr/>
        </p:nvPicPr>
        <p:blipFill>
          <a:blip r:embed="rId3">
            <a:alphaModFix/>
          </a:blip>
          <a:stretch>
            <a:fillRect/>
          </a:stretch>
        </p:blipFill>
        <p:spPr>
          <a:xfrm>
            <a:off x="8134350" y="1819950"/>
            <a:ext cx="2190750" cy="457200"/>
          </a:xfrm>
          <a:prstGeom prst="rect">
            <a:avLst/>
          </a:prstGeom>
          <a:noFill/>
          <a:ln>
            <a:noFill/>
          </a:ln>
        </p:spPr>
      </p:pic>
      <p:pic>
        <p:nvPicPr>
          <p:cNvPr id="482" name="Google Shape;482;p29"/>
          <p:cNvPicPr preferRelativeResize="0"/>
          <p:nvPr/>
        </p:nvPicPr>
        <p:blipFill>
          <a:blip r:embed="rId4">
            <a:alphaModFix/>
          </a:blip>
          <a:stretch>
            <a:fillRect/>
          </a:stretch>
        </p:blipFill>
        <p:spPr>
          <a:xfrm>
            <a:off x="7315200" y="2762175"/>
            <a:ext cx="1638300" cy="295275"/>
          </a:xfrm>
          <a:prstGeom prst="rect">
            <a:avLst/>
          </a:prstGeom>
          <a:noFill/>
          <a:ln>
            <a:noFill/>
          </a:ln>
        </p:spPr>
      </p:pic>
      <p:pic>
        <p:nvPicPr>
          <p:cNvPr id="483" name="Google Shape;483;p29"/>
          <p:cNvPicPr preferRelativeResize="0"/>
          <p:nvPr/>
        </p:nvPicPr>
        <p:blipFill>
          <a:blip r:embed="rId5">
            <a:alphaModFix/>
          </a:blip>
          <a:stretch>
            <a:fillRect/>
          </a:stretch>
        </p:blipFill>
        <p:spPr>
          <a:xfrm>
            <a:off x="8953500" y="2709788"/>
            <a:ext cx="2695575" cy="400050"/>
          </a:xfrm>
          <a:prstGeom prst="rect">
            <a:avLst/>
          </a:prstGeom>
          <a:noFill/>
          <a:ln>
            <a:noFill/>
          </a:ln>
        </p:spPr>
      </p:pic>
      <p:pic>
        <p:nvPicPr>
          <p:cNvPr id="484" name="Google Shape;484;p29"/>
          <p:cNvPicPr preferRelativeResize="0"/>
          <p:nvPr/>
        </p:nvPicPr>
        <p:blipFill>
          <a:blip r:embed="rId6">
            <a:alphaModFix/>
          </a:blip>
          <a:stretch>
            <a:fillRect/>
          </a:stretch>
        </p:blipFill>
        <p:spPr>
          <a:xfrm>
            <a:off x="1504950" y="3435932"/>
            <a:ext cx="8610600" cy="3105700"/>
          </a:xfrm>
          <a:prstGeom prst="rect">
            <a:avLst/>
          </a:prstGeom>
          <a:noFill/>
          <a:ln>
            <a:noFill/>
          </a:ln>
        </p:spPr>
      </p:pic>
      <p:pic>
        <p:nvPicPr>
          <p:cNvPr id="485" name="Google Shape;485;p29"/>
          <p:cNvPicPr preferRelativeResize="0"/>
          <p:nvPr/>
        </p:nvPicPr>
        <p:blipFill>
          <a:blip r:embed="rId7">
            <a:alphaModFix/>
          </a:blip>
          <a:stretch>
            <a:fillRect/>
          </a:stretch>
        </p:blipFill>
        <p:spPr>
          <a:xfrm>
            <a:off x="1657350" y="880425"/>
            <a:ext cx="3333750" cy="25485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0"/>
          <p:cNvSpPr txBox="1"/>
          <p:nvPr/>
        </p:nvSpPr>
        <p:spPr>
          <a:xfrm>
            <a:off x="3061150" y="-262225"/>
            <a:ext cx="8292600" cy="9234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2400"/>
              </a:spcBef>
              <a:spcAft>
                <a:spcPts val="0"/>
              </a:spcAft>
              <a:buSzPts val="1100"/>
              <a:buNone/>
            </a:pPr>
            <a:r>
              <a:rPr b="1" lang="es-ES" sz="3100">
                <a:solidFill>
                  <a:schemeClr val="lt1"/>
                </a:solidFill>
              </a:rPr>
              <a:t>Theta Notation</a:t>
            </a:r>
            <a:r>
              <a:rPr b="1" lang="es-ES" sz="4800">
                <a:solidFill>
                  <a:schemeClr val="lt1"/>
                </a:solidFill>
              </a:rPr>
              <a:t> </a:t>
            </a:r>
            <a:r>
              <a:rPr b="1" lang="es-ES" sz="3100">
                <a:solidFill>
                  <a:schemeClr val="lt1"/>
                </a:solidFill>
                <a:latin typeface="Times New Roman"/>
                <a:ea typeface="Times New Roman"/>
                <a:cs typeface="Times New Roman"/>
                <a:sym typeface="Times New Roman"/>
              </a:rPr>
              <a:t> (Θ-notation) (average)</a:t>
            </a:r>
            <a:endParaRPr b="1" sz="3100">
              <a:solidFill>
                <a:schemeClr val="lt1"/>
              </a:solidFill>
              <a:latin typeface="Times New Roman"/>
              <a:ea typeface="Times New Roman"/>
              <a:cs typeface="Times New Roman"/>
              <a:sym typeface="Times New Roman"/>
            </a:endParaRPr>
          </a:p>
          <a:p>
            <a:pPr indent="0" lvl="0" marL="0" rtl="0" algn="ctr">
              <a:lnSpc>
                <a:spcPct val="115000"/>
              </a:lnSpc>
              <a:spcBef>
                <a:spcPts val="2400"/>
              </a:spcBef>
              <a:spcAft>
                <a:spcPts val="0"/>
              </a:spcAft>
              <a:buSzPts val="1100"/>
              <a:buNone/>
            </a:pPr>
            <a:r>
              <a:t/>
            </a:r>
            <a:endParaRPr b="1" sz="3100">
              <a:solidFill>
                <a:schemeClr val="lt1"/>
              </a:solidFill>
            </a:endParaRPr>
          </a:p>
          <a:p>
            <a:pPr indent="0" lvl="0" marL="0" marR="0" rtl="0" algn="ctr">
              <a:spcBef>
                <a:spcPts val="600"/>
              </a:spcBef>
              <a:spcAft>
                <a:spcPts val="0"/>
              </a:spcAft>
              <a:buNone/>
            </a:pPr>
            <a:r>
              <a:t/>
            </a:r>
            <a:endParaRPr sz="7100">
              <a:solidFill>
                <a:schemeClr val="lt1"/>
              </a:solidFill>
              <a:latin typeface="Gaegu"/>
              <a:ea typeface="Gaegu"/>
              <a:cs typeface="Gaegu"/>
              <a:sym typeface="Gaegu"/>
            </a:endParaRPr>
          </a:p>
        </p:txBody>
      </p:sp>
      <p:sp>
        <p:nvSpPr>
          <p:cNvPr id="491" name="Google Shape;491;p30"/>
          <p:cNvSpPr txBox="1"/>
          <p:nvPr/>
        </p:nvSpPr>
        <p:spPr>
          <a:xfrm>
            <a:off x="896475" y="519975"/>
            <a:ext cx="11165400" cy="2139600"/>
          </a:xfrm>
          <a:prstGeom prst="rect">
            <a:avLst/>
          </a:prstGeom>
          <a:noFill/>
          <a:ln>
            <a:noFill/>
          </a:ln>
        </p:spPr>
        <p:txBody>
          <a:bodyPr anchorCtr="0" anchor="t" bIns="91425" lIns="91425" spcFirstLastPara="1" rIns="91425" wrap="square" tIns="91425">
            <a:spAutoFit/>
          </a:bodyPr>
          <a:lstStyle/>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0"/>
              </a:spcAft>
              <a:buNone/>
            </a:pPr>
            <a:r>
              <a:t/>
            </a:r>
            <a:endParaRPr b="1" sz="2300">
              <a:solidFill>
                <a:schemeClr val="lt1"/>
              </a:solidFill>
              <a:latin typeface="Times New Roman"/>
              <a:ea typeface="Times New Roman"/>
              <a:cs typeface="Times New Roman"/>
              <a:sym typeface="Times New Roman"/>
            </a:endParaRPr>
          </a:p>
          <a:p>
            <a:pPr indent="0" lvl="0" marL="457200" rtl="0" algn="l">
              <a:spcBef>
                <a:spcPts val="1400"/>
              </a:spcBef>
              <a:spcAft>
                <a:spcPts val="1400"/>
              </a:spcAft>
              <a:buNone/>
            </a:pPr>
            <a:r>
              <a:t/>
            </a:r>
            <a:endParaRPr b="1" sz="2300">
              <a:solidFill>
                <a:schemeClr val="lt1"/>
              </a:solidFill>
              <a:latin typeface="Times New Roman"/>
              <a:ea typeface="Times New Roman"/>
              <a:cs typeface="Times New Roman"/>
              <a:sym typeface="Times New Roman"/>
            </a:endParaRPr>
          </a:p>
        </p:txBody>
      </p:sp>
      <p:sp>
        <p:nvSpPr>
          <p:cNvPr id="492" name="Google Shape;492;p30"/>
          <p:cNvSpPr txBox="1"/>
          <p:nvPr/>
        </p:nvSpPr>
        <p:spPr>
          <a:xfrm>
            <a:off x="1047750" y="933450"/>
            <a:ext cx="108777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solidFill>
                  <a:schemeClr val="lt1"/>
                </a:solidFill>
                <a:latin typeface="Times New Roman"/>
                <a:ea typeface="Times New Roman"/>
                <a:cs typeface="Times New Roman"/>
                <a:sym typeface="Times New Roman"/>
              </a:rPr>
              <a:t>Theta notation encloses the function from above and below. Since, it represents the upper and the lower bound of the running time of an algorithm, it is used for analyzing the average case complexity of an algorithm</a:t>
            </a:r>
            <a:endParaRPr sz="3000">
              <a:solidFill>
                <a:schemeClr val="lt1"/>
              </a:solidFill>
            </a:endParaRPr>
          </a:p>
        </p:txBody>
      </p:sp>
      <p:pic>
        <p:nvPicPr>
          <p:cNvPr id="493" name="Google Shape;493;p30"/>
          <p:cNvPicPr preferRelativeResize="0"/>
          <p:nvPr/>
        </p:nvPicPr>
        <p:blipFill>
          <a:blip r:embed="rId3">
            <a:alphaModFix/>
          </a:blip>
          <a:stretch>
            <a:fillRect/>
          </a:stretch>
        </p:blipFill>
        <p:spPr>
          <a:xfrm>
            <a:off x="1352550" y="2166958"/>
            <a:ext cx="3867150" cy="4099175"/>
          </a:xfrm>
          <a:prstGeom prst="rect">
            <a:avLst/>
          </a:prstGeom>
          <a:noFill/>
          <a:ln>
            <a:noFill/>
          </a:ln>
        </p:spPr>
      </p:pic>
      <p:pic>
        <p:nvPicPr>
          <p:cNvPr id="494" name="Google Shape;494;p30"/>
          <p:cNvPicPr preferRelativeResize="0"/>
          <p:nvPr/>
        </p:nvPicPr>
        <p:blipFill>
          <a:blip r:embed="rId4">
            <a:alphaModFix/>
          </a:blip>
          <a:stretch>
            <a:fillRect/>
          </a:stretch>
        </p:blipFill>
        <p:spPr>
          <a:xfrm>
            <a:off x="5445225" y="2271725"/>
            <a:ext cx="6480224" cy="33861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31"/>
          <p:cNvSpPr txBox="1"/>
          <p:nvPr/>
        </p:nvSpPr>
        <p:spPr>
          <a:xfrm>
            <a:off x="1714500" y="114300"/>
            <a:ext cx="8001000" cy="66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0"/>
              </a:spcAft>
              <a:buNone/>
            </a:pPr>
            <a:r>
              <a:rPr b="1" lang="es-ES" sz="3100">
                <a:solidFill>
                  <a:schemeClr val="lt1"/>
                </a:solidFill>
                <a:latin typeface="Times New Roman"/>
                <a:ea typeface="Times New Roman"/>
                <a:cs typeface="Times New Roman"/>
                <a:sym typeface="Times New Roman"/>
              </a:rPr>
              <a:t>Best, worst and Average-case complexity</a:t>
            </a:r>
            <a:endParaRPr b="1" sz="3100">
              <a:solidFill>
                <a:schemeClr val="lt1"/>
              </a:solidFill>
              <a:latin typeface="Times New Roman"/>
              <a:ea typeface="Times New Roman"/>
              <a:cs typeface="Times New Roman"/>
              <a:sym typeface="Times New Roman"/>
            </a:endParaRPr>
          </a:p>
        </p:txBody>
      </p:sp>
      <p:sp>
        <p:nvSpPr>
          <p:cNvPr id="501" name="Google Shape;501;p31"/>
          <p:cNvSpPr txBox="1"/>
          <p:nvPr/>
        </p:nvSpPr>
        <p:spPr>
          <a:xfrm>
            <a:off x="1352550" y="857250"/>
            <a:ext cx="10229700" cy="4162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2500"/>
              </a:spcBef>
              <a:spcAft>
                <a:spcPts val="0"/>
              </a:spcAft>
              <a:buNone/>
            </a:pPr>
            <a:r>
              <a:rPr b="1" lang="es-ES" sz="2400">
                <a:solidFill>
                  <a:schemeClr val="lt1"/>
                </a:solidFill>
                <a:latin typeface="Times New Roman"/>
                <a:ea typeface="Times New Roman"/>
                <a:cs typeface="Times New Roman"/>
                <a:sym typeface="Times New Roman"/>
              </a:rPr>
              <a:t>The </a:t>
            </a:r>
            <a:r>
              <a:rPr b="1" i="1" lang="es-ES" sz="2400">
                <a:solidFill>
                  <a:schemeClr val="lt1"/>
                </a:solidFill>
                <a:latin typeface="Times New Roman"/>
                <a:ea typeface="Times New Roman"/>
                <a:cs typeface="Times New Roman"/>
                <a:sym typeface="Times New Roman"/>
              </a:rPr>
              <a:t>worst-case complexity</a:t>
            </a:r>
            <a:r>
              <a:rPr b="1" lang="es-ES" sz="2400">
                <a:solidFill>
                  <a:schemeClr val="lt1"/>
                </a:solidFill>
                <a:latin typeface="Times New Roman"/>
                <a:ea typeface="Times New Roman"/>
                <a:cs typeface="Times New Roman"/>
                <a:sym typeface="Times New Roman"/>
              </a:rPr>
              <a:t> of the algorithm is the function defined by the maximum number of steps taken on any instance of size </a:t>
            </a:r>
            <a:r>
              <a:rPr b="1" i="1" lang="es-ES" sz="2400">
                <a:solidFill>
                  <a:schemeClr val="lt1"/>
                </a:solidFill>
                <a:latin typeface="Times New Roman"/>
                <a:ea typeface="Times New Roman"/>
                <a:cs typeface="Times New Roman"/>
                <a:sym typeface="Times New Roman"/>
              </a:rPr>
              <a:t>n</a:t>
            </a:r>
            <a:r>
              <a:rPr b="1" lang="es-ES" sz="2400">
                <a:solidFill>
                  <a:schemeClr val="lt1"/>
                </a:solidFill>
                <a:latin typeface="Times New Roman"/>
                <a:ea typeface="Times New Roman"/>
                <a:cs typeface="Times New Roman"/>
                <a:sym typeface="Times New Roman"/>
              </a:rPr>
              <a:t>. It is the slowest time taken to complete, with given input.</a:t>
            </a:r>
            <a:endParaRPr b="1" sz="2400">
              <a:solidFill>
                <a:schemeClr val="lt1"/>
              </a:solidFill>
              <a:latin typeface="Times New Roman"/>
              <a:ea typeface="Times New Roman"/>
              <a:cs typeface="Times New Roman"/>
              <a:sym typeface="Times New Roman"/>
            </a:endParaRPr>
          </a:p>
          <a:p>
            <a:pPr indent="0" lvl="0" marL="0" rtl="0" algn="just">
              <a:lnSpc>
                <a:spcPct val="115000"/>
              </a:lnSpc>
              <a:spcBef>
                <a:spcPts val="2500"/>
              </a:spcBef>
              <a:spcAft>
                <a:spcPts val="0"/>
              </a:spcAft>
              <a:buNone/>
            </a:pPr>
            <a:r>
              <a:rPr b="1" lang="es-ES" sz="2400">
                <a:solidFill>
                  <a:schemeClr val="lt1"/>
                </a:solidFill>
                <a:latin typeface="Times New Roman"/>
                <a:ea typeface="Times New Roman"/>
                <a:cs typeface="Times New Roman"/>
                <a:sym typeface="Times New Roman"/>
              </a:rPr>
              <a:t>The </a:t>
            </a:r>
            <a:r>
              <a:rPr b="1" i="1" lang="es-ES" sz="2400">
                <a:solidFill>
                  <a:schemeClr val="lt1"/>
                </a:solidFill>
                <a:latin typeface="Times New Roman"/>
                <a:ea typeface="Times New Roman"/>
                <a:cs typeface="Times New Roman"/>
                <a:sym typeface="Times New Roman"/>
              </a:rPr>
              <a:t>best-case complexity</a:t>
            </a:r>
            <a:r>
              <a:rPr b="1" lang="es-ES" sz="2400">
                <a:solidFill>
                  <a:schemeClr val="lt1"/>
                </a:solidFill>
                <a:latin typeface="Times New Roman"/>
                <a:ea typeface="Times New Roman"/>
                <a:cs typeface="Times New Roman"/>
                <a:sym typeface="Times New Roman"/>
              </a:rPr>
              <a:t> of the algorithm is the function defined by the minimum number of steps taken on any instance of size </a:t>
            </a:r>
            <a:r>
              <a:rPr b="1" i="1" lang="es-ES" sz="2400">
                <a:solidFill>
                  <a:schemeClr val="lt1"/>
                </a:solidFill>
                <a:latin typeface="Times New Roman"/>
                <a:ea typeface="Times New Roman"/>
                <a:cs typeface="Times New Roman"/>
                <a:sym typeface="Times New Roman"/>
              </a:rPr>
              <a:t>n. It can be the fastest time taken to complete, with optimal inputs chosen.</a:t>
            </a:r>
            <a:endParaRPr b="1" i="1" sz="24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b="1" lang="es-ES" sz="2400">
                <a:solidFill>
                  <a:schemeClr val="lt1"/>
                </a:solidFill>
                <a:latin typeface="Times New Roman"/>
                <a:ea typeface="Times New Roman"/>
                <a:cs typeface="Times New Roman"/>
                <a:sym typeface="Times New Roman"/>
              </a:rPr>
              <a:t>Finally, the </a:t>
            </a:r>
            <a:r>
              <a:rPr b="1" i="1" lang="es-ES" sz="2400">
                <a:solidFill>
                  <a:schemeClr val="lt1"/>
                </a:solidFill>
                <a:latin typeface="Times New Roman"/>
                <a:ea typeface="Times New Roman"/>
                <a:cs typeface="Times New Roman"/>
                <a:sym typeface="Times New Roman"/>
              </a:rPr>
              <a:t>average-case complexity</a:t>
            </a:r>
            <a:r>
              <a:rPr b="1" lang="es-ES" sz="2400">
                <a:solidFill>
                  <a:schemeClr val="lt1"/>
                </a:solidFill>
                <a:latin typeface="Times New Roman"/>
                <a:ea typeface="Times New Roman"/>
                <a:cs typeface="Times New Roman"/>
                <a:sym typeface="Times New Roman"/>
              </a:rPr>
              <a:t> of the algorithm is the function defined by the average number of steps taken on any instance of size </a:t>
            </a:r>
            <a:r>
              <a:rPr b="1" i="1" lang="es-ES" sz="2400">
                <a:solidFill>
                  <a:schemeClr val="lt1"/>
                </a:solidFill>
                <a:latin typeface="Times New Roman"/>
                <a:ea typeface="Times New Roman"/>
                <a:cs typeface="Times New Roman"/>
                <a:sym typeface="Times New Roman"/>
              </a:rPr>
              <a:t>n</a:t>
            </a:r>
            <a:r>
              <a:rPr b="1" lang="es-ES" sz="2400">
                <a:solidFill>
                  <a:schemeClr val="lt1"/>
                </a:solidFill>
                <a:latin typeface="Times New Roman"/>
                <a:ea typeface="Times New Roman"/>
                <a:cs typeface="Times New Roman"/>
                <a:sym typeface="Times New Roman"/>
              </a:rPr>
              <a:t>.  This is nothing but arithmetic mean.</a:t>
            </a:r>
            <a:endParaRPr sz="2400">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32"/>
          <p:cNvPicPr preferRelativeResize="0"/>
          <p:nvPr/>
        </p:nvPicPr>
        <p:blipFill>
          <a:blip r:embed="rId3">
            <a:alphaModFix/>
          </a:blip>
          <a:stretch>
            <a:fillRect/>
          </a:stretch>
        </p:blipFill>
        <p:spPr>
          <a:xfrm>
            <a:off x="1181100" y="0"/>
            <a:ext cx="10477499" cy="6477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id="513" name="Google Shape;513;p33"/>
          <p:cNvPicPr preferRelativeResize="0"/>
          <p:nvPr/>
        </p:nvPicPr>
        <p:blipFill>
          <a:blip r:embed="rId3">
            <a:alphaModFix/>
          </a:blip>
          <a:stretch>
            <a:fillRect/>
          </a:stretch>
        </p:blipFill>
        <p:spPr>
          <a:xfrm>
            <a:off x="990600" y="95250"/>
            <a:ext cx="9944101" cy="63553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34"/>
          <p:cNvPicPr preferRelativeResize="0"/>
          <p:nvPr/>
        </p:nvPicPr>
        <p:blipFill>
          <a:blip r:embed="rId3">
            <a:alphaModFix/>
          </a:blip>
          <a:stretch>
            <a:fillRect/>
          </a:stretch>
        </p:blipFill>
        <p:spPr>
          <a:xfrm>
            <a:off x="1600200" y="0"/>
            <a:ext cx="7829550" cy="3188200"/>
          </a:xfrm>
          <a:prstGeom prst="rect">
            <a:avLst/>
          </a:prstGeom>
          <a:noFill/>
          <a:ln>
            <a:noFill/>
          </a:ln>
        </p:spPr>
      </p:pic>
      <p:pic>
        <p:nvPicPr>
          <p:cNvPr id="520" name="Google Shape;520;p34"/>
          <p:cNvPicPr preferRelativeResize="0"/>
          <p:nvPr/>
        </p:nvPicPr>
        <p:blipFill>
          <a:blip r:embed="rId4">
            <a:alphaModFix/>
          </a:blip>
          <a:stretch>
            <a:fillRect/>
          </a:stretch>
        </p:blipFill>
        <p:spPr>
          <a:xfrm>
            <a:off x="1733550" y="3321550"/>
            <a:ext cx="7829550" cy="32920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35"/>
          <p:cNvPicPr preferRelativeResize="0"/>
          <p:nvPr/>
        </p:nvPicPr>
        <p:blipFill>
          <a:blip r:embed="rId3">
            <a:alphaModFix/>
          </a:blip>
          <a:stretch>
            <a:fillRect/>
          </a:stretch>
        </p:blipFill>
        <p:spPr>
          <a:xfrm>
            <a:off x="971550" y="0"/>
            <a:ext cx="10911600" cy="5810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9"/>
          <p:cNvSpPr txBox="1"/>
          <p:nvPr/>
        </p:nvSpPr>
        <p:spPr>
          <a:xfrm>
            <a:off x="2865551" y="258101"/>
            <a:ext cx="4656126" cy="92333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400"/>
              </a:spcBef>
              <a:spcAft>
                <a:spcPts val="0"/>
              </a:spcAft>
              <a:buClr>
                <a:schemeClr val="dk1"/>
              </a:buClr>
              <a:buSzPts val="1100"/>
              <a:buFont typeface="Arial"/>
              <a:buNone/>
            </a:pPr>
            <a:r>
              <a:rPr b="1" lang="es-ES" sz="3600">
                <a:solidFill>
                  <a:srgbClr val="3F3F3F"/>
                </a:solidFill>
                <a:latin typeface="Times New Roman"/>
                <a:ea typeface="Times New Roman"/>
                <a:cs typeface="Times New Roman"/>
                <a:sym typeface="Times New Roman"/>
              </a:rPr>
              <a:t>Algorithm Analysis</a:t>
            </a:r>
            <a:endParaRPr b="1" sz="3600">
              <a:solidFill>
                <a:srgbClr val="3F3F3F"/>
              </a:solidFill>
              <a:latin typeface="Times New Roman"/>
              <a:ea typeface="Times New Roman"/>
              <a:cs typeface="Times New Roman"/>
              <a:sym typeface="Times New Roman"/>
            </a:endParaRPr>
          </a:p>
          <a:p>
            <a:pPr indent="0" lvl="0" marL="0" marR="0" rtl="0" algn="l">
              <a:spcBef>
                <a:spcPts val="1400"/>
              </a:spcBef>
              <a:spcAft>
                <a:spcPts val="0"/>
              </a:spcAft>
              <a:buNone/>
            </a:pPr>
            <a:r>
              <a:t/>
            </a:r>
            <a:endParaRPr sz="7600">
              <a:solidFill>
                <a:srgbClr val="3F3F3F"/>
              </a:solidFill>
              <a:latin typeface="Gaegu"/>
              <a:ea typeface="Gaegu"/>
              <a:cs typeface="Gaegu"/>
              <a:sym typeface="Gaegu"/>
            </a:endParaRPr>
          </a:p>
        </p:txBody>
      </p:sp>
      <p:sp>
        <p:nvSpPr>
          <p:cNvPr id="348" name="Google Shape;348;p9"/>
          <p:cNvSpPr txBox="1"/>
          <p:nvPr/>
        </p:nvSpPr>
        <p:spPr>
          <a:xfrm>
            <a:off x="1734675" y="1181425"/>
            <a:ext cx="9823200" cy="491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lang="es-ES" sz="2400">
                <a:solidFill>
                  <a:srgbClr val="3F3F3F"/>
                </a:solidFill>
                <a:latin typeface="Times New Roman"/>
                <a:ea typeface="Times New Roman"/>
                <a:cs typeface="Times New Roman"/>
                <a:sym typeface="Times New Roman"/>
              </a:rPr>
              <a:t>Efficiency of an algorithm can be analyzed at two different stages, before implementation and after implementation.</a:t>
            </a:r>
            <a:endParaRPr sz="2400">
              <a:solidFill>
                <a:srgbClr val="3F3F3F"/>
              </a:solidFill>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b="1" lang="es-ES" sz="2400">
                <a:solidFill>
                  <a:srgbClr val="3F3F3F"/>
                </a:solidFill>
                <a:latin typeface="Times New Roman"/>
                <a:ea typeface="Times New Roman"/>
                <a:cs typeface="Times New Roman"/>
                <a:sym typeface="Times New Roman"/>
              </a:rPr>
              <a:t>A priori analysis</a:t>
            </a:r>
            <a:r>
              <a:rPr lang="es-ES" sz="2400">
                <a:solidFill>
                  <a:srgbClr val="3F3F3F"/>
                </a:solidFill>
                <a:latin typeface="Times New Roman"/>
                <a:ea typeface="Times New Roman"/>
                <a:cs typeface="Times New Roman"/>
                <a:sym typeface="Times New Roman"/>
              </a:rPr>
              <a:t>- this is theoretical analysis. Efficiency of algorithm is measured by assuming that all other factors  e.g processor speed, are constant and have no effect on implementation.</a:t>
            </a:r>
            <a:endParaRPr sz="2400">
              <a:solidFill>
                <a:srgbClr val="3F3F3F"/>
              </a:solidFill>
              <a:latin typeface="Times New Roman"/>
              <a:ea typeface="Times New Roman"/>
              <a:cs typeface="Times New Roman"/>
              <a:sym typeface="Times New Roman"/>
            </a:endParaRPr>
          </a:p>
          <a:p>
            <a:pPr indent="0" lvl="0" marL="0" rtl="0" algn="l">
              <a:lnSpc>
                <a:spcPct val="115000"/>
              </a:lnSpc>
              <a:spcBef>
                <a:spcPts val="1400"/>
              </a:spcBef>
              <a:spcAft>
                <a:spcPts val="0"/>
              </a:spcAft>
              <a:buNone/>
            </a:pPr>
            <a:r>
              <a:rPr lang="es-ES" sz="2400">
                <a:solidFill>
                  <a:srgbClr val="3F3F3F"/>
                </a:solidFill>
                <a:latin typeface="Times New Roman"/>
                <a:ea typeface="Times New Roman"/>
                <a:cs typeface="Times New Roman"/>
                <a:sym typeface="Times New Roman"/>
              </a:rPr>
              <a:t>An algorithm is said to be efficient and fast, if it takes less time to execute and consumes less memory space. The </a:t>
            </a:r>
            <a:r>
              <a:rPr b="1" lang="es-ES" sz="2400">
                <a:solidFill>
                  <a:srgbClr val="3F3F3F"/>
                </a:solidFill>
                <a:latin typeface="Times New Roman"/>
                <a:ea typeface="Times New Roman"/>
                <a:cs typeface="Times New Roman"/>
                <a:sym typeface="Times New Roman"/>
              </a:rPr>
              <a:t>performance of an algorithm</a:t>
            </a:r>
            <a:r>
              <a:rPr lang="es-ES" sz="2400">
                <a:solidFill>
                  <a:srgbClr val="3F3F3F"/>
                </a:solidFill>
                <a:latin typeface="Times New Roman"/>
                <a:ea typeface="Times New Roman"/>
                <a:cs typeface="Times New Roman"/>
                <a:sym typeface="Times New Roman"/>
              </a:rPr>
              <a:t> is measured on the basis of following properties :</a:t>
            </a:r>
            <a:endParaRPr sz="2400">
              <a:solidFill>
                <a:srgbClr val="3F3F3F"/>
              </a:solidFill>
              <a:latin typeface="Times New Roman"/>
              <a:ea typeface="Times New Roman"/>
              <a:cs typeface="Times New Roman"/>
              <a:sym typeface="Times New Roman"/>
            </a:endParaRPr>
          </a:p>
          <a:p>
            <a:pPr indent="0" lvl="0" marL="457200" rtl="0" algn="l">
              <a:lnSpc>
                <a:spcPct val="115000"/>
              </a:lnSpc>
              <a:spcBef>
                <a:spcPts val="1400"/>
              </a:spcBef>
              <a:spcAft>
                <a:spcPts val="0"/>
              </a:spcAft>
              <a:buNone/>
            </a:pPr>
            <a:r>
              <a:rPr lang="es-ES" sz="2400">
                <a:solidFill>
                  <a:srgbClr val="3F3F3F"/>
                </a:solidFill>
                <a:latin typeface="Times New Roman"/>
                <a:ea typeface="Times New Roman"/>
                <a:cs typeface="Times New Roman"/>
                <a:sym typeface="Times New Roman"/>
              </a:rPr>
              <a:t>1.</a:t>
            </a:r>
            <a:r>
              <a:rPr lang="es-ES" sz="1700">
                <a:solidFill>
                  <a:srgbClr val="3F3F3F"/>
                </a:solidFill>
                <a:latin typeface="Times New Roman"/>
                <a:ea typeface="Times New Roman"/>
                <a:cs typeface="Times New Roman"/>
                <a:sym typeface="Times New Roman"/>
              </a:rPr>
              <a:t> 	</a:t>
            </a:r>
            <a:r>
              <a:rPr lang="es-ES" sz="2400">
                <a:solidFill>
                  <a:srgbClr val="3F3F3F"/>
                </a:solidFill>
                <a:latin typeface="Times New Roman"/>
                <a:ea typeface="Times New Roman"/>
                <a:cs typeface="Times New Roman"/>
                <a:sym typeface="Times New Roman"/>
              </a:rPr>
              <a:t>Time Complexity</a:t>
            </a:r>
            <a:endParaRPr sz="2400">
              <a:solidFill>
                <a:srgbClr val="3F3F3F"/>
              </a:solidFill>
              <a:latin typeface="Times New Roman"/>
              <a:ea typeface="Times New Roman"/>
              <a:cs typeface="Times New Roman"/>
              <a:sym typeface="Times New Roman"/>
            </a:endParaRPr>
          </a:p>
          <a:p>
            <a:pPr indent="0" lvl="0" marL="457200" rtl="0" algn="l">
              <a:lnSpc>
                <a:spcPct val="115000"/>
              </a:lnSpc>
              <a:spcBef>
                <a:spcPts val="0"/>
              </a:spcBef>
              <a:spcAft>
                <a:spcPts val="1400"/>
              </a:spcAft>
              <a:buNone/>
            </a:pPr>
            <a:r>
              <a:rPr lang="es-ES" sz="2400">
                <a:solidFill>
                  <a:srgbClr val="3F3F3F"/>
                </a:solidFill>
                <a:latin typeface="Times New Roman"/>
                <a:ea typeface="Times New Roman"/>
                <a:cs typeface="Times New Roman"/>
                <a:sym typeface="Times New Roman"/>
              </a:rPr>
              <a:t>2.</a:t>
            </a:r>
            <a:r>
              <a:rPr lang="es-ES" sz="1700">
                <a:solidFill>
                  <a:srgbClr val="3F3F3F"/>
                </a:solidFill>
                <a:latin typeface="Times New Roman"/>
                <a:ea typeface="Times New Roman"/>
                <a:cs typeface="Times New Roman"/>
                <a:sym typeface="Times New Roman"/>
              </a:rPr>
              <a:t> 	</a:t>
            </a:r>
            <a:r>
              <a:rPr lang="es-ES" sz="2400">
                <a:solidFill>
                  <a:srgbClr val="3F3F3F"/>
                </a:solidFill>
                <a:latin typeface="Times New Roman"/>
                <a:ea typeface="Times New Roman"/>
                <a:cs typeface="Times New Roman"/>
                <a:sym typeface="Times New Roman"/>
              </a:rPr>
              <a:t>Space Complexity</a:t>
            </a:r>
            <a:endParaRPr sz="2400">
              <a:solidFill>
                <a:srgbClr val="3F3F3F"/>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36"/>
          <p:cNvPicPr preferRelativeResize="0"/>
          <p:nvPr/>
        </p:nvPicPr>
        <p:blipFill>
          <a:blip r:embed="rId3">
            <a:alphaModFix/>
          </a:blip>
          <a:stretch>
            <a:fillRect/>
          </a:stretch>
        </p:blipFill>
        <p:spPr>
          <a:xfrm>
            <a:off x="842225" y="-95250"/>
            <a:ext cx="6930175" cy="6553200"/>
          </a:xfrm>
          <a:prstGeom prst="rect">
            <a:avLst/>
          </a:prstGeom>
          <a:noFill/>
          <a:ln>
            <a:noFill/>
          </a:ln>
        </p:spPr>
      </p:pic>
      <p:pic>
        <p:nvPicPr>
          <p:cNvPr id="533" name="Google Shape;533;p36"/>
          <p:cNvPicPr preferRelativeResize="0"/>
          <p:nvPr/>
        </p:nvPicPr>
        <p:blipFill>
          <a:blip r:embed="rId4">
            <a:alphaModFix/>
          </a:blip>
          <a:stretch>
            <a:fillRect/>
          </a:stretch>
        </p:blipFill>
        <p:spPr>
          <a:xfrm>
            <a:off x="8210549" y="495300"/>
            <a:ext cx="3850481" cy="2800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37"/>
          <p:cNvPicPr preferRelativeResize="0"/>
          <p:nvPr/>
        </p:nvPicPr>
        <p:blipFill>
          <a:blip r:embed="rId3">
            <a:alphaModFix/>
          </a:blip>
          <a:stretch>
            <a:fillRect/>
          </a:stretch>
        </p:blipFill>
        <p:spPr>
          <a:xfrm>
            <a:off x="781050" y="0"/>
            <a:ext cx="9391651" cy="6585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38"/>
          <p:cNvPicPr preferRelativeResize="0"/>
          <p:nvPr/>
        </p:nvPicPr>
        <p:blipFill>
          <a:blip r:embed="rId3">
            <a:alphaModFix/>
          </a:blip>
          <a:stretch>
            <a:fillRect/>
          </a:stretch>
        </p:blipFill>
        <p:spPr>
          <a:xfrm>
            <a:off x="1409700" y="0"/>
            <a:ext cx="8267700" cy="6433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9"/>
          <p:cNvSpPr txBox="1"/>
          <p:nvPr/>
        </p:nvSpPr>
        <p:spPr>
          <a:xfrm>
            <a:off x="3200400" y="152400"/>
            <a:ext cx="6000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solidFill>
                  <a:schemeClr val="lt1"/>
                </a:solidFill>
              </a:rPr>
              <a:t>Guidelines for Asymptotic Analysis</a:t>
            </a:r>
            <a:endParaRPr sz="2300">
              <a:solidFill>
                <a:schemeClr val="lt1"/>
              </a:solidFill>
            </a:endParaRPr>
          </a:p>
        </p:txBody>
      </p:sp>
      <p:sp>
        <p:nvSpPr>
          <p:cNvPr id="552" name="Google Shape;552;p39"/>
          <p:cNvSpPr txBox="1"/>
          <p:nvPr/>
        </p:nvSpPr>
        <p:spPr>
          <a:xfrm>
            <a:off x="1340000" y="745575"/>
            <a:ext cx="102300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100">
                <a:solidFill>
                  <a:schemeClr val="lt1"/>
                </a:solidFill>
                <a:highlight>
                  <a:schemeClr val="accent1"/>
                </a:highlight>
              </a:rPr>
              <a:t>Loops</a:t>
            </a:r>
            <a:r>
              <a:rPr lang="es-ES" sz="2100">
                <a:solidFill>
                  <a:schemeClr val="lt1"/>
                </a:solidFill>
              </a:rPr>
              <a:t>: The running time of a loop is, at most, the running time of the statements inside the loop (including tests) multiplied by the number of iterations.</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t/>
            </a:r>
            <a:endParaRPr sz="2100">
              <a:solidFill>
                <a:schemeClr val="lt1"/>
              </a:solidFill>
            </a:endParaRPr>
          </a:p>
          <a:p>
            <a:pPr indent="0" lvl="0" marL="0" rtl="0" algn="l">
              <a:spcBef>
                <a:spcPts val="0"/>
              </a:spcBef>
              <a:spcAft>
                <a:spcPts val="0"/>
              </a:spcAft>
              <a:buNone/>
            </a:pPr>
            <a:r>
              <a:rPr lang="es-ES" sz="2100">
                <a:solidFill>
                  <a:schemeClr val="lt1"/>
                </a:solidFill>
                <a:highlight>
                  <a:schemeClr val="accent1"/>
                </a:highlight>
              </a:rPr>
              <a:t>Nested Loops</a:t>
            </a:r>
            <a:r>
              <a:rPr lang="es-ES" sz="2100">
                <a:solidFill>
                  <a:schemeClr val="lt1"/>
                </a:solidFill>
              </a:rPr>
              <a:t>: analyze from the inside out. Total running time is the product of the sizes of all the loops</a:t>
            </a:r>
            <a:endParaRPr sz="2100">
              <a:solidFill>
                <a:schemeClr val="lt1"/>
              </a:solidFill>
            </a:endParaRPr>
          </a:p>
          <a:p>
            <a:pPr indent="0" lvl="0" marL="0" rtl="0" algn="l">
              <a:spcBef>
                <a:spcPts val="0"/>
              </a:spcBef>
              <a:spcAft>
                <a:spcPts val="0"/>
              </a:spcAft>
              <a:buNone/>
            </a:pPr>
            <a:r>
              <a:t/>
            </a:r>
            <a:endParaRPr sz="2100">
              <a:solidFill>
                <a:schemeClr val="lt1"/>
              </a:solidFill>
            </a:endParaRPr>
          </a:p>
        </p:txBody>
      </p:sp>
      <p:pic>
        <p:nvPicPr>
          <p:cNvPr id="553" name="Google Shape;553;p39"/>
          <p:cNvPicPr preferRelativeResize="0"/>
          <p:nvPr/>
        </p:nvPicPr>
        <p:blipFill>
          <a:blip r:embed="rId3">
            <a:alphaModFix/>
          </a:blip>
          <a:stretch>
            <a:fillRect/>
          </a:stretch>
        </p:blipFill>
        <p:spPr>
          <a:xfrm>
            <a:off x="2493400" y="1521350"/>
            <a:ext cx="6000900" cy="1544786"/>
          </a:xfrm>
          <a:prstGeom prst="rect">
            <a:avLst/>
          </a:prstGeom>
          <a:noFill/>
          <a:ln>
            <a:noFill/>
          </a:ln>
        </p:spPr>
      </p:pic>
      <p:pic>
        <p:nvPicPr>
          <p:cNvPr id="554" name="Google Shape;554;p39"/>
          <p:cNvPicPr preferRelativeResize="0"/>
          <p:nvPr/>
        </p:nvPicPr>
        <p:blipFill>
          <a:blip r:embed="rId4">
            <a:alphaModFix/>
          </a:blip>
          <a:stretch>
            <a:fillRect/>
          </a:stretch>
        </p:blipFill>
        <p:spPr>
          <a:xfrm>
            <a:off x="4572000" y="4114650"/>
            <a:ext cx="4114800" cy="1596375"/>
          </a:xfrm>
          <a:prstGeom prst="rect">
            <a:avLst/>
          </a:prstGeom>
          <a:noFill/>
          <a:ln>
            <a:noFill/>
          </a:ln>
        </p:spPr>
      </p:pic>
      <p:pic>
        <p:nvPicPr>
          <p:cNvPr id="555" name="Google Shape;555;p39"/>
          <p:cNvPicPr preferRelativeResize="0"/>
          <p:nvPr/>
        </p:nvPicPr>
        <p:blipFill>
          <a:blip r:embed="rId5">
            <a:alphaModFix/>
          </a:blip>
          <a:stretch>
            <a:fillRect/>
          </a:stretch>
        </p:blipFill>
        <p:spPr>
          <a:xfrm>
            <a:off x="4614863" y="5950650"/>
            <a:ext cx="4029075" cy="533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0"/>
          <p:cNvSpPr txBox="1"/>
          <p:nvPr/>
        </p:nvSpPr>
        <p:spPr>
          <a:xfrm>
            <a:off x="3200400" y="152400"/>
            <a:ext cx="6000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300">
                <a:solidFill>
                  <a:schemeClr val="lt1"/>
                </a:solidFill>
              </a:rPr>
              <a:t>Guidelines for Asymptotic Analysis</a:t>
            </a:r>
            <a:endParaRPr sz="2300">
              <a:solidFill>
                <a:schemeClr val="lt1"/>
              </a:solidFill>
            </a:endParaRPr>
          </a:p>
        </p:txBody>
      </p:sp>
      <p:sp>
        <p:nvSpPr>
          <p:cNvPr id="562" name="Google Shape;562;p40"/>
          <p:cNvSpPr txBox="1"/>
          <p:nvPr/>
        </p:nvSpPr>
        <p:spPr>
          <a:xfrm>
            <a:off x="1390650" y="914400"/>
            <a:ext cx="9525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ES" sz="2000">
                <a:solidFill>
                  <a:schemeClr val="lt1"/>
                </a:solidFill>
                <a:highlight>
                  <a:schemeClr val="accent1"/>
                </a:highlight>
              </a:rPr>
              <a:t>Consecutive statements </a:t>
            </a:r>
            <a:r>
              <a:rPr lang="es-ES" sz="2000">
                <a:solidFill>
                  <a:schemeClr val="lt1"/>
                </a:solidFill>
              </a:rPr>
              <a:t>: Add the time complexities of each statement</a:t>
            </a:r>
            <a:endParaRPr sz="2000">
              <a:solidFill>
                <a:schemeClr val="lt1"/>
              </a:solidFill>
            </a:endParaRPr>
          </a:p>
        </p:txBody>
      </p:sp>
      <p:pic>
        <p:nvPicPr>
          <p:cNvPr id="563" name="Google Shape;563;p40"/>
          <p:cNvPicPr preferRelativeResize="0"/>
          <p:nvPr/>
        </p:nvPicPr>
        <p:blipFill>
          <a:blip r:embed="rId3">
            <a:alphaModFix/>
          </a:blip>
          <a:stretch>
            <a:fillRect/>
          </a:stretch>
        </p:blipFill>
        <p:spPr>
          <a:xfrm>
            <a:off x="1828800" y="1407000"/>
            <a:ext cx="3981450" cy="2413750"/>
          </a:xfrm>
          <a:prstGeom prst="rect">
            <a:avLst/>
          </a:prstGeom>
          <a:noFill/>
          <a:ln>
            <a:noFill/>
          </a:ln>
        </p:spPr>
      </p:pic>
      <p:pic>
        <p:nvPicPr>
          <p:cNvPr id="564" name="Google Shape;564;p40"/>
          <p:cNvPicPr preferRelativeResize="0"/>
          <p:nvPr/>
        </p:nvPicPr>
        <p:blipFill>
          <a:blip r:embed="rId4">
            <a:alphaModFix/>
          </a:blip>
          <a:stretch>
            <a:fillRect/>
          </a:stretch>
        </p:blipFill>
        <p:spPr>
          <a:xfrm>
            <a:off x="1862138" y="3954100"/>
            <a:ext cx="3914775" cy="5810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pic>
        <p:nvPicPr>
          <p:cNvPr id="570" name="Google Shape;570;p41"/>
          <p:cNvPicPr preferRelativeResize="0"/>
          <p:nvPr/>
        </p:nvPicPr>
        <p:blipFill>
          <a:blip r:embed="rId3">
            <a:alphaModFix/>
          </a:blip>
          <a:stretch>
            <a:fillRect/>
          </a:stretch>
        </p:blipFill>
        <p:spPr>
          <a:xfrm>
            <a:off x="898500" y="209550"/>
            <a:ext cx="11132749" cy="4983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id="576" name="Google Shape;576;p42"/>
          <p:cNvPicPr preferRelativeResize="0"/>
          <p:nvPr/>
        </p:nvPicPr>
        <p:blipFill>
          <a:blip r:embed="rId3">
            <a:alphaModFix/>
          </a:blip>
          <a:stretch>
            <a:fillRect/>
          </a:stretch>
        </p:blipFill>
        <p:spPr>
          <a:xfrm>
            <a:off x="1219200" y="114300"/>
            <a:ext cx="10420351" cy="6378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10"/>
          <p:cNvSpPr txBox="1"/>
          <p:nvPr/>
        </p:nvSpPr>
        <p:spPr>
          <a:xfrm>
            <a:off x="2859450" y="117125"/>
            <a:ext cx="6473100" cy="92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Clr>
                <a:schemeClr val="dk1"/>
              </a:buClr>
              <a:buSzPts val="1100"/>
              <a:buFont typeface="Arial"/>
              <a:buNone/>
            </a:pPr>
            <a:r>
              <a:rPr b="1" lang="es-ES" sz="2500">
                <a:solidFill>
                  <a:schemeClr val="dk1"/>
                </a:solidFill>
              </a:rPr>
              <a:t>Space Complexity of Algorithms</a:t>
            </a:r>
            <a:endParaRPr b="1" sz="2500">
              <a:solidFill>
                <a:schemeClr val="dk1"/>
              </a:solidFill>
            </a:endParaRPr>
          </a:p>
          <a:p>
            <a:pPr indent="0" lvl="0" marL="0" marR="0" rtl="0" algn="l">
              <a:spcBef>
                <a:spcPts val="600"/>
              </a:spcBef>
              <a:spcAft>
                <a:spcPts val="0"/>
              </a:spcAft>
              <a:buNone/>
            </a:pPr>
            <a:r>
              <a:t/>
            </a:r>
            <a:endParaRPr sz="6500">
              <a:solidFill>
                <a:schemeClr val="dk1"/>
              </a:solidFill>
              <a:latin typeface="Gaegu"/>
              <a:ea typeface="Gaegu"/>
              <a:cs typeface="Gaegu"/>
              <a:sym typeface="Gaegu"/>
            </a:endParaRPr>
          </a:p>
        </p:txBody>
      </p:sp>
      <p:sp>
        <p:nvSpPr>
          <p:cNvPr id="354" name="Google Shape;354;p10"/>
          <p:cNvSpPr txBox="1"/>
          <p:nvPr/>
        </p:nvSpPr>
        <p:spPr>
          <a:xfrm>
            <a:off x="1028725" y="1593475"/>
            <a:ext cx="10972800" cy="4488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s-ES" sz="2500">
                <a:solidFill>
                  <a:schemeClr val="dk1"/>
                </a:solidFill>
                <a:latin typeface="Times New Roman"/>
                <a:ea typeface="Times New Roman"/>
                <a:cs typeface="Times New Roman"/>
                <a:sym typeface="Times New Roman"/>
              </a:rPr>
              <a:t>Whenever a solution to a problem is written some memory is required to complete. For any algorithm memory may be used for the following:</a:t>
            </a:r>
            <a:endParaRPr b="1" sz="2500">
              <a:solidFill>
                <a:schemeClr val="dk1"/>
              </a:solidFill>
              <a:latin typeface="Times New Roman"/>
              <a:ea typeface="Times New Roman"/>
              <a:cs typeface="Times New Roman"/>
              <a:sym typeface="Times New Roman"/>
            </a:endParaRPr>
          </a:p>
          <a:p>
            <a:pPr indent="0" lvl="0" marL="457200" rtl="0" algn="l">
              <a:lnSpc>
                <a:spcPct val="115000"/>
              </a:lnSpc>
              <a:spcBef>
                <a:spcPts val="1400"/>
              </a:spcBef>
              <a:spcAft>
                <a:spcPts val="0"/>
              </a:spcAft>
              <a:buNone/>
            </a:pPr>
            <a:r>
              <a:rPr b="1" lang="es-ES" sz="2500">
                <a:solidFill>
                  <a:schemeClr val="dk1"/>
                </a:solidFill>
                <a:latin typeface="Times New Roman"/>
                <a:ea typeface="Times New Roman"/>
                <a:cs typeface="Times New Roman"/>
                <a:sym typeface="Times New Roman"/>
              </a:rPr>
              <a:t>1.</a:t>
            </a:r>
            <a:r>
              <a:rPr lang="es-ES" sz="1800">
                <a:solidFill>
                  <a:schemeClr val="dk1"/>
                </a:solidFill>
                <a:latin typeface="Times New Roman"/>
                <a:ea typeface="Times New Roman"/>
                <a:cs typeface="Times New Roman"/>
                <a:sym typeface="Times New Roman"/>
              </a:rPr>
              <a:t> 	</a:t>
            </a:r>
            <a:r>
              <a:rPr b="1" lang="es-ES" sz="2500">
                <a:solidFill>
                  <a:schemeClr val="dk1"/>
                </a:solidFill>
                <a:latin typeface="Times New Roman"/>
                <a:ea typeface="Times New Roman"/>
                <a:cs typeface="Times New Roman"/>
                <a:sym typeface="Times New Roman"/>
              </a:rPr>
              <a:t>Variables (This include the constant values, temporary values)</a:t>
            </a:r>
            <a:endParaRPr b="1" sz="2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s-ES" sz="2500">
                <a:solidFill>
                  <a:schemeClr val="dk1"/>
                </a:solidFill>
                <a:latin typeface="Times New Roman"/>
                <a:ea typeface="Times New Roman"/>
                <a:cs typeface="Times New Roman"/>
                <a:sym typeface="Times New Roman"/>
              </a:rPr>
              <a:t>2.</a:t>
            </a:r>
            <a:r>
              <a:rPr lang="es-ES" sz="1800">
                <a:solidFill>
                  <a:schemeClr val="dk1"/>
                </a:solidFill>
                <a:latin typeface="Times New Roman"/>
                <a:ea typeface="Times New Roman"/>
                <a:cs typeface="Times New Roman"/>
                <a:sym typeface="Times New Roman"/>
              </a:rPr>
              <a:t> 	</a:t>
            </a:r>
            <a:r>
              <a:rPr b="1" lang="es-ES" sz="2500">
                <a:solidFill>
                  <a:schemeClr val="dk1"/>
                </a:solidFill>
                <a:latin typeface="Times New Roman"/>
                <a:ea typeface="Times New Roman"/>
                <a:cs typeface="Times New Roman"/>
                <a:sym typeface="Times New Roman"/>
              </a:rPr>
              <a:t>Program Instruction</a:t>
            </a:r>
            <a:endParaRPr b="1" sz="2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s-ES" sz="2500">
                <a:solidFill>
                  <a:schemeClr val="dk1"/>
                </a:solidFill>
                <a:latin typeface="Times New Roman"/>
                <a:ea typeface="Times New Roman"/>
                <a:cs typeface="Times New Roman"/>
                <a:sym typeface="Times New Roman"/>
              </a:rPr>
              <a:t>3.</a:t>
            </a:r>
            <a:r>
              <a:rPr lang="es-ES" sz="1800">
                <a:solidFill>
                  <a:schemeClr val="dk1"/>
                </a:solidFill>
                <a:latin typeface="Times New Roman"/>
                <a:ea typeface="Times New Roman"/>
                <a:cs typeface="Times New Roman"/>
                <a:sym typeface="Times New Roman"/>
              </a:rPr>
              <a:t> 	</a:t>
            </a:r>
            <a:r>
              <a:rPr b="1" lang="es-ES" sz="2500">
                <a:solidFill>
                  <a:schemeClr val="dk1"/>
                </a:solidFill>
                <a:latin typeface="Times New Roman"/>
                <a:ea typeface="Times New Roman"/>
                <a:cs typeface="Times New Roman"/>
                <a:sym typeface="Times New Roman"/>
              </a:rPr>
              <a:t>Execution</a:t>
            </a:r>
            <a:endParaRPr b="1" sz="2500">
              <a:solidFill>
                <a:schemeClr val="dk1"/>
              </a:solidFill>
              <a:latin typeface="Times New Roman"/>
              <a:ea typeface="Times New Roman"/>
              <a:cs typeface="Times New Roman"/>
              <a:sym typeface="Times New Roman"/>
            </a:endParaRPr>
          </a:p>
          <a:p>
            <a:pPr indent="0" lvl="0" marL="0" rtl="0" algn="l">
              <a:lnSpc>
                <a:spcPct val="115000"/>
              </a:lnSpc>
              <a:spcBef>
                <a:spcPts val="2500"/>
              </a:spcBef>
              <a:spcAft>
                <a:spcPts val="0"/>
              </a:spcAft>
              <a:buNone/>
            </a:pPr>
            <a:r>
              <a:rPr b="1" i="1" lang="es-ES" sz="2500">
                <a:solidFill>
                  <a:schemeClr val="dk1"/>
                </a:solidFill>
                <a:latin typeface="Times New Roman"/>
                <a:ea typeface="Times New Roman"/>
                <a:cs typeface="Times New Roman"/>
                <a:sym typeface="Times New Roman"/>
              </a:rPr>
              <a:t>Space complexity is the amount of memory used by the algorithm (including the input values to the algorithm) to execute and produce the result.</a:t>
            </a:r>
            <a:endParaRPr b="1" i="1" sz="2500">
              <a:solidFill>
                <a:schemeClr val="dk1"/>
              </a:solidFill>
              <a:latin typeface="Times New Roman"/>
              <a:ea typeface="Times New Roman"/>
              <a:cs typeface="Times New Roman"/>
              <a:sym typeface="Times New Roman"/>
            </a:endParaRPr>
          </a:p>
          <a:p>
            <a:pPr indent="0" lvl="0" marL="0" rtl="0" algn="l">
              <a:lnSpc>
                <a:spcPct val="115000"/>
              </a:lnSpc>
              <a:spcBef>
                <a:spcPts val="2500"/>
              </a:spcBef>
              <a:spcAft>
                <a:spcPts val="1400"/>
              </a:spcAft>
              <a:buNone/>
            </a:pPr>
            <a:r>
              <a:t/>
            </a:r>
            <a:endParaRPr b="1" sz="25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sp>
        <p:nvSpPr>
          <p:cNvPr id="359" name="Google Shape;359;p11"/>
          <p:cNvSpPr txBox="1"/>
          <p:nvPr/>
        </p:nvSpPr>
        <p:spPr>
          <a:xfrm>
            <a:off x="2859450" y="117125"/>
            <a:ext cx="6473100" cy="92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2400"/>
              </a:spcBef>
              <a:spcAft>
                <a:spcPts val="0"/>
              </a:spcAft>
              <a:buSzPts val="1100"/>
              <a:buNone/>
            </a:pPr>
            <a:r>
              <a:rPr b="1" lang="es-ES" sz="2800">
                <a:solidFill>
                  <a:schemeClr val="dk1"/>
                </a:solidFill>
              </a:rPr>
              <a:t>Space Complexity of Algorithms</a:t>
            </a:r>
            <a:endParaRPr b="1" sz="2800">
              <a:solidFill>
                <a:schemeClr val="dk1"/>
              </a:solidFill>
            </a:endParaRPr>
          </a:p>
          <a:p>
            <a:pPr indent="0" lvl="0" marL="0" marR="0" rtl="0" algn="l">
              <a:spcBef>
                <a:spcPts val="600"/>
              </a:spcBef>
              <a:spcAft>
                <a:spcPts val="0"/>
              </a:spcAft>
              <a:buNone/>
            </a:pPr>
            <a:r>
              <a:t/>
            </a:r>
            <a:endParaRPr sz="6800">
              <a:solidFill>
                <a:schemeClr val="dk1"/>
              </a:solidFill>
              <a:latin typeface="Gaegu"/>
              <a:ea typeface="Gaegu"/>
              <a:cs typeface="Gaegu"/>
              <a:sym typeface="Gaegu"/>
            </a:endParaRPr>
          </a:p>
        </p:txBody>
      </p:sp>
      <p:sp>
        <p:nvSpPr>
          <p:cNvPr id="360" name="Google Shape;360;p11"/>
          <p:cNvSpPr txBox="1"/>
          <p:nvPr/>
        </p:nvSpPr>
        <p:spPr>
          <a:xfrm>
            <a:off x="1219200" y="1346100"/>
            <a:ext cx="10285200" cy="47664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s-ES" sz="2600">
                <a:solidFill>
                  <a:schemeClr val="dk1"/>
                </a:solidFill>
                <a:latin typeface="Times New Roman"/>
                <a:ea typeface="Times New Roman"/>
                <a:cs typeface="Times New Roman"/>
                <a:sym typeface="Times New Roman"/>
              </a:rPr>
              <a:t>When we design an algorithm to solve a problem, it needs some computer memory to complete its execution. For any algorithm, memory is required for the following purposes...</a:t>
            </a:r>
            <a:endParaRPr b="1"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600">
                <a:solidFill>
                  <a:schemeClr val="dk1"/>
                </a:solidFill>
                <a:latin typeface="Times New Roman"/>
                <a:ea typeface="Times New Roman"/>
                <a:cs typeface="Times New Roman"/>
                <a:sym typeface="Times New Roman"/>
              </a:rPr>
              <a:t>1.   	Memory required to store program instructions</a:t>
            </a:r>
            <a:endParaRPr b="1"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600">
                <a:solidFill>
                  <a:schemeClr val="dk1"/>
                </a:solidFill>
                <a:latin typeface="Times New Roman"/>
                <a:ea typeface="Times New Roman"/>
                <a:cs typeface="Times New Roman"/>
                <a:sym typeface="Times New Roman"/>
              </a:rPr>
              <a:t>2.   	Memory required to store constant values</a:t>
            </a:r>
            <a:endParaRPr b="1"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600">
                <a:solidFill>
                  <a:schemeClr val="dk1"/>
                </a:solidFill>
                <a:latin typeface="Times New Roman"/>
                <a:ea typeface="Times New Roman"/>
                <a:cs typeface="Times New Roman"/>
                <a:sym typeface="Times New Roman"/>
              </a:rPr>
              <a:t>3.   	Memory required to store variable values</a:t>
            </a:r>
            <a:endParaRPr b="1"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600">
                <a:solidFill>
                  <a:schemeClr val="dk1"/>
                </a:solidFill>
                <a:latin typeface="Times New Roman"/>
                <a:ea typeface="Times New Roman"/>
                <a:cs typeface="Times New Roman"/>
                <a:sym typeface="Times New Roman"/>
              </a:rPr>
              <a:t>4.   	And for few other things</a:t>
            </a:r>
            <a:endParaRPr b="1" sz="2600">
              <a:solidFill>
                <a:schemeClr val="dk1"/>
              </a:solidFill>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b="1" lang="es-ES" sz="2600">
                <a:solidFill>
                  <a:schemeClr val="dk1"/>
                </a:solidFill>
                <a:latin typeface="Times New Roman"/>
                <a:ea typeface="Times New Roman"/>
                <a:cs typeface="Times New Roman"/>
                <a:sym typeface="Times New Roman"/>
              </a:rPr>
              <a:t>Sometime Auxiliary Space is confused with Space Complexity. But Auxiliary Space is the extra space or the temporary space used by the algorithm during it's execution.</a:t>
            </a:r>
            <a:endParaRPr b="1" sz="2600">
              <a:solidFill>
                <a:schemeClr val="dk1"/>
              </a:solidFill>
              <a:latin typeface="Times New Roman"/>
              <a:ea typeface="Times New Roman"/>
              <a:cs typeface="Times New Roman"/>
              <a:sym typeface="Times New Roman"/>
            </a:endParaRPr>
          </a:p>
          <a:p>
            <a:pPr indent="0" lvl="0" marL="0" rtl="0" algn="l">
              <a:lnSpc>
                <a:spcPct val="115000"/>
              </a:lnSpc>
              <a:spcBef>
                <a:spcPts val="1400"/>
              </a:spcBef>
              <a:spcAft>
                <a:spcPts val="1400"/>
              </a:spcAft>
              <a:buNone/>
            </a:pPr>
            <a:r>
              <a:rPr b="1" lang="es-ES" sz="2600">
                <a:solidFill>
                  <a:schemeClr val="dk1"/>
                </a:solidFill>
                <a:latin typeface="Times New Roman"/>
                <a:ea typeface="Times New Roman"/>
                <a:cs typeface="Times New Roman"/>
                <a:sym typeface="Times New Roman"/>
              </a:rPr>
              <a:t>Space Complexity = Auxiliary Space + Input space</a:t>
            </a:r>
            <a:endParaRPr b="1" sz="26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12"/>
          <p:cNvSpPr txBox="1"/>
          <p:nvPr/>
        </p:nvSpPr>
        <p:spPr>
          <a:xfrm>
            <a:off x="2859450" y="-258000"/>
            <a:ext cx="6473100" cy="92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800"/>
              </a:spcBef>
              <a:spcAft>
                <a:spcPts val="0"/>
              </a:spcAft>
              <a:buSzPts val="1100"/>
              <a:buNone/>
            </a:pPr>
            <a:r>
              <a:rPr b="1" lang="es-ES" sz="2800">
                <a:solidFill>
                  <a:schemeClr val="dk1"/>
                </a:solidFill>
                <a:latin typeface="Times New Roman"/>
                <a:ea typeface="Times New Roman"/>
                <a:cs typeface="Times New Roman"/>
                <a:sym typeface="Times New Roman"/>
              </a:rPr>
              <a:t>Memory Usage while Execution</a:t>
            </a:r>
            <a:endParaRPr b="1" sz="2800">
              <a:solidFill>
                <a:schemeClr val="dk1"/>
              </a:solidFill>
              <a:latin typeface="Times New Roman"/>
              <a:ea typeface="Times New Roman"/>
              <a:cs typeface="Times New Roman"/>
              <a:sym typeface="Times New Roman"/>
            </a:endParaRPr>
          </a:p>
          <a:p>
            <a:pPr indent="0" lvl="0" marL="0" rtl="0" algn="l">
              <a:lnSpc>
                <a:spcPct val="115000"/>
              </a:lnSpc>
              <a:spcBef>
                <a:spcPts val="2400"/>
              </a:spcBef>
              <a:spcAft>
                <a:spcPts val="0"/>
              </a:spcAft>
              <a:buSzPts val="1100"/>
              <a:buNone/>
            </a:pPr>
            <a:r>
              <a:t/>
            </a:r>
            <a:endParaRPr b="1" sz="4200">
              <a:solidFill>
                <a:schemeClr val="dk1"/>
              </a:solidFill>
            </a:endParaRPr>
          </a:p>
          <a:p>
            <a:pPr indent="0" lvl="0" marL="0" marR="0" rtl="0" algn="l">
              <a:spcBef>
                <a:spcPts val="600"/>
              </a:spcBef>
              <a:spcAft>
                <a:spcPts val="0"/>
              </a:spcAft>
              <a:buNone/>
            </a:pPr>
            <a:r>
              <a:t/>
            </a:r>
            <a:endParaRPr sz="8200">
              <a:solidFill>
                <a:schemeClr val="dk1"/>
              </a:solidFill>
              <a:latin typeface="Gaegu"/>
              <a:ea typeface="Gaegu"/>
              <a:cs typeface="Gaegu"/>
              <a:sym typeface="Gaegu"/>
            </a:endParaRPr>
          </a:p>
        </p:txBody>
      </p:sp>
      <p:sp>
        <p:nvSpPr>
          <p:cNvPr id="366" name="Google Shape;366;p12"/>
          <p:cNvSpPr txBox="1"/>
          <p:nvPr/>
        </p:nvSpPr>
        <p:spPr>
          <a:xfrm>
            <a:off x="1219200" y="466050"/>
            <a:ext cx="10668000" cy="621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lang="es-ES" sz="2500">
                <a:solidFill>
                  <a:schemeClr val="dk1"/>
                </a:solidFill>
                <a:latin typeface="Times New Roman"/>
                <a:ea typeface="Times New Roman"/>
                <a:cs typeface="Times New Roman"/>
                <a:sym typeface="Times New Roman"/>
              </a:rPr>
              <a:t>While executing, algorithm uses memory space for three reasons:</a:t>
            </a:r>
            <a:endParaRPr sz="2500">
              <a:solidFill>
                <a:schemeClr val="dk1"/>
              </a:solidFill>
              <a:latin typeface="Times New Roman"/>
              <a:ea typeface="Times New Roman"/>
              <a:cs typeface="Times New Roman"/>
              <a:sym typeface="Times New Roman"/>
            </a:endParaRPr>
          </a:p>
          <a:p>
            <a:pPr indent="0" lvl="0" marL="457200" rtl="0" algn="l">
              <a:lnSpc>
                <a:spcPct val="115000"/>
              </a:lnSpc>
              <a:spcBef>
                <a:spcPts val="1400"/>
              </a:spcBef>
              <a:spcAft>
                <a:spcPts val="0"/>
              </a:spcAft>
              <a:buNone/>
            </a:pPr>
            <a:r>
              <a:rPr b="1" lang="es-ES" sz="2500">
                <a:solidFill>
                  <a:schemeClr val="dk1"/>
                </a:solidFill>
                <a:latin typeface="Times New Roman"/>
                <a:ea typeface="Times New Roman"/>
                <a:cs typeface="Times New Roman"/>
                <a:sym typeface="Times New Roman"/>
              </a:rPr>
              <a:t>1.</a:t>
            </a:r>
            <a:r>
              <a:rPr lang="es-ES" sz="1800">
                <a:solidFill>
                  <a:schemeClr val="dk1"/>
                </a:solidFill>
                <a:latin typeface="Times New Roman"/>
                <a:ea typeface="Times New Roman"/>
                <a:cs typeface="Times New Roman"/>
                <a:sym typeface="Times New Roman"/>
              </a:rPr>
              <a:t>     </a:t>
            </a:r>
            <a:r>
              <a:rPr b="1" lang="es-ES" sz="2500">
                <a:solidFill>
                  <a:schemeClr val="dk1"/>
                </a:solidFill>
                <a:latin typeface="Times New Roman"/>
                <a:ea typeface="Times New Roman"/>
                <a:cs typeface="Times New Roman"/>
                <a:sym typeface="Times New Roman"/>
              </a:rPr>
              <a:t>Instruction Space</a:t>
            </a:r>
            <a:endParaRPr b="1" sz="2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s-ES" sz="2500">
                <a:solidFill>
                  <a:schemeClr val="dk1"/>
                </a:solidFill>
                <a:latin typeface="Times New Roman"/>
                <a:ea typeface="Times New Roman"/>
                <a:cs typeface="Times New Roman"/>
                <a:sym typeface="Times New Roman"/>
              </a:rPr>
              <a:t>It's the amount of memory used to save the compiled version of instructions.</a:t>
            </a:r>
            <a:endParaRPr sz="25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b="1" lang="es-ES" sz="2500">
                <a:solidFill>
                  <a:schemeClr val="dk1"/>
                </a:solidFill>
                <a:latin typeface="Times New Roman"/>
                <a:ea typeface="Times New Roman"/>
                <a:cs typeface="Times New Roman"/>
                <a:sym typeface="Times New Roman"/>
              </a:rPr>
              <a:t>2.</a:t>
            </a:r>
            <a:r>
              <a:rPr lang="es-ES" sz="1800">
                <a:solidFill>
                  <a:schemeClr val="dk1"/>
                </a:solidFill>
                <a:latin typeface="Times New Roman"/>
                <a:ea typeface="Times New Roman"/>
                <a:cs typeface="Times New Roman"/>
                <a:sym typeface="Times New Roman"/>
              </a:rPr>
              <a:t>     </a:t>
            </a:r>
            <a:r>
              <a:rPr b="1" lang="es-ES" sz="2500">
                <a:solidFill>
                  <a:schemeClr val="dk1"/>
                </a:solidFill>
                <a:latin typeface="Times New Roman"/>
                <a:ea typeface="Times New Roman"/>
                <a:cs typeface="Times New Roman"/>
                <a:sym typeface="Times New Roman"/>
              </a:rPr>
              <a:t>Environmental Stack</a:t>
            </a:r>
            <a:endParaRPr b="1" sz="2500">
              <a:solidFill>
                <a:schemeClr val="dk1"/>
              </a:solidFill>
              <a:latin typeface="Times New Roman"/>
              <a:ea typeface="Times New Roman"/>
              <a:cs typeface="Times New Roman"/>
              <a:sym typeface="Times New Roman"/>
            </a:endParaRPr>
          </a:p>
          <a:p>
            <a:pPr indent="0" lvl="0" marL="457200" rtl="0" algn="just">
              <a:lnSpc>
                <a:spcPct val="115000"/>
              </a:lnSpc>
              <a:spcBef>
                <a:spcPts val="0"/>
              </a:spcBef>
              <a:spcAft>
                <a:spcPts val="0"/>
              </a:spcAft>
              <a:buNone/>
            </a:pPr>
            <a:r>
              <a:rPr lang="es-ES" sz="2500">
                <a:solidFill>
                  <a:schemeClr val="dk1"/>
                </a:solidFill>
                <a:latin typeface="Times New Roman"/>
                <a:ea typeface="Times New Roman"/>
                <a:cs typeface="Times New Roman"/>
                <a:sym typeface="Times New Roman"/>
              </a:rPr>
              <a:t>Sometimes an algorithm(function) may be called inside another algorithm(function). In such a situation, the current variables are pushed onto the system stack, where they wait for further execution and then the call to the inside algorithm(function) is made.    for the sequential execution , memory stack is used here  </a:t>
            </a:r>
            <a:endParaRPr sz="28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s-ES" sz="2200">
                <a:solidFill>
                  <a:schemeClr val="dk1"/>
                </a:solidFill>
                <a:latin typeface="Times New Roman"/>
                <a:ea typeface="Times New Roman"/>
                <a:cs typeface="Times New Roman"/>
                <a:sym typeface="Times New Roman"/>
              </a:rPr>
              <a:t>3. </a:t>
            </a:r>
            <a:r>
              <a:rPr b="1" lang="es-ES" sz="2200">
                <a:solidFill>
                  <a:schemeClr val="dk1"/>
                </a:solidFill>
                <a:latin typeface="Times New Roman"/>
                <a:ea typeface="Times New Roman"/>
                <a:cs typeface="Times New Roman"/>
                <a:sym typeface="Times New Roman"/>
              </a:rPr>
              <a:t>Data Space</a:t>
            </a:r>
            <a:endParaRPr b="1" sz="2200">
              <a:solidFill>
                <a:schemeClr val="dk1"/>
              </a:solidFill>
              <a:latin typeface="Times New Roman"/>
              <a:ea typeface="Times New Roman"/>
              <a:cs typeface="Times New Roman"/>
              <a:sym typeface="Times New Roman"/>
            </a:endParaRPr>
          </a:p>
          <a:p>
            <a:pPr indent="0" lvl="0" marL="457200" rtl="0" algn="l">
              <a:lnSpc>
                <a:spcPct val="115000"/>
              </a:lnSpc>
              <a:spcBef>
                <a:spcPts val="0"/>
              </a:spcBef>
              <a:spcAft>
                <a:spcPts val="0"/>
              </a:spcAft>
              <a:buNone/>
            </a:pPr>
            <a:r>
              <a:rPr lang="es-ES" sz="2200">
                <a:solidFill>
                  <a:schemeClr val="dk1"/>
                </a:solidFill>
                <a:latin typeface="Times New Roman"/>
                <a:ea typeface="Times New Roman"/>
                <a:cs typeface="Times New Roman"/>
                <a:sym typeface="Times New Roman"/>
              </a:rPr>
              <a:t>Amount of space used by the variables and constants.</a:t>
            </a:r>
            <a:endParaRPr sz="2200">
              <a:solidFill>
                <a:schemeClr val="dk1"/>
              </a:solidFill>
              <a:latin typeface="Times New Roman"/>
              <a:ea typeface="Times New Roman"/>
              <a:cs typeface="Times New Roman"/>
              <a:sym typeface="Times New Roman"/>
            </a:endParaRPr>
          </a:p>
          <a:p>
            <a:pPr indent="0" lvl="0" marL="0" rtl="0" algn="just">
              <a:lnSpc>
                <a:spcPct val="115000"/>
              </a:lnSpc>
              <a:spcBef>
                <a:spcPts val="1400"/>
              </a:spcBef>
              <a:spcAft>
                <a:spcPts val="0"/>
              </a:spcAft>
              <a:buNone/>
            </a:pPr>
            <a:r>
              <a:rPr lang="es-ES" sz="2200">
                <a:solidFill>
                  <a:schemeClr val="dk1"/>
                </a:solidFill>
                <a:latin typeface="Times New Roman"/>
                <a:ea typeface="Times New Roman"/>
                <a:cs typeface="Times New Roman"/>
                <a:sym typeface="Times New Roman"/>
              </a:rPr>
              <a:t>But while calculating the </a:t>
            </a:r>
            <a:r>
              <a:rPr b="1" lang="es-ES" sz="2200">
                <a:solidFill>
                  <a:schemeClr val="dk1"/>
                </a:solidFill>
                <a:latin typeface="Times New Roman"/>
                <a:ea typeface="Times New Roman"/>
                <a:cs typeface="Times New Roman"/>
                <a:sym typeface="Times New Roman"/>
              </a:rPr>
              <a:t>Space Complexity</a:t>
            </a:r>
            <a:r>
              <a:rPr lang="es-ES" sz="2200">
                <a:solidFill>
                  <a:schemeClr val="dk1"/>
                </a:solidFill>
                <a:latin typeface="Times New Roman"/>
                <a:ea typeface="Times New Roman"/>
                <a:cs typeface="Times New Roman"/>
                <a:sym typeface="Times New Roman"/>
              </a:rPr>
              <a:t> of any algorithm, we usually consider</a:t>
            </a:r>
            <a:endParaRPr sz="2200">
              <a:solidFill>
                <a:schemeClr val="dk1"/>
              </a:solidFill>
              <a:latin typeface="Times New Roman"/>
              <a:ea typeface="Times New Roman"/>
              <a:cs typeface="Times New Roman"/>
              <a:sym typeface="Times New Roman"/>
            </a:endParaRPr>
          </a:p>
          <a:p>
            <a:pPr indent="0" lvl="0" marL="0" rtl="0" algn="just">
              <a:lnSpc>
                <a:spcPct val="115000"/>
              </a:lnSpc>
              <a:spcBef>
                <a:spcPts val="1400"/>
              </a:spcBef>
              <a:spcAft>
                <a:spcPts val="1400"/>
              </a:spcAft>
              <a:buNone/>
            </a:pPr>
            <a:r>
              <a:rPr lang="es-ES" sz="2200">
                <a:solidFill>
                  <a:schemeClr val="dk1"/>
                </a:solidFill>
                <a:latin typeface="Times New Roman"/>
                <a:ea typeface="Times New Roman"/>
                <a:cs typeface="Times New Roman"/>
                <a:sym typeface="Times New Roman"/>
              </a:rPr>
              <a:t> only </a:t>
            </a:r>
            <a:r>
              <a:rPr b="1" lang="es-ES" sz="2200">
                <a:solidFill>
                  <a:schemeClr val="dk1"/>
                </a:solidFill>
                <a:latin typeface="Times New Roman"/>
                <a:ea typeface="Times New Roman"/>
                <a:cs typeface="Times New Roman"/>
                <a:sym typeface="Times New Roman"/>
              </a:rPr>
              <a:t>Data Space</a:t>
            </a:r>
            <a:r>
              <a:rPr lang="es-ES" sz="2200">
                <a:solidFill>
                  <a:schemeClr val="dk1"/>
                </a:solidFill>
                <a:latin typeface="Times New Roman"/>
                <a:ea typeface="Times New Roman"/>
                <a:cs typeface="Times New Roman"/>
                <a:sym typeface="Times New Roman"/>
              </a:rPr>
              <a:t> and we neglect the </a:t>
            </a:r>
            <a:r>
              <a:rPr b="1" lang="es-ES" sz="2200">
                <a:solidFill>
                  <a:schemeClr val="dk1"/>
                </a:solidFill>
                <a:latin typeface="Times New Roman"/>
                <a:ea typeface="Times New Roman"/>
                <a:cs typeface="Times New Roman"/>
                <a:sym typeface="Times New Roman"/>
              </a:rPr>
              <a:t>Instruction Space</a:t>
            </a:r>
            <a:r>
              <a:rPr lang="es-ES" sz="2200">
                <a:solidFill>
                  <a:schemeClr val="dk1"/>
                </a:solidFill>
                <a:latin typeface="Times New Roman"/>
                <a:ea typeface="Times New Roman"/>
                <a:cs typeface="Times New Roman"/>
                <a:sym typeface="Times New Roman"/>
              </a:rPr>
              <a:t> and </a:t>
            </a:r>
            <a:r>
              <a:rPr b="1" lang="es-ES" sz="2200">
                <a:solidFill>
                  <a:schemeClr val="dk1"/>
                </a:solidFill>
                <a:latin typeface="Times New Roman"/>
                <a:ea typeface="Times New Roman"/>
                <a:cs typeface="Times New Roman"/>
                <a:sym typeface="Times New Roman"/>
              </a:rPr>
              <a:t>Environmental Stack</a:t>
            </a:r>
            <a:r>
              <a:rPr lang="es-ES" sz="2200">
                <a:solidFill>
                  <a:schemeClr val="dk1"/>
                </a:solidFill>
                <a:latin typeface="Times New Roman"/>
                <a:ea typeface="Times New Roman"/>
                <a:cs typeface="Times New Roman"/>
                <a:sym typeface="Times New Roman"/>
              </a:rPr>
              <a:t>.</a:t>
            </a:r>
            <a:endParaRPr b="1" sz="3100">
              <a:solidFill>
                <a:schemeClr val="dk1"/>
              </a:solidFill>
              <a:latin typeface="Times New Roman"/>
              <a:ea typeface="Times New Roman"/>
              <a:cs typeface="Times New Roman"/>
              <a:sym typeface="Times New Roman"/>
            </a:endParaRPr>
          </a:p>
        </p:txBody>
      </p:sp>
      <p:pic>
        <p:nvPicPr>
          <p:cNvPr id="367" name="Google Shape;367;p12"/>
          <p:cNvPicPr preferRelativeResize="0"/>
          <p:nvPr/>
        </p:nvPicPr>
        <p:blipFill>
          <a:blip r:embed="rId3">
            <a:alphaModFix/>
          </a:blip>
          <a:stretch>
            <a:fillRect/>
          </a:stretch>
        </p:blipFill>
        <p:spPr>
          <a:xfrm>
            <a:off x="9551350" y="4368150"/>
            <a:ext cx="2335840" cy="17850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13"/>
          <p:cNvPicPr preferRelativeResize="0"/>
          <p:nvPr/>
        </p:nvPicPr>
        <p:blipFill>
          <a:blip r:embed="rId3">
            <a:alphaModFix/>
          </a:blip>
          <a:stretch>
            <a:fillRect/>
          </a:stretch>
        </p:blipFill>
        <p:spPr>
          <a:xfrm>
            <a:off x="2247900" y="381000"/>
            <a:ext cx="9124950" cy="531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14"/>
          <p:cNvPicPr preferRelativeResize="0"/>
          <p:nvPr/>
        </p:nvPicPr>
        <p:blipFill>
          <a:blip r:embed="rId3">
            <a:alphaModFix/>
          </a:blip>
          <a:stretch>
            <a:fillRect/>
          </a:stretch>
        </p:blipFill>
        <p:spPr>
          <a:xfrm>
            <a:off x="1219200" y="361950"/>
            <a:ext cx="10565599" cy="49720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15"/>
          <p:cNvPicPr preferRelativeResize="0"/>
          <p:nvPr/>
        </p:nvPicPr>
        <p:blipFill>
          <a:blip r:embed="rId3">
            <a:alphaModFix/>
          </a:blip>
          <a:stretch>
            <a:fillRect/>
          </a:stretch>
        </p:blipFill>
        <p:spPr>
          <a:xfrm>
            <a:off x="1714500" y="0"/>
            <a:ext cx="9296401" cy="65532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0009_Chalk_Fun_SlidesMania">
  <a:themeElements>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