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embeddedFontLst>
    <p:embeddedFont>
      <p:font typeface="Barlow Condensed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BarlowCondensed-bold.fntdata"/><Relationship Id="rId14" Type="http://schemas.openxmlformats.org/officeDocument/2006/relationships/slide" Target="slides/slide9.xml"/><Relationship Id="rId36" Type="http://schemas.openxmlformats.org/officeDocument/2006/relationships/font" Target="fonts/BarlowCondensed-regular.fntdata"/><Relationship Id="rId17" Type="http://schemas.openxmlformats.org/officeDocument/2006/relationships/slide" Target="slides/slide12.xml"/><Relationship Id="rId39" Type="http://schemas.openxmlformats.org/officeDocument/2006/relationships/font" Target="fonts/BarlowCondensed-boldItalic.fntdata"/><Relationship Id="rId16" Type="http://schemas.openxmlformats.org/officeDocument/2006/relationships/slide" Target="slides/slide11.xml"/><Relationship Id="rId38" Type="http://schemas.openxmlformats.org/officeDocument/2006/relationships/font" Target="fonts/BarlowCondensed-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19586b3763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19586b3763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19586b3763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19586b3763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19586b3763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19586b3763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19586b3763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19586b3763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19d3af20af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19d3af20a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19586b3763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19586b3763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19d3af20af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19d3af20af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19c5d31ac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19c5d31ac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19c5d31ac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119c5d31ac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19c5d31acf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119c5d31acf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20395cb0e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20395cb0e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19c5d31acf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119c5d31acf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19c5d31acf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119c5d31acf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1fa52650c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11fa52650c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1fa52650c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11fa52650c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11fa52650cf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11fa52650cf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11fa52650cf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11fa52650cf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1fa52650cf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11fa52650cf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11fa52650cf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11fa52650cf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11fa52650cf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11fa52650cf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209012da7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1209012da7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20395cb0e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20395cb0e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1209012da7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1209012da7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19d3af20af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19d3af20af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20395cb0e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d20395cb0e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d20395cb0e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d20395cb0e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19586b376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19586b376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19586b376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19586b376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19586b376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19586b376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nit 1 | Lesson Layout">
  <p:cSld name="CUSTOM_10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 rot="-5400000">
            <a:off x="2054943" y="-2054965"/>
            <a:ext cx="5154678" cy="9264564"/>
          </a:xfrm>
          <a:prstGeom prst="flowChartDocument">
            <a:avLst/>
          </a:prstGeom>
          <a:solidFill>
            <a:srgbClr val="FBFBFB"/>
          </a:solidFill>
          <a:ln>
            <a:noFill/>
          </a:ln>
          <a:effectLst>
            <a:outerShdw blurRad="57150" rotWithShape="0" algn="bl" dir="5400000" dist="19050">
              <a:srgbClr val="000000">
                <a:alpha val="48240"/>
              </a:srgbClr>
            </a:outerShdw>
          </a:effectLst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/>
          <p:nvPr/>
        </p:nvSpPr>
        <p:spPr>
          <a:xfrm>
            <a:off x="0" y="103969"/>
            <a:ext cx="4800600" cy="45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3"/>
          <p:cNvSpPr/>
          <p:nvPr/>
        </p:nvSpPr>
        <p:spPr>
          <a:xfrm>
            <a:off x="0" y="748369"/>
            <a:ext cx="480600" cy="45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0" y="1392750"/>
            <a:ext cx="480600" cy="454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0" y="2037150"/>
            <a:ext cx="480600" cy="454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0" y="2681531"/>
            <a:ext cx="480600" cy="454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819694" y="1327042"/>
            <a:ext cx="714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58" name="Google Shape;5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" name="Google Shape;59;p13"/>
          <p:cNvSpPr txBox="1"/>
          <p:nvPr>
            <p:ph type="title"/>
          </p:nvPr>
        </p:nvSpPr>
        <p:spPr>
          <a:xfrm>
            <a:off x="819694" y="619594"/>
            <a:ext cx="714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0" name="Google Shape;60;p13"/>
          <p:cNvSpPr/>
          <p:nvPr/>
        </p:nvSpPr>
        <p:spPr>
          <a:xfrm>
            <a:off x="8704444" y="34725"/>
            <a:ext cx="384000" cy="384000"/>
          </a:xfrm>
          <a:prstGeom prst="ellips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8794331" y="178950"/>
            <a:ext cx="204300" cy="95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-11925" y="4902600"/>
            <a:ext cx="2073000" cy="1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b="0" i="0" sz="1100" u="none" cap="none" strike="noStrike">
              <a:solidFill>
                <a:srgbClr val="000000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1.png"/><Relationship Id="rId4" Type="http://schemas.openxmlformats.org/officeDocument/2006/relationships/image" Target="../media/image1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Relationship Id="rId4" Type="http://schemas.openxmlformats.org/officeDocument/2006/relationships/image" Target="../media/image1.png"/><Relationship Id="rId5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png"/><Relationship Id="rId4" Type="http://schemas.openxmlformats.org/officeDocument/2006/relationships/image" Target="../media/image2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8.png"/><Relationship Id="rId4" Type="http://schemas.openxmlformats.org/officeDocument/2006/relationships/image" Target="../media/image3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9.png"/><Relationship Id="rId4" Type="http://schemas.openxmlformats.org/officeDocument/2006/relationships/image" Target="../media/image22.png"/><Relationship Id="rId5" Type="http://schemas.openxmlformats.org/officeDocument/2006/relationships/image" Target="../media/image3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0.png"/><Relationship Id="rId4" Type="http://schemas.openxmlformats.org/officeDocument/2006/relationships/image" Target="../media/image2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7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1.png"/><Relationship Id="rId4" Type="http://schemas.openxmlformats.org/officeDocument/2006/relationships/image" Target="../media/image29.png"/><Relationship Id="rId5" Type="http://schemas.openxmlformats.org/officeDocument/2006/relationships/image" Target="../media/image31.png"/><Relationship Id="rId6" Type="http://schemas.openxmlformats.org/officeDocument/2006/relationships/image" Target="../media/image48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9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0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5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5.png"/><Relationship Id="rId4" Type="http://schemas.openxmlformats.org/officeDocument/2006/relationships/image" Target="../media/image47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8.png"/><Relationship Id="rId4" Type="http://schemas.openxmlformats.org/officeDocument/2006/relationships/image" Target="../media/image4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49.png"/><Relationship Id="rId4" Type="http://schemas.openxmlformats.org/officeDocument/2006/relationships/image" Target="../media/image43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6.png"/><Relationship Id="rId4" Type="http://schemas.openxmlformats.org/officeDocument/2006/relationships/image" Target="../media/image44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37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50.png"/><Relationship Id="rId4" Type="http://schemas.openxmlformats.org/officeDocument/2006/relationships/image" Target="../media/image3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5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2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0.png"/><Relationship Id="rId4" Type="http://schemas.openxmlformats.org/officeDocument/2006/relationships/image" Target="../media/image1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List</a:t>
            </a:r>
            <a:endParaRPr/>
          </a:p>
        </p:txBody>
      </p:sp>
      <p:sp>
        <p:nvSpPr>
          <p:cNvPr id="68" name="Google Shape;68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lists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36" name="Google Shape;136;p23"/>
          <p:cNvSpPr txBox="1"/>
          <p:nvPr>
            <p:ph idx="1" type="body"/>
          </p:nvPr>
        </p:nvSpPr>
        <p:spPr>
          <a:xfrm>
            <a:off x="311700" y="627750"/>
            <a:ext cx="8520600" cy="45657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Change a range of items in a list- can be done with specifying range and its respective value to be changed as follows: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If more items than in the range is specified, they will be </a:t>
            </a:r>
            <a:r>
              <a:rPr lang="en">
                <a:highlight>
                  <a:srgbClr val="FFFF00"/>
                </a:highlight>
              </a:rPr>
              <a:t>inserted and the remaining items will be moved accordingly as follows: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7" name="Google Shape;13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556230"/>
            <a:ext cx="7342775" cy="130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8253" y="3619703"/>
            <a:ext cx="7192564" cy="130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lists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44" name="Google Shape;144;p24"/>
          <p:cNvSpPr txBox="1"/>
          <p:nvPr>
            <p:ph idx="1" type="body"/>
          </p:nvPr>
        </p:nvSpPr>
        <p:spPr>
          <a:xfrm>
            <a:off x="311700" y="627750"/>
            <a:ext cx="8520600" cy="45657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Insert items  without replacement use function - insert()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Extend list </a:t>
            </a:r>
            <a:r>
              <a:rPr lang="en"/>
              <a:t>- to append elements from another list to the current list use- </a:t>
            </a:r>
            <a:r>
              <a:rPr lang="en">
                <a:highlight>
                  <a:srgbClr val="FFFF00"/>
                </a:highlight>
              </a:rPr>
              <a:t>extend()</a:t>
            </a:r>
            <a:r>
              <a:rPr lang="en"/>
              <a:t>- the elements will be added at the end of list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5" name="Google Shape;14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254" y="1131900"/>
            <a:ext cx="7015349" cy="122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8250" y="3249600"/>
            <a:ext cx="7384400" cy="153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 txBox="1"/>
          <p:nvPr>
            <p:ph type="title"/>
          </p:nvPr>
        </p:nvSpPr>
        <p:spPr>
          <a:xfrm>
            <a:off x="311700" y="-38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lists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52" name="Google Shape;152;p25"/>
          <p:cNvSpPr txBox="1"/>
          <p:nvPr>
            <p:ph idx="1" type="body"/>
          </p:nvPr>
        </p:nvSpPr>
        <p:spPr>
          <a:xfrm>
            <a:off x="311700" y="410675"/>
            <a:ext cx="8520600" cy="47829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Remove </a:t>
            </a:r>
            <a:r>
              <a:rPr lang="en">
                <a:highlight>
                  <a:srgbClr val="FFFF00"/>
                </a:highlight>
              </a:rPr>
              <a:t>specific</a:t>
            </a:r>
            <a:r>
              <a:rPr lang="en">
                <a:highlight>
                  <a:srgbClr val="FFFF00"/>
                </a:highlight>
              </a:rPr>
              <a:t> item - remove()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Remove specified index - pop() 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index is not specified pop() method removes last item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3" name="Google Shape;15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8475" y="791425"/>
            <a:ext cx="7295850" cy="106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5706" y="2246475"/>
            <a:ext cx="7678675" cy="136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7575" y="4071250"/>
            <a:ext cx="6749999" cy="106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6"/>
          <p:cNvSpPr txBox="1"/>
          <p:nvPr>
            <p:ph type="title"/>
          </p:nvPr>
        </p:nvSpPr>
        <p:spPr>
          <a:xfrm>
            <a:off x="311700" y="-38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lists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61" name="Google Shape;161;p26"/>
          <p:cNvSpPr txBox="1"/>
          <p:nvPr>
            <p:ph idx="1" type="body"/>
          </p:nvPr>
        </p:nvSpPr>
        <p:spPr>
          <a:xfrm>
            <a:off x="311700" y="410675"/>
            <a:ext cx="8520600" cy="47829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Remove specific item using del by specifying index as :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Delete whole list using del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2" name="Google Shape;16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800" y="866527"/>
            <a:ext cx="6197907" cy="1017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4204" y="2216504"/>
            <a:ext cx="7412532" cy="292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/>
          <p:nvPr>
            <p:ph type="title"/>
          </p:nvPr>
        </p:nvSpPr>
        <p:spPr>
          <a:xfrm>
            <a:off x="1353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Count, sort, reverse - list</a:t>
            </a:r>
            <a:endParaRPr/>
          </a:p>
        </p:txBody>
      </p:sp>
      <p:sp>
        <p:nvSpPr>
          <p:cNvPr id="169" name="Google Shape;169;p27"/>
          <p:cNvSpPr txBox="1"/>
          <p:nvPr>
            <p:ph idx="1" type="body"/>
          </p:nvPr>
        </p:nvSpPr>
        <p:spPr>
          <a:xfrm>
            <a:off x="311700" y="436950"/>
            <a:ext cx="8520600" cy="470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count(element) - returns how many time a particular item is present in the list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sort() - used to sort the list                           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reverse list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70" name="Google Shape;17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051" y="1335576"/>
            <a:ext cx="3621190" cy="178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2049" y="3638099"/>
            <a:ext cx="5726101" cy="150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8"/>
          <p:cNvSpPr txBox="1"/>
          <p:nvPr>
            <p:ph type="title"/>
          </p:nvPr>
        </p:nvSpPr>
        <p:spPr>
          <a:xfrm>
            <a:off x="311700" y="-38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lists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77" name="Google Shape;177;p28"/>
          <p:cNvSpPr txBox="1"/>
          <p:nvPr>
            <p:ph idx="1" type="body"/>
          </p:nvPr>
        </p:nvSpPr>
        <p:spPr>
          <a:xfrm>
            <a:off x="311700" y="410675"/>
            <a:ext cx="8520600" cy="47829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Clear list- list remains without items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Creating nested list                                Accesing</a:t>
            </a:r>
            <a:r>
              <a:rPr lang="en"/>
              <a:t> nested list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78" name="Google Shape;17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800" y="926875"/>
            <a:ext cx="7787500" cy="143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0350" y="2818129"/>
            <a:ext cx="3518475" cy="128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45700" y="2664581"/>
            <a:ext cx="4059500" cy="25719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 list</a:t>
            </a:r>
            <a:endParaRPr/>
          </a:p>
        </p:txBody>
      </p:sp>
      <p:sp>
        <p:nvSpPr>
          <p:cNvPr id="186" name="Google Shape;186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copy() - used to make a copy of the list</a:t>
            </a:r>
            <a:endParaRPr/>
          </a:p>
        </p:txBody>
      </p:sp>
      <p:pic>
        <p:nvPicPr>
          <p:cNvPr id="187" name="Google Shape;18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475" y="1585173"/>
            <a:ext cx="5785125" cy="157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5534" y="3155400"/>
            <a:ext cx="5785125" cy="15581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 the list value dynamically</a:t>
            </a:r>
            <a:endParaRPr/>
          </a:p>
        </p:txBody>
      </p:sp>
      <p:sp>
        <p:nvSpPr>
          <p:cNvPr id="194" name="Google Shape;194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95" name="Google Shape;19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2" y="1017727"/>
            <a:ext cx="6667500" cy="194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functions - min(), max()</a:t>
            </a:r>
            <a:endParaRPr/>
          </a:p>
        </p:txBody>
      </p:sp>
      <p:sp>
        <p:nvSpPr>
          <p:cNvPr id="201" name="Google Shape;201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02" name="Google Shape;202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525" y="1243025"/>
            <a:ext cx="5531204" cy="13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2"/>
          <p:cNvSpPr txBox="1"/>
          <p:nvPr>
            <p:ph type="title"/>
          </p:nvPr>
        </p:nvSpPr>
        <p:spPr>
          <a:xfrm>
            <a:off x="249425" y="71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 to print odd and even list and their sums</a:t>
            </a:r>
            <a:endParaRPr/>
          </a:p>
        </p:txBody>
      </p:sp>
      <p:sp>
        <p:nvSpPr>
          <p:cNvPr id="208" name="Google Shape;208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09" name="Google Shape;20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400" y="560425"/>
            <a:ext cx="8149626" cy="411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collections of data - built-in data types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List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Tuple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Set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dictionary</a:t>
            </a:r>
            <a:endParaRPr sz="29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 to compute mean, variance, standard deviation </a:t>
            </a:r>
            <a:endParaRPr/>
          </a:p>
        </p:txBody>
      </p:sp>
      <p:sp>
        <p:nvSpPr>
          <p:cNvPr id="215" name="Google Shape;215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Mean =</a:t>
            </a:r>
            <a:endParaRPr/>
          </a:p>
        </p:txBody>
      </p:sp>
      <p:pic>
        <p:nvPicPr>
          <p:cNvPr id="216" name="Google Shape;21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7950" y="1017725"/>
            <a:ext cx="1137225" cy="74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78325" y="1084713"/>
            <a:ext cx="3810000" cy="126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4480" y="2014855"/>
            <a:ext cx="4157525" cy="2640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94009" y="2571750"/>
            <a:ext cx="4050506" cy="126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26" name="Google Shape;226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7825" y="0"/>
            <a:ext cx="6712550" cy="507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5"/>
          <p:cNvSpPr txBox="1"/>
          <p:nvPr>
            <p:ph type="title"/>
          </p:nvPr>
        </p:nvSpPr>
        <p:spPr>
          <a:xfrm>
            <a:off x="36612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comprehension</a:t>
            </a:r>
            <a:endParaRPr/>
          </a:p>
        </p:txBody>
      </p:sp>
      <p:sp>
        <p:nvSpPr>
          <p:cNvPr id="232" name="Google Shape;232;p35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To create a newlist from an existinglist on some criteria like the items having ‘a’ in it 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Using for loop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33" name="Google Shape;233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125" y="1857375"/>
            <a:ext cx="6144650" cy="238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6"/>
          <p:cNvSpPr txBox="1"/>
          <p:nvPr>
            <p:ph type="title"/>
          </p:nvPr>
        </p:nvSpPr>
        <p:spPr>
          <a:xfrm>
            <a:off x="36612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comprehension</a:t>
            </a:r>
            <a:endParaRPr/>
          </a:p>
        </p:txBody>
      </p:sp>
      <p:sp>
        <p:nvSpPr>
          <p:cNvPr id="239" name="Google Shape;239;p36"/>
          <p:cNvSpPr txBox="1"/>
          <p:nvPr>
            <p:ph idx="1" type="body"/>
          </p:nvPr>
        </p:nvSpPr>
        <p:spPr>
          <a:xfrm>
            <a:off x="84600" y="572700"/>
            <a:ext cx="8747700" cy="452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To create a new list from an existing list on some criteria like the items having ‘a’ in it .Using list comprehension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Syntax 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50"/>
              <a:t>newlist=[</a:t>
            </a:r>
            <a:r>
              <a:rPr lang="en" sz="2350">
                <a:solidFill>
                  <a:srgbClr val="FF9900"/>
                </a:solidFill>
              </a:rPr>
              <a:t>expression</a:t>
            </a:r>
            <a:r>
              <a:rPr lang="en" sz="2350"/>
              <a:t> </a:t>
            </a:r>
            <a:r>
              <a:rPr i="1" lang="en" sz="2350"/>
              <a:t>for</a:t>
            </a:r>
            <a:r>
              <a:rPr lang="en" sz="2350"/>
              <a:t> item in </a:t>
            </a:r>
            <a:r>
              <a:rPr lang="en" sz="2350">
                <a:solidFill>
                  <a:srgbClr val="FF9900"/>
                </a:solidFill>
              </a:rPr>
              <a:t>iterable</a:t>
            </a:r>
            <a:r>
              <a:rPr lang="en" sz="2350"/>
              <a:t> </a:t>
            </a:r>
            <a:r>
              <a:rPr i="1" lang="en" sz="2350"/>
              <a:t>if</a:t>
            </a:r>
            <a:r>
              <a:rPr lang="en" sz="2350"/>
              <a:t> </a:t>
            </a:r>
            <a:r>
              <a:rPr i="1" lang="en" sz="2350">
                <a:solidFill>
                  <a:srgbClr val="FF9900"/>
                </a:solidFill>
              </a:rPr>
              <a:t>condition</a:t>
            </a:r>
            <a:r>
              <a:rPr lang="en" sz="2350"/>
              <a:t> == True]</a:t>
            </a:r>
            <a:endParaRPr sz="235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2350"/>
              <a:t>This returns a new list leaving old list unchanged.</a:t>
            </a:r>
            <a:endParaRPr sz="235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2350"/>
              <a:t>The </a:t>
            </a:r>
            <a:r>
              <a:rPr b="1" lang="en" sz="2350"/>
              <a:t>condition</a:t>
            </a:r>
            <a:r>
              <a:rPr lang="en" sz="2350"/>
              <a:t> is like a filter that only accepts the items that valuate to TRUE</a:t>
            </a:r>
            <a:endParaRPr sz="235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2350"/>
              <a:t>Example </a:t>
            </a:r>
            <a:endParaRPr sz="235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2350"/>
              <a:t>newlist=[x for x in fruits if x != ‘apple’]</a:t>
            </a:r>
            <a:endParaRPr sz="2350"/>
          </a:p>
          <a:p>
            <a:pPr indent="0" lvl="0" marL="0" rtl="0" algn="l">
              <a:spcBef>
                <a:spcPts val="4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40" name="Google Shape;240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2825" y="947725"/>
            <a:ext cx="6044725" cy="17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7"/>
          <p:cNvSpPr txBox="1"/>
          <p:nvPr>
            <p:ph type="title"/>
          </p:nvPr>
        </p:nvSpPr>
        <p:spPr>
          <a:xfrm>
            <a:off x="36612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comprehension</a:t>
            </a:r>
            <a:endParaRPr/>
          </a:p>
        </p:txBody>
      </p:sp>
      <p:sp>
        <p:nvSpPr>
          <p:cNvPr id="246" name="Google Shape;246;p37"/>
          <p:cNvSpPr txBox="1"/>
          <p:nvPr>
            <p:ph idx="1" type="body"/>
          </p:nvPr>
        </p:nvSpPr>
        <p:spPr>
          <a:xfrm>
            <a:off x="84600" y="572700"/>
            <a:ext cx="8747700" cy="452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Advantages of list comprehension: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time-efficient and space-efficient than loops.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Require fewer lines of code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Transforms iterative statement into a formula.</a:t>
            </a:r>
            <a:r>
              <a:rPr lang="en"/>
              <a:t>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47" name="Google Shape;247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525" y="2180750"/>
            <a:ext cx="3528500" cy="1396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8960" y="3724985"/>
            <a:ext cx="4895449" cy="139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8"/>
          <p:cNvSpPr txBox="1"/>
          <p:nvPr>
            <p:ph type="title"/>
          </p:nvPr>
        </p:nvSpPr>
        <p:spPr>
          <a:xfrm>
            <a:off x="311700" y="58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List comprehension</a:t>
            </a:r>
            <a:endParaRPr/>
          </a:p>
        </p:txBody>
      </p:sp>
      <p:sp>
        <p:nvSpPr>
          <p:cNvPr id="254" name="Google Shape;254;p38"/>
          <p:cNvSpPr txBox="1"/>
          <p:nvPr>
            <p:ph idx="1" type="body"/>
          </p:nvPr>
        </p:nvSpPr>
        <p:spPr>
          <a:xfrm>
            <a:off x="311700" y="526750"/>
            <a:ext cx="8520600" cy="404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55" name="Google Shape;255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184" y="1152475"/>
            <a:ext cx="6438950" cy="158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5175" y="2996125"/>
            <a:ext cx="5955975" cy="138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9"/>
          <p:cNvSpPr txBox="1"/>
          <p:nvPr>
            <p:ph type="title"/>
          </p:nvPr>
        </p:nvSpPr>
        <p:spPr>
          <a:xfrm>
            <a:off x="38417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comprehension</a:t>
            </a:r>
            <a:endParaRPr/>
          </a:p>
        </p:txBody>
      </p:sp>
      <p:sp>
        <p:nvSpPr>
          <p:cNvPr id="262" name="Google Shape;262;p39"/>
          <p:cNvSpPr txBox="1"/>
          <p:nvPr>
            <p:ph idx="1" type="body"/>
          </p:nvPr>
        </p:nvSpPr>
        <p:spPr>
          <a:xfrm>
            <a:off x="311700" y="478425"/>
            <a:ext cx="8520600" cy="409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Iterable:</a:t>
            </a:r>
            <a:endParaRPr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iterable can be any iterable object, like a list, tuple , set etc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Example: range() function can used to create an iterable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Can give </a:t>
            </a:r>
            <a:r>
              <a:rPr lang="en">
                <a:solidFill>
                  <a:schemeClr val="accent4"/>
                </a:solidFill>
              </a:rPr>
              <a:t>condition</a:t>
            </a:r>
            <a:r>
              <a:rPr lang="en"/>
              <a:t> as: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63" name="Google Shape;263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686" y="1857386"/>
            <a:ext cx="4366900" cy="135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5200" y="3701150"/>
            <a:ext cx="4594630" cy="135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0"/>
          <p:cNvSpPr txBox="1"/>
          <p:nvPr>
            <p:ph type="title"/>
          </p:nvPr>
        </p:nvSpPr>
        <p:spPr>
          <a:xfrm>
            <a:off x="38417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comprehension</a:t>
            </a:r>
            <a:endParaRPr/>
          </a:p>
        </p:txBody>
      </p:sp>
      <p:sp>
        <p:nvSpPr>
          <p:cNvPr id="270" name="Google Shape;270;p40"/>
          <p:cNvSpPr txBox="1"/>
          <p:nvPr>
            <p:ph idx="1" type="body"/>
          </p:nvPr>
        </p:nvSpPr>
        <p:spPr>
          <a:xfrm>
            <a:off x="94275" y="478175"/>
            <a:ext cx="8520600" cy="409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Expression </a:t>
            </a:r>
            <a:endParaRPr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expression is the current item in the iteration, but it is also the outcome, which can be manipulated before it ends up like a list in the new list: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Set the values in the new list to upper case: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Set all values in the newlist to ‘hello’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71" name="Google Shape;271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030" y="2181225"/>
            <a:ext cx="4840900" cy="109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5075" y="3655058"/>
            <a:ext cx="5549950" cy="12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1"/>
          <p:cNvSpPr txBox="1"/>
          <p:nvPr>
            <p:ph type="title"/>
          </p:nvPr>
        </p:nvSpPr>
        <p:spPr>
          <a:xfrm>
            <a:off x="38417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comprehension</a:t>
            </a:r>
            <a:endParaRPr/>
          </a:p>
        </p:txBody>
      </p:sp>
      <p:sp>
        <p:nvSpPr>
          <p:cNvPr id="278" name="Google Shape;278;p41"/>
          <p:cNvSpPr txBox="1"/>
          <p:nvPr>
            <p:ph idx="1" type="body"/>
          </p:nvPr>
        </p:nvSpPr>
        <p:spPr>
          <a:xfrm>
            <a:off x="94275" y="478175"/>
            <a:ext cx="8520600" cy="409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Expression </a:t>
            </a:r>
            <a:endParaRPr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expression can also contain conditions, not like a filter, but as a way to manipulate the outcome: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Return “orange” instead of “banana”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79" name="Google Shape;279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1375" y="2310730"/>
            <a:ext cx="5728600" cy="137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2"/>
          <p:cNvSpPr txBox="1"/>
          <p:nvPr>
            <p:ph type="title"/>
          </p:nvPr>
        </p:nvSpPr>
        <p:spPr>
          <a:xfrm>
            <a:off x="38417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comprehension</a:t>
            </a:r>
            <a:endParaRPr/>
          </a:p>
        </p:txBody>
      </p:sp>
      <p:sp>
        <p:nvSpPr>
          <p:cNvPr id="285" name="Google Shape;285;p42"/>
          <p:cNvSpPr txBox="1"/>
          <p:nvPr>
            <p:ph idx="1" type="body"/>
          </p:nvPr>
        </p:nvSpPr>
        <p:spPr>
          <a:xfrm>
            <a:off x="94275" y="478175"/>
            <a:ext cx="8520600" cy="409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Example :- generate even numbers using list comprehension</a:t>
            </a:r>
            <a:endParaRPr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9900"/>
                </a:solidFill>
              </a:rPr>
              <a:t>Example :- generate square in range</a:t>
            </a:r>
            <a:endParaRPr/>
          </a:p>
        </p:txBody>
      </p:sp>
      <p:pic>
        <p:nvPicPr>
          <p:cNvPr id="286" name="Google Shape;286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7725" y="1091375"/>
            <a:ext cx="5206150" cy="142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7725" y="3229050"/>
            <a:ext cx="8358374" cy="147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lists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6277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: Lists are used to store multiple items in a single variable.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List items are ordered, changeable and allow duplicate values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List items are indexed, the first item has index[0], the second item has index[1] etc.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It can be created as by placing elements inside square </a:t>
            </a:r>
            <a:r>
              <a:rPr lang="en"/>
              <a:t>brackets</a:t>
            </a:r>
            <a:r>
              <a:rPr lang="en"/>
              <a:t> [ ] separated  by commas.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Creating list                                                                    creating empty list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7857" y="2918675"/>
            <a:ext cx="4528425" cy="113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09050" y="2918675"/>
            <a:ext cx="2210600" cy="149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3"/>
          <p:cNvSpPr txBox="1"/>
          <p:nvPr>
            <p:ph type="title"/>
          </p:nvPr>
        </p:nvSpPr>
        <p:spPr>
          <a:xfrm>
            <a:off x="38417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comprehension</a:t>
            </a:r>
            <a:endParaRPr/>
          </a:p>
        </p:txBody>
      </p:sp>
      <p:sp>
        <p:nvSpPr>
          <p:cNvPr id="293" name="Google Shape;293;p43"/>
          <p:cNvSpPr txBox="1"/>
          <p:nvPr>
            <p:ph idx="1" type="body"/>
          </p:nvPr>
        </p:nvSpPr>
        <p:spPr>
          <a:xfrm>
            <a:off x="94275" y="478175"/>
            <a:ext cx="8520600" cy="409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Example :- generate even numbers and must be divisible by 5 using list comprehension</a:t>
            </a:r>
            <a:endParaRPr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94" name="Google Shape;294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825" y="1427900"/>
            <a:ext cx="5560750" cy="126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indexing in python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138" y="1501800"/>
            <a:ext cx="4981575" cy="238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lists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627750"/>
            <a:ext cx="8520600" cy="45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Lists are ordered. But when a new item is added to a list, it will be placed at the end of the list.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list is changeable, meaning that we can change, add, and remove items in a list after it has been created.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It allows </a:t>
            </a:r>
            <a:r>
              <a:rPr lang="en"/>
              <a:t>duplicates.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 list can contain </a:t>
            </a:r>
            <a:r>
              <a:rPr lang="en">
                <a:highlight>
                  <a:srgbClr val="FFFF00"/>
                </a:highlight>
              </a:rPr>
              <a:t>different data types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type()</a:t>
            </a:r>
            <a:r>
              <a:rPr lang="en"/>
              <a:t> used to print the type of object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4775" y="1799281"/>
            <a:ext cx="3785600" cy="3234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7" name="Google Shape;97;p18"/>
          <p:cNvCxnSpPr/>
          <p:nvPr/>
        </p:nvCxnSpPr>
        <p:spPr>
          <a:xfrm flipH="1" rot="10800000">
            <a:off x="4043525" y="2720200"/>
            <a:ext cx="933900" cy="18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98" name="Google Shape;9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6850" y="3590505"/>
            <a:ext cx="4105296" cy="144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lists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311700" y="627750"/>
            <a:ext cx="8520600" cy="45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can be constructed using</a:t>
            </a:r>
            <a:r>
              <a:rPr lang="en">
                <a:highlight>
                  <a:srgbClr val="FFFF00"/>
                </a:highlight>
              </a:rPr>
              <a:t> list()</a:t>
            </a:r>
            <a:r>
              <a:rPr lang="en"/>
              <a:t> - constructor as: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Find the length of list using </a:t>
            </a:r>
            <a:r>
              <a:rPr lang="en">
                <a:highlight>
                  <a:srgbClr val="FFFF00"/>
                </a:highlight>
              </a:rPr>
              <a:t>len()</a:t>
            </a:r>
            <a:r>
              <a:rPr lang="en"/>
              <a:t> function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425" y="1366452"/>
            <a:ext cx="5388525" cy="139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5750" y="3352675"/>
            <a:ext cx="4960697" cy="184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lists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311700" y="627750"/>
            <a:ext cx="8520600" cy="45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Access items in a list- can be done by referring the </a:t>
            </a:r>
            <a:r>
              <a:rPr lang="en">
                <a:highlight>
                  <a:srgbClr val="FFFF00"/>
                </a:highlight>
              </a:rPr>
              <a:t>index number</a:t>
            </a:r>
            <a:r>
              <a:rPr lang="en"/>
              <a:t>. The index starts from </a:t>
            </a:r>
            <a:r>
              <a:rPr lang="en">
                <a:highlight>
                  <a:srgbClr val="FFFF00"/>
                </a:highlight>
              </a:rPr>
              <a:t>0 in python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Negative indexing</a:t>
            </a:r>
            <a:r>
              <a:rPr lang="en"/>
              <a:t> - start from the end. -1 refers to the last item, -2 refers to second last item and so 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3" name="Google Shape;11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500" y="1381650"/>
            <a:ext cx="5258825" cy="135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7675" y="3491600"/>
            <a:ext cx="7158233" cy="165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lists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20" name="Google Shape;120;p21"/>
          <p:cNvSpPr txBox="1"/>
          <p:nvPr>
            <p:ph idx="1" type="body"/>
          </p:nvPr>
        </p:nvSpPr>
        <p:spPr>
          <a:xfrm>
            <a:off x="311700" y="627750"/>
            <a:ext cx="8520600" cy="45657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Range of indexes</a:t>
            </a:r>
            <a:r>
              <a:rPr lang="en"/>
              <a:t>: specify from where to start and end by giving range as: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Listname[start index : end index]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search will start at index 3 (included) and end at index 5 (not included)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Referring the </a:t>
            </a:r>
            <a:r>
              <a:rPr lang="en">
                <a:highlight>
                  <a:srgbClr val="FFFF00"/>
                </a:highlight>
              </a:rPr>
              <a:t>different ways of indexing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1" name="Google Shape;12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429" y="1448375"/>
            <a:ext cx="6823050" cy="103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3675" y="3400400"/>
            <a:ext cx="7834825" cy="161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lists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28" name="Google Shape;128;p22"/>
          <p:cNvSpPr txBox="1"/>
          <p:nvPr>
            <p:ph idx="1" type="body"/>
          </p:nvPr>
        </p:nvSpPr>
        <p:spPr>
          <a:xfrm>
            <a:off x="311700" y="627750"/>
            <a:ext cx="8520600" cy="45657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Range of Negative indexes</a:t>
            </a:r>
            <a:r>
              <a:rPr lang="en"/>
              <a:t>: specify negative indexes if search is from end of list: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Listname[start index : end index]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above returns items from (-4) end of list ‘cherry’ till -1 but not included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Change list item value - a specific value in a list can be changed by referring its index and assigning a new value to it as: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9" name="Google Shape;12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700" y="1495125"/>
            <a:ext cx="6727515" cy="102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4400" y="3687831"/>
            <a:ext cx="7650275" cy="138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