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5143500" cx="9144000"/>
  <p:notesSz cx="6858000" cy="9144000"/>
  <p:embeddedFontLst>
    <p:embeddedFont>
      <p:font typeface="Barlow Condensed"/>
      <p:regular r:id="rId48"/>
      <p:bold r:id="rId49"/>
      <p:italic r:id="rId50"/>
      <p:boldItalic r:id="rId51"/>
    </p:embeddedFont>
    <p:embeddedFont>
      <p:font typeface="DM Serif Display"/>
      <p:regular r:id="rId52"/>
      <p:italic r:id="rId5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BarlowCondensed-regular.fntdata"/><Relationship Id="rId47" Type="http://schemas.openxmlformats.org/officeDocument/2006/relationships/slide" Target="slides/slide42.xml"/><Relationship Id="rId49" Type="http://schemas.openxmlformats.org/officeDocument/2006/relationships/font" Target="fonts/BarlowCondense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BarlowCondensed-boldItalic.fntdata"/><Relationship Id="rId50" Type="http://schemas.openxmlformats.org/officeDocument/2006/relationships/font" Target="fonts/BarlowCondensed-italic.fntdata"/><Relationship Id="rId53" Type="http://schemas.openxmlformats.org/officeDocument/2006/relationships/font" Target="fonts/DMSerifDisplay-italic.fntdata"/><Relationship Id="rId52" Type="http://schemas.openxmlformats.org/officeDocument/2006/relationships/font" Target="fonts/DMSerifDisplay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77fdf2ff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77fdf2ff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77fdf2ff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77fdf2ff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87c799e1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87c799e1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77fdf2ff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177fdf2ff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77fdf2ff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177fdf2ff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87c799e1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87c799e1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77fdf2ff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77fdf2ff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177fdf2ff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177fdf2ff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187c799e1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187c799e1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6b251de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16b251de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6f4ae524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6f4ae52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16b251de1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16b251de1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16b251de1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16b251de1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17fe32bbb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17fe32bbb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187c799e15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187c799e1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d20395cb0e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d20395cb0e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d20395cb0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d20395cb0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d20395cb0e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d20395cb0e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d20395cb0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d20395cb0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187c799e15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187c799e15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18cd5eeb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18cd5eeb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71a3089c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71a3089c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18cd5eeb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118cd5eeb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18cd5eeb7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118cd5eeb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18cd5eeb7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118cd5eeb7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18cd5eeb7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18cd5eeb7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18cd5eeb7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118cd5eeb7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d20395cb0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d20395cb0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d20395cb0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d20395cb0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20395cb0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20395cb0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d20395cb0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d20395cb0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d20395cb0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d20395cb0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71a3089c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1171a3089c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d20395cb0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d20395cb0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d20395cb0e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d20395cb0e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d20395cb0e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d20395cb0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171a3089c7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1171a3089c7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6f4ae524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6f4ae524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77fdf2ff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77fdf2ff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77fdf2ff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77fdf2ff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87c799e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87c799e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1.png"/><Relationship Id="rId4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9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0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8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47.png"/><Relationship Id="rId4" Type="http://schemas.openxmlformats.org/officeDocument/2006/relationships/image" Target="../media/image40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41.png"/><Relationship Id="rId4" Type="http://schemas.openxmlformats.org/officeDocument/2006/relationships/image" Target="../media/image36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42.png"/><Relationship Id="rId4" Type="http://schemas.openxmlformats.org/officeDocument/2006/relationships/image" Target="../media/image39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44.png"/><Relationship Id="rId4" Type="http://schemas.openxmlformats.org/officeDocument/2006/relationships/image" Target="../media/image35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3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37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45.png"/><Relationship Id="rId4" Type="http://schemas.openxmlformats.org/officeDocument/2006/relationships/image" Target="../media/image4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introduction</a:t>
            </a:r>
            <a:endParaRPr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235025" y="131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Print statement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using comma in a print statement to separate arguments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the arguments are written with blank lines or space, it has no effect. The compiler ignore blank lines and empty spaces.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725" y="1654650"/>
            <a:ext cx="2232538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7275" y="3481025"/>
            <a:ext cx="207645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Using escape sequences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311700" y="1152475"/>
            <a:ext cx="8520600" cy="395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\t = one tab position from left margin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\\ = prints backslash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\n = new line inserted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\’  = a single quote is inserted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\”  = a double quote is inserted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\a = bell sound</a:t>
            </a:r>
            <a:endParaRPr/>
          </a:p>
        </p:txBody>
      </p:sp>
      <p:pic>
        <p:nvPicPr>
          <p:cNvPr id="145" name="Google Shape;14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3650" y="1418750"/>
            <a:ext cx="5839500" cy="125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1125" y="3076559"/>
            <a:ext cx="3760775" cy="161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Using escape sequences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52" name="Google Shape;152;p25"/>
          <p:cNvSpPr txBox="1"/>
          <p:nvPr>
            <p:ph idx="1" type="body"/>
          </p:nvPr>
        </p:nvSpPr>
        <p:spPr>
          <a:xfrm>
            <a:off x="311700" y="1152475"/>
            <a:ext cx="8520600" cy="395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\t = one tab position from left margin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\\ = prints backslash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\n = new line inserted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\’  = a single quote is inserted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\”  = a double quote is inserted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\a = bell sound</a:t>
            </a:r>
            <a:endParaRPr/>
          </a:p>
        </p:txBody>
      </p:sp>
      <p:pic>
        <p:nvPicPr>
          <p:cNvPr id="153" name="Google Shape;15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1075" y="1152484"/>
            <a:ext cx="3044025" cy="198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3225" y="3267482"/>
            <a:ext cx="3701854" cy="18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String concatenation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60" name="Google Shape;16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or more string can be concatenated using + operator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Printing repeating string </a:t>
            </a:r>
            <a:endParaRPr/>
          </a:p>
        </p:txBody>
      </p:sp>
      <p:pic>
        <p:nvPicPr>
          <p:cNvPr id="161" name="Google Shape;16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417" y="3087025"/>
            <a:ext cx="7920300" cy="156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2159" y="1585925"/>
            <a:ext cx="3533050" cy="115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/>
          <p:nvPr>
            <p:ph type="title"/>
          </p:nvPr>
        </p:nvSpPr>
        <p:spPr>
          <a:xfrm>
            <a:off x="4274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Mathematical operators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68" name="Google Shape;168;p27"/>
          <p:cNvSpPr txBox="1"/>
          <p:nvPr>
            <p:ph idx="1" type="body"/>
          </p:nvPr>
        </p:nvSpPr>
        <p:spPr>
          <a:xfrm>
            <a:off x="311700" y="491975"/>
            <a:ext cx="8520600" cy="40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9" name="Google Shape;16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3" y="572700"/>
            <a:ext cx="5992425" cy="161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44450" y="2678675"/>
            <a:ext cx="6711825" cy="183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type="title"/>
          </p:nvPr>
        </p:nvSpPr>
        <p:spPr>
          <a:xfrm>
            <a:off x="4274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Mathematical operators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311700" y="491975"/>
            <a:ext cx="8520600" cy="40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7" name="Google Shape;17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525" y="825000"/>
            <a:ext cx="7474725" cy="422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type="title"/>
          </p:nvPr>
        </p:nvSpPr>
        <p:spPr>
          <a:xfrm>
            <a:off x="311700" y="143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Python Variables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83" name="Google Shape;183;p29"/>
          <p:cNvSpPr txBox="1"/>
          <p:nvPr>
            <p:ph idx="1" type="body"/>
          </p:nvPr>
        </p:nvSpPr>
        <p:spPr>
          <a:xfrm>
            <a:off x="311700" y="651725"/>
            <a:ext cx="8520600" cy="39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can store values, they are the containers for data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Creating variables</a:t>
            </a:r>
            <a:r>
              <a:rPr lang="en"/>
              <a:t>: </a:t>
            </a:r>
            <a:endParaRPr/>
          </a:p>
          <a:p>
            <a:pPr indent="-325755" lvl="0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Variable names must be unique and are </a:t>
            </a:r>
            <a:r>
              <a:rPr lang="en">
                <a:highlight>
                  <a:srgbClr val="FFFF00"/>
                </a:highlight>
              </a:rPr>
              <a:t>case-sensitive. Weight, WEIGHT, weight are different variables.</a:t>
            </a:r>
            <a:endParaRPr>
              <a:highlight>
                <a:srgbClr val="FFFF00"/>
              </a:highlight>
            </a:endParaRPr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 variable or identifier must start with a letter or underscore. It </a:t>
            </a:r>
            <a:r>
              <a:rPr lang="en">
                <a:highlight>
                  <a:schemeClr val="accent6"/>
                </a:highlight>
              </a:rPr>
              <a:t>cannot start with a digit.</a:t>
            </a:r>
            <a:endParaRPr>
              <a:highlight>
                <a:schemeClr val="accent6"/>
              </a:highlight>
            </a:endParaRPr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It can consists of </a:t>
            </a:r>
            <a:r>
              <a:rPr lang="en">
                <a:highlight>
                  <a:schemeClr val="accent6"/>
                </a:highlight>
              </a:rPr>
              <a:t>letters, digits,and underscore(_)</a:t>
            </a:r>
            <a:endParaRPr>
              <a:highlight>
                <a:schemeClr val="accent6"/>
              </a:highlight>
            </a:endParaRPr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It </a:t>
            </a:r>
            <a:r>
              <a:rPr lang="en">
                <a:highlight>
                  <a:schemeClr val="accent6"/>
                </a:highlight>
              </a:rPr>
              <a:t>cannot be a keyword</a:t>
            </a:r>
            <a:endParaRPr>
              <a:highlight>
                <a:schemeClr val="accent6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python variables are created the moment a value is assigned to it.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 need for declaration as what type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They can change dynamically according to the right hand side data allocation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Specification of a data type to a </a:t>
            </a:r>
            <a:r>
              <a:rPr lang="en"/>
              <a:t>variable</a:t>
            </a:r>
            <a:r>
              <a:rPr lang="en"/>
              <a:t> can be done with casting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type() function is used to know what data type a particular variable is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/>
          <p:nvPr>
            <p:ph type="title"/>
          </p:nvPr>
        </p:nvSpPr>
        <p:spPr>
          <a:xfrm>
            <a:off x="561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 identifiers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89" name="Google Shape;189;p30"/>
          <p:cNvSpPr txBox="1"/>
          <p:nvPr/>
        </p:nvSpPr>
        <p:spPr>
          <a:xfrm>
            <a:off x="447250" y="805050"/>
            <a:ext cx="5514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 identifiers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Miles, test, x, y, radius , area_square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_x_var , _XVAR, xvar1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Invalid identifiers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a+b                    ; + is not allowed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b-a                     ;  - is not allowed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var               ; space not allowed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4#R                   ; should not start with number, # is not allowed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$ 4                     ;  $ not allowed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                       ;  keyword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Elif                     ; keyword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type="title"/>
          </p:nvPr>
        </p:nvSpPr>
        <p:spPr>
          <a:xfrm>
            <a:off x="6234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Styles of variable declaration</a:t>
            </a:r>
            <a:endParaRPr/>
          </a:p>
        </p:txBody>
      </p:sp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Camel case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word , except the first, start with a captial letter: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myVariableName= “welcome”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Pascal case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Each word  starts with a captial letter: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</a:t>
            </a:r>
            <a:r>
              <a:rPr lang="en"/>
              <a:t>yVariableName= “welcome”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Snake case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word is separated by an underscore character: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my_variable_name= “welcome”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/>
          <p:nvPr>
            <p:ph type="title"/>
          </p:nvPr>
        </p:nvSpPr>
        <p:spPr>
          <a:xfrm>
            <a:off x="318600" y="-39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variables</a:t>
            </a:r>
            <a:endParaRPr/>
          </a:p>
        </p:txBody>
      </p:sp>
      <p:sp>
        <p:nvSpPr>
          <p:cNvPr id="201" name="Google Shape;201;p32"/>
          <p:cNvSpPr txBox="1"/>
          <p:nvPr>
            <p:ph idx="1" type="body"/>
          </p:nvPr>
        </p:nvSpPr>
        <p:spPr>
          <a:xfrm>
            <a:off x="311700" y="457200"/>
            <a:ext cx="8520600" cy="46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python, variables are created when you assign a </a:t>
            </a:r>
            <a:r>
              <a:rPr lang="en"/>
              <a:t>value</a:t>
            </a:r>
            <a:r>
              <a:rPr lang="en"/>
              <a:t> to it: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 need to declared of any particular type.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Can change after they are set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2" name="Google Shape;20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925" y="1371600"/>
            <a:ext cx="2477100" cy="185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1150" y="2785600"/>
            <a:ext cx="3963550" cy="2033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 of Python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Easy to use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Is powerful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Object oriented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No primitive data types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Extensive support libraries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Glue language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Runs everywhere -platform independent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Has strong community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Free and open source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Web development - server side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75" name="Google Shape;75;p15"/>
          <p:cNvSpPr txBox="1"/>
          <p:nvPr/>
        </p:nvSpPr>
        <p:spPr>
          <a:xfrm>
            <a:off x="3126075" y="2603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430875" y="26031"/>
            <a:ext cx="4662300" cy="38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- sensitive</a:t>
            </a:r>
            <a:endParaRPr/>
          </a:p>
        </p:txBody>
      </p:sp>
      <p:sp>
        <p:nvSpPr>
          <p:cNvPr id="209" name="Google Shape;209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 names are case-sensitive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676400"/>
            <a:ext cx="3282450" cy="29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1800" y="1657350"/>
            <a:ext cx="4414312" cy="29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/>
          <p:nvPr>
            <p:ph type="title"/>
          </p:nvPr>
        </p:nvSpPr>
        <p:spPr>
          <a:xfrm>
            <a:off x="381000" y="36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casting</a:t>
            </a:r>
            <a:endParaRPr/>
          </a:p>
        </p:txBody>
      </p:sp>
      <p:sp>
        <p:nvSpPr>
          <p:cNvPr id="217" name="Google Shape;217;p34"/>
          <p:cNvSpPr txBox="1"/>
          <p:nvPr>
            <p:ph idx="1" type="body"/>
          </p:nvPr>
        </p:nvSpPr>
        <p:spPr>
          <a:xfrm>
            <a:off x="311700" y="609600"/>
            <a:ext cx="8520600" cy="395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Specification of data type can be done using casting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8" name="Google Shape;21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50" y="1052528"/>
            <a:ext cx="5321487" cy="421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34"/>
          <p:cNvPicPr preferRelativeResize="0"/>
          <p:nvPr/>
        </p:nvPicPr>
        <p:blipFill rotWithShape="1">
          <a:blip r:embed="rId4">
            <a:alphaModFix/>
          </a:blip>
          <a:srcRect b="0" l="27525" r="0" t="0"/>
          <a:stretch/>
        </p:blipFill>
        <p:spPr>
          <a:xfrm>
            <a:off x="5898525" y="281078"/>
            <a:ext cx="3126225" cy="421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"/>
          <p:cNvSpPr txBox="1"/>
          <p:nvPr>
            <p:ph type="title"/>
          </p:nvPr>
        </p:nvSpPr>
        <p:spPr>
          <a:xfrm>
            <a:off x="1966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Assignment statements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225" name="Google Shape;225;p35"/>
          <p:cNvSpPr txBox="1"/>
          <p:nvPr>
            <p:ph idx="1" type="body"/>
          </p:nvPr>
        </p:nvSpPr>
        <p:spPr>
          <a:xfrm>
            <a:off x="311700" y="472825"/>
            <a:ext cx="8520600" cy="467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a value or expression is assigned to a variable it is called assignment statement.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= </a:t>
            </a:r>
            <a:r>
              <a:rPr lang="en"/>
              <a:t>  sign is used for assignment.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syntax: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variable=expression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x= 5.0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x= x+5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value can be assigned to multiple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variables like this: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pic>
        <p:nvPicPr>
          <p:cNvPr id="226" name="Google Shape;22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5776" y="2447375"/>
            <a:ext cx="3138300" cy="238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highlight>
                  <a:schemeClr val="accent1"/>
                </a:highlight>
              </a:rPr>
              <a:t>Assignment statements</a:t>
            </a:r>
            <a:endParaRPr/>
          </a:p>
        </p:txBody>
      </p:sp>
      <p:sp>
        <p:nvSpPr>
          <p:cNvPr id="232" name="Google Shape;232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Assigning many values to multiple variables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33" name="Google Shape;23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650" y="1677247"/>
            <a:ext cx="3757025" cy="289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7"/>
          <p:cNvSpPr txBox="1"/>
          <p:nvPr>
            <p:ph type="title"/>
          </p:nvPr>
        </p:nvSpPr>
        <p:spPr>
          <a:xfrm>
            <a:off x="3732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highlight>
                  <a:schemeClr val="accent1"/>
                </a:highlight>
              </a:rPr>
              <a:t>Assignment operators</a:t>
            </a:r>
            <a:endParaRPr/>
          </a:p>
        </p:txBody>
      </p:sp>
      <p:sp>
        <p:nvSpPr>
          <p:cNvPr id="239" name="Google Shape;239;p37"/>
          <p:cNvSpPr txBox="1"/>
          <p:nvPr>
            <p:ph idx="1" type="body"/>
          </p:nvPr>
        </p:nvSpPr>
        <p:spPr>
          <a:xfrm>
            <a:off x="311700" y="503550"/>
            <a:ext cx="8520600" cy="46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40" name="Google Shape;24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5825" y="676275"/>
            <a:ext cx="5529222" cy="446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comparison operators</a:t>
            </a:r>
            <a:endParaRPr/>
          </a:p>
        </p:txBody>
      </p:sp>
      <p:sp>
        <p:nvSpPr>
          <p:cNvPr id="246" name="Google Shape;246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47" name="Google Shape;247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025" y="1262127"/>
            <a:ext cx="7123075" cy="345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9"/>
          <p:cNvSpPr txBox="1"/>
          <p:nvPr>
            <p:ph type="title"/>
          </p:nvPr>
        </p:nvSpPr>
        <p:spPr>
          <a:xfrm>
            <a:off x="455375" y="85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Logical operators</a:t>
            </a:r>
            <a:endParaRPr/>
          </a:p>
        </p:txBody>
      </p:sp>
      <p:sp>
        <p:nvSpPr>
          <p:cNvPr id="253" name="Google Shape;253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54" name="Google Shape;254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150" y="1438600"/>
            <a:ext cx="8355700" cy="307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Bitwise operators</a:t>
            </a:r>
            <a:endParaRPr/>
          </a:p>
        </p:txBody>
      </p:sp>
      <p:sp>
        <p:nvSpPr>
          <p:cNvPr id="260" name="Google Shape;260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1" name="Google Shape;26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1028700"/>
            <a:ext cx="7791450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Print with variable concatenation</a:t>
            </a:r>
            <a:endParaRPr/>
          </a:p>
        </p:txBody>
      </p:sp>
      <p:sp>
        <p:nvSpPr>
          <p:cNvPr id="267" name="Google Shape;267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8" name="Google Shape;268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093" y="1268500"/>
            <a:ext cx="4795025" cy="174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2"/>
          <p:cNvSpPr txBox="1"/>
          <p:nvPr>
            <p:ph type="title"/>
          </p:nvPr>
        </p:nvSpPr>
        <p:spPr>
          <a:xfrm>
            <a:off x="311713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data types</a:t>
            </a:r>
            <a:endParaRPr/>
          </a:p>
        </p:txBody>
      </p:sp>
      <p:sp>
        <p:nvSpPr>
          <p:cNvPr id="274" name="Google Shape;274;p42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Built in data types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75" name="Google Shape;27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875" y="1290925"/>
            <a:ext cx="7481450" cy="3808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 of Python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Can be integrated with C , C++, java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Can be integrated with COM and CORBA components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Quick development of Application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83" name="Google Shape;83;p16"/>
          <p:cNvSpPr txBox="1"/>
          <p:nvPr/>
        </p:nvSpPr>
        <p:spPr>
          <a:xfrm>
            <a:off x="3430875" y="26031"/>
            <a:ext cx="4662300" cy="38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3"/>
          <p:cNvSpPr txBox="1"/>
          <p:nvPr>
            <p:ph type="title"/>
          </p:nvPr>
        </p:nvSpPr>
        <p:spPr>
          <a:xfrm>
            <a:off x="4461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Numbers</a:t>
            </a:r>
            <a:endParaRPr/>
          </a:p>
        </p:txBody>
      </p:sp>
      <p:sp>
        <p:nvSpPr>
          <p:cNvPr id="281" name="Google Shape;281;p43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three numeric types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Float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</a:t>
            </a:r>
            <a:r>
              <a:rPr lang="en"/>
              <a:t>omplex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type of objects can be found using type() command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82" name="Google Shape;28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0" y="2571750"/>
            <a:ext cx="33281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Printing complex numbers</a:t>
            </a:r>
            <a:endParaRPr/>
          </a:p>
        </p:txBody>
      </p:sp>
      <p:sp>
        <p:nvSpPr>
          <p:cNvPr id="288" name="Google Shape;288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89" name="Google Shape;289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5325" y="1398500"/>
            <a:ext cx="2785775" cy="30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from one type to another data type</a:t>
            </a:r>
            <a:endParaRPr/>
          </a:p>
        </p:txBody>
      </p:sp>
      <p:sp>
        <p:nvSpPr>
          <p:cNvPr id="295" name="Google Shape;295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of int(), float(), complex() functions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96" name="Google Shape;296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8200" y="1803400"/>
            <a:ext cx="2520775" cy="29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number</a:t>
            </a:r>
            <a:endParaRPr/>
          </a:p>
        </p:txBody>
      </p:sp>
      <p:sp>
        <p:nvSpPr>
          <p:cNvPr id="302" name="Google Shape;302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does not have random() function to generate random number. But has a built-in module called random which can be used to generate random numbers: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do that random module must be imported.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03" name="Google Shape;303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475" y="2436897"/>
            <a:ext cx="7270800" cy="127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7"/>
          <p:cNvSpPr txBox="1"/>
          <p:nvPr>
            <p:ph type="title"/>
          </p:nvPr>
        </p:nvSpPr>
        <p:spPr>
          <a:xfrm>
            <a:off x="383550" y="137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309" name="Google Shape;309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Strings in python are surrounded by either single quotation or double quotation.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Eg  ‘hello’ is similar to “hello”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a=”hello”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Multiline assignment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10" name="Google Shape;310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9523" y="2243350"/>
            <a:ext cx="2433100" cy="26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8"/>
          <p:cNvSpPr txBox="1"/>
          <p:nvPr>
            <p:ph type="title"/>
          </p:nvPr>
        </p:nvSpPr>
        <p:spPr>
          <a:xfrm>
            <a:off x="516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16" name="Google Shape;316;p48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Strings in python are arrays of bytes. It can be accessed with square brackets as follows: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Get the character at position 5 ( first character starts at 0)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String length : len()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17" name="Google Shape;317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956" y="1914531"/>
            <a:ext cx="1504825" cy="97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950" y="3348508"/>
            <a:ext cx="1642215" cy="97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9"/>
          <p:cNvSpPr txBox="1"/>
          <p:nvPr>
            <p:ph type="title"/>
          </p:nvPr>
        </p:nvSpPr>
        <p:spPr>
          <a:xfrm>
            <a:off x="516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24" name="Google Shape;324;p49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string :- check if a certain character or phrase is present in a string we can use keyword </a:t>
            </a:r>
            <a:r>
              <a:rPr lang="en">
                <a:highlight>
                  <a:srgbClr val="FFFF00"/>
                </a:highlight>
              </a:rPr>
              <a:t>in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NOT - check if a phrase or character is not present: use </a:t>
            </a:r>
            <a:r>
              <a:rPr lang="en">
                <a:highlight>
                  <a:srgbClr val="FFFF00"/>
                </a:highlight>
              </a:rPr>
              <a:t>not in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25" name="Google Shape;325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7557" y="1146900"/>
            <a:ext cx="3696000" cy="131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4981" y="3276731"/>
            <a:ext cx="3384034" cy="131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0"/>
          <p:cNvSpPr txBox="1"/>
          <p:nvPr>
            <p:ph type="title"/>
          </p:nvPr>
        </p:nvSpPr>
        <p:spPr>
          <a:xfrm>
            <a:off x="4759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32" name="Google Shape;332;p50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Slicing :- return a range of </a:t>
            </a:r>
            <a:r>
              <a:rPr lang="en"/>
              <a:t>characters</a:t>
            </a:r>
            <a:r>
              <a:rPr lang="en"/>
              <a:t> within a string. Must specify start and end index.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Slice from the start : by leaving start index, the range will start at first character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33" name="Google Shape;333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9875" y="1034750"/>
            <a:ext cx="3711750" cy="127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1606" y="2870975"/>
            <a:ext cx="3711750" cy="1269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1"/>
          <p:cNvSpPr txBox="1"/>
          <p:nvPr>
            <p:ph type="title"/>
          </p:nvPr>
        </p:nvSpPr>
        <p:spPr>
          <a:xfrm>
            <a:off x="4759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40" name="Google Shape;340;p51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Slicing from end :- leaving out the end index , the range will go to the end: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Negative indexing : use negative indexing to start the slice from the end of string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41" name="Google Shape;341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2199" y="1038799"/>
            <a:ext cx="4245425" cy="140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4385" y="3110310"/>
            <a:ext cx="4376100" cy="145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2"/>
          <p:cNvSpPr txBox="1"/>
          <p:nvPr>
            <p:ph type="title"/>
          </p:nvPr>
        </p:nvSpPr>
        <p:spPr>
          <a:xfrm>
            <a:off x="4759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48" name="Google Shape;348;p52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Modify strings</a:t>
            </a:r>
            <a:endParaRPr/>
          </a:p>
          <a:p>
            <a:pPr indent="-405361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5860"/>
              <a:t>upper() - convert to uppercase</a:t>
            </a:r>
            <a:endParaRPr sz="5860"/>
          </a:p>
          <a:p>
            <a:pPr indent="-405361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5860"/>
              <a:t>lower() - convert to lowercase</a:t>
            </a:r>
            <a:endParaRPr sz="5860"/>
          </a:p>
          <a:p>
            <a:pPr indent="-405361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5860"/>
              <a:t>strip() - removes any whitespace from the beginning or end</a:t>
            </a:r>
            <a:endParaRPr/>
          </a:p>
          <a:p>
            <a:pPr indent="-42952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661"/>
              <a:t>replace() - replace a string with another string</a:t>
            </a:r>
            <a:endParaRPr sz="6661"/>
          </a:p>
          <a:p>
            <a:pPr indent="-42952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661"/>
              <a:t>split() - splits the string into substrings</a:t>
            </a:r>
            <a:endParaRPr sz="666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661"/>
              <a:t> if it finds instances of the separator</a:t>
            </a:r>
            <a:endParaRPr sz="6661"/>
          </a:p>
          <a:p>
            <a:pPr indent="-28289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819694" y="1327051"/>
            <a:ext cx="7140600" cy="36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94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Machine Learning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Artificial Intelligence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Deep Learning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IOT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Data Science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Web Development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Automation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Gaming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Mobile Apps</a:t>
            </a:r>
            <a:endParaRPr/>
          </a:p>
          <a:p>
            <a:pPr indent="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Applications of Python</a:t>
            </a: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65550" y="13468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91" name="Google Shape;91;p17">
            <a:hlinkClick/>
          </p:cNvPr>
          <p:cNvSpPr/>
          <p:nvPr/>
        </p:nvSpPr>
        <p:spPr>
          <a:xfrm>
            <a:off x="8652375" y="0"/>
            <a:ext cx="4917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7">
            <a:hlinkClick action="ppaction://hlinkshowjump?jump=nextslide"/>
          </p:cNvPr>
          <p:cNvSpPr/>
          <p:nvPr/>
        </p:nvSpPr>
        <p:spPr>
          <a:xfrm>
            <a:off x="8142923" y="163333"/>
            <a:ext cx="272700" cy="147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3"/>
          <p:cNvSpPr txBox="1"/>
          <p:nvPr>
            <p:ph type="title"/>
          </p:nvPr>
        </p:nvSpPr>
        <p:spPr>
          <a:xfrm>
            <a:off x="4759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54" name="Google Shape;354;p53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Modify strings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t/>
            </a:r>
            <a:endParaRPr/>
          </a:p>
        </p:txBody>
      </p:sp>
      <p:pic>
        <p:nvPicPr>
          <p:cNvPr id="355" name="Google Shape;355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3125" y="1065300"/>
            <a:ext cx="7147275" cy="342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4"/>
          <p:cNvSpPr txBox="1"/>
          <p:nvPr>
            <p:ph type="title"/>
          </p:nvPr>
        </p:nvSpPr>
        <p:spPr>
          <a:xfrm>
            <a:off x="4759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61" name="Google Shape;361;p54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format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string and numerical value concatenation generates error as such</a:t>
            </a:r>
            <a:endParaRPr/>
          </a:p>
        </p:txBody>
      </p:sp>
      <p:pic>
        <p:nvPicPr>
          <p:cNvPr id="362" name="Google Shape;362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542" y="1765875"/>
            <a:ext cx="7524925" cy="269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5"/>
          <p:cNvSpPr txBox="1"/>
          <p:nvPr>
            <p:ph type="title"/>
          </p:nvPr>
        </p:nvSpPr>
        <p:spPr>
          <a:xfrm>
            <a:off x="4759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Strings in python</a:t>
            </a:r>
            <a:endParaRPr/>
          </a:p>
        </p:txBody>
      </p:sp>
      <p:sp>
        <p:nvSpPr>
          <p:cNvPr id="368" name="Google Shape;368;p55"/>
          <p:cNvSpPr txBox="1"/>
          <p:nvPr>
            <p:ph idx="1" type="body"/>
          </p:nvPr>
        </p:nvSpPr>
        <p:spPr>
          <a:xfrm>
            <a:off x="311700" y="572700"/>
            <a:ext cx="85206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format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format() method combine strings and numbers. It is also used to format the strings and places the arguments in the string where the placeholders {} are present.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t/>
            </a:r>
            <a:endParaRPr/>
          </a:p>
        </p:txBody>
      </p:sp>
      <p:pic>
        <p:nvPicPr>
          <p:cNvPr id="369" name="Google Shape;369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5811" y="1763925"/>
            <a:ext cx="3420650" cy="161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725" y="3359325"/>
            <a:ext cx="7631425" cy="170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614777" y="995275"/>
            <a:ext cx="79650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94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Speed 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Least popular in  Mobile computing and Gaming applications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Run-time errors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Database access</a:t>
            </a:r>
            <a:endParaRPr/>
          </a:p>
          <a:p>
            <a:pPr indent="-279400" lvl="0" marL="3429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☘"/>
            </a:pPr>
            <a:r>
              <a:rPr lang="en"/>
              <a:t>Memory consumption is high</a:t>
            </a:r>
            <a:endParaRPr/>
          </a:p>
        </p:txBody>
      </p:sp>
      <p:sp>
        <p:nvSpPr>
          <p:cNvPr id="98" name="Google Shape;98;p18"/>
          <p:cNvSpPr txBox="1"/>
          <p:nvPr>
            <p:ph type="title"/>
          </p:nvPr>
        </p:nvSpPr>
        <p:spPr>
          <a:xfrm>
            <a:off x="614770" y="464695"/>
            <a:ext cx="53553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Limitations of Python</a:t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65550" y="13468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00" name="Google Shape;100;p18">
            <a:hlinkClick/>
          </p:cNvPr>
          <p:cNvSpPr/>
          <p:nvPr/>
        </p:nvSpPr>
        <p:spPr>
          <a:xfrm>
            <a:off x="8652375" y="0"/>
            <a:ext cx="4917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 statement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 this is a single line comment statement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Triple quotes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“””    anything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 *************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  Between the triple quotes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 Will be printed “””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/>
        </p:nvSpPr>
        <p:spPr>
          <a:xfrm>
            <a:off x="1200950" y="6"/>
            <a:ext cx="4662300" cy="38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0788" y="3929513"/>
            <a:ext cx="6962775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Start with Print statement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Syntax: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i="1"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(object(s)</a:t>
            </a: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sep=</a:t>
            </a:r>
            <a:r>
              <a:rPr i="1"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separator</a:t>
            </a: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end=</a:t>
            </a:r>
            <a:r>
              <a:rPr i="1"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file=</a:t>
            </a:r>
            <a:r>
              <a:rPr i="1"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</a:t>
            </a: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flush=</a:t>
            </a:r>
            <a:r>
              <a:rPr i="1"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flush</a:t>
            </a: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6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00" y="2044738"/>
            <a:ext cx="8362950" cy="25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2711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Print statement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311700" y="519725"/>
            <a:ext cx="8520600" cy="40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2"/>
              <a:t>When the single quotes is given within double quotes they also will be considered as string only</a:t>
            </a:r>
            <a:endParaRPr sz="226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6790" y="963250"/>
            <a:ext cx="6418175" cy="286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2711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</a:rPr>
              <a:t>Print statement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311700" y="519725"/>
            <a:ext cx="8520600" cy="40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2"/>
              <a:t>When the single quotes is given within double quotes they also will be considered as string only</a:t>
            </a:r>
            <a:endParaRPr sz="226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87"/>
              <a:t>End parameter</a:t>
            </a:r>
            <a:endParaRPr sz="218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With sep parameter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1433" y="1406725"/>
            <a:ext cx="5953575" cy="123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3050" y="3098000"/>
            <a:ext cx="7799250" cy="147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