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5143500" cx="9144000"/>
  <p:notesSz cx="6858000" cy="9144000"/>
  <p:embeddedFontLst>
    <p:embeddedFont>
      <p:font typeface="Barlow Condensed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009AD6B-7E4E-43F3-B9F4-3DA6252F595A}">
  <a:tblStyle styleId="{1009AD6B-7E4E-43F3-B9F4-3DA6252F59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BarlowCondensed-regular.fntdata"/><Relationship Id="rId25" Type="http://schemas.openxmlformats.org/officeDocument/2006/relationships/slide" Target="slides/slide19.xml"/><Relationship Id="rId28" Type="http://schemas.openxmlformats.org/officeDocument/2006/relationships/font" Target="fonts/BarlowCondensed-italic.fntdata"/><Relationship Id="rId27" Type="http://schemas.openxmlformats.org/officeDocument/2006/relationships/font" Target="fonts/BarlowCondensed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BarlowCondensed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197670b8e9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197670b8e9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197670b8e9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197670b8e9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197670b8e9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197670b8e9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19a9914bb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19a9914b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19a9914bba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19a9914bba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9a9914bb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19a9914bb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19a9914bba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19a9914bba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19a9914bba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19a9914bba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19a9914bba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19a9914bba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197670b8e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197670b8e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8e9aff84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8e9aff84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97670b8e9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97670b8e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97670b8e9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197670b8e9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97670b8e9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97670b8e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197670b8e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197670b8e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97670b8e9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197670b8e9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197670b8e9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197670b8e9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197670b8e9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197670b8e9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nit 1 | Lesson Layout">
  <p:cSld name="CUSTOM_10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 rot="-5400000">
            <a:off x="2054943" y="-2054965"/>
            <a:ext cx="5154678" cy="9264564"/>
          </a:xfrm>
          <a:prstGeom prst="flowChartDocument">
            <a:avLst/>
          </a:prstGeom>
          <a:solidFill>
            <a:srgbClr val="FBFBFB"/>
          </a:solidFill>
          <a:ln>
            <a:noFill/>
          </a:ln>
          <a:effectLst>
            <a:outerShdw blurRad="57150" rotWithShape="0" algn="bl" dir="5400000" dist="19050">
              <a:srgbClr val="000000">
                <a:alpha val="48240"/>
              </a:srgbClr>
            </a:outerShdw>
          </a:effectLst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/>
          <p:nvPr/>
        </p:nvSpPr>
        <p:spPr>
          <a:xfrm>
            <a:off x="0" y="103969"/>
            <a:ext cx="4800600" cy="45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/>
          <p:nvPr/>
        </p:nvSpPr>
        <p:spPr>
          <a:xfrm>
            <a:off x="0" y="748369"/>
            <a:ext cx="480600" cy="45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0" y="1392750"/>
            <a:ext cx="480600" cy="454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0" y="2037150"/>
            <a:ext cx="480600" cy="454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2681531"/>
            <a:ext cx="480600" cy="454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819694" y="1327042"/>
            <a:ext cx="714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Google Shape;59;p13"/>
          <p:cNvSpPr txBox="1"/>
          <p:nvPr>
            <p:ph type="title"/>
          </p:nvPr>
        </p:nvSpPr>
        <p:spPr>
          <a:xfrm>
            <a:off x="819694" y="619594"/>
            <a:ext cx="714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3"/>
          <p:cNvSpPr/>
          <p:nvPr/>
        </p:nvSpPr>
        <p:spPr>
          <a:xfrm>
            <a:off x="8704444" y="34725"/>
            <a:ext cx="384000" cy="384000"/>
          </a:xfrm>
          <a:prstGeom prst="ellips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8794331" y="178950"/>
            <a:ext cx="204300" cy="95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-11925" y="4902600"/>
            <a:ext cx="2073000" cy="1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b="0" i="0" sz="1100" u="none" cap="none" strike="noStrike">
              <a:solidFill>
                <a:srgbClr val="000000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png"/><Relationship Id="rId4" Type="http://schemas.openxmlformats.org/officeDocument/2006/relationships/image" Target="../media/image1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0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input and format statements</a:t>
            </a:r>
            <a:endParaRPr/>
          </a:p>
        </p:txBody>
      </p:sp>
      <p:sp>
        <p:nvSpPr>
          <p:cNvPr id="68" name="Google Shape;68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Formatting statement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3"/>
          <p:cNvSpPr txBox="1"/>
          <p:nvPr>
            <p:ph idx="1" type="body"/>
          </p:nvPr>
        </p:nvSpPr>
        <p:spPr>
          <a:xfrm>
            <a:off x="311700" y="452200"/>
            <a:ext cx="8520600" cy="411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5" name="Google Shape;13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229" y="517250"/>
            <a:ext cx="3772390" cy="134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>
            <p:ph type="title"/>
          </p:nvPr>
        </p:nvSpPr>
        <p:spPr>
          <a:xfrm>
            <a:off x="496425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math library</a:t>
            </a:r>
            <a:endParaRPr/>
          </a:p>
        </p:txBody>
      </p:sp>
      <p:graphicFrame>
        <p:nvGraphicFramePr>
          <p:cNvPr id="141" name="Google Shape;141;p24"/>
          <p:cNvGraphicFramePr/>
          <p:nvPr/>
        </p:nvGraphicFramePr>
        <p:xfrm>
          <a:off x="1578525" y="524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{1009AD6B-7E4E-43F3-B9F4-3DA6252F595A}</a:tableStyleId>
              </a:tblPr>
              <a:tblGrid>
                <a:gridCol w="1284050"/>
                <a:gridCol w="4533600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Description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sqrt(x)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Returns square root of x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pow(x,y)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Returns x raised to 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log10(x)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Returns log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pi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3.141592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2.718281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fabs(x)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Returns absolute value of x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factorial(x)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Returns x factorial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sin(x), cos(x), tan(x)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Returns in radians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radians(x)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Converts angle x from degrees to radians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degrees(x)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Converts angle x from radians to degrees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math library</a:t>
            </a:r>
            <a:endParaRPr/>
          </a:p>
        </p:txBody>
      </p:sp>
      <p:sp>
        <p:nvSpPr>
          <p:cNvPr id="147" name="Google Shape;14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use the math library use import math statement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8" name="Google Shape;14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804" y="1657350"/>
            <a:ext cx="6173826" cy="122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9675" y="2957182"/>
            <a:ext cx="6097600" cy="172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Simple Interest and Compound Interest</a:t>
            </a:r>
            <a:endParaRPr/>
          </a:p>
        </p:txBody>
      </p:sp>
      <p:sp>
        <p:nvSpPr>
          <p:cNvPr id="155" name="Google Shape;155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P- principal amount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t- duration in years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 - rate of interest per annum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6" name="Google Shape;15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925" y="1061625"/>
            <a:ext cx="1178900" cy="64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2350" y="1152468"/>
            <a:ext cx="1933973" cy="64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"/>
          <p:cNvSpPr txBox="1"/>
          <p:nvPr>
            <p:ph idx="1" type="body"/>
          </p:nvPr>
        </p:nvSpPr>
        <p:spPr>
          <a:xfrm>
            <a:off x="311700" y="0"/>
            <a:ext cx="8520600" cy="456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Imagine Mr.X has borrowed 1000 rs at the rate of 10% simple interest per annum from his friend Mr.Y. He proposes to pay the amount borrowed with interest after 5 years. Calculate the amount Mr.X needs.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3" name="Google Shape;16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450" y="1121125"/>
            <a:ext cx="8241575" cy="371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program to print ones place of any given integer</a:t>
            </a:r>
            <a:endParaRPr/>
          </a:p>
        </p:txBody>
      </p:sp>
      <p:sp>
        <p:nvSpPr>
          <p:cNvPr id="169" name="Google Shape;169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To do this : x%10 is the logic  1452%10= </a:t>
            </a:r>
            <a:r>
              <a:rPr lang="en">
                <a:highlight>
                  <a:srgbClr val="FFFF00"/>
                </a:highlight>
              </a:rPr>
              <a:t>2</a:t>
            </a:r>
            <a:endParaRPr>
              <a:highlight>
                <a:srgbClr val="FFFF00"/>
              </a:highlight>
            </a:endParaRPr>
          </a:p>
        </p:txBody>
      </p:sp>
      <p:pic>
        <p:nvPicPr>
          <p:cNvPr id="170" name="Google Shape;17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059" y="1646550"/>
            <a:ext cx="7168125" cy="218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9"/>
          <p:cNvSpPr txBox="1"/>
          <p:nvPr>
            <p:ph type="title"/>
          </p:nvPr>
        </p:nvSpPr>
        <p:spPr>
          <a:xfrm>
            <a:off x="4347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 to find area of a triangle</a:t>
            </a:r>
            <a:endParaRPr/>
          </a:p>
        </p:txBody>
      </p:sp>
      <p:sp>
        <p:nvSpPr>
          <p:cNvPr id="176" name="Google Shape;176;p29"/>
          <p:cNvSpPr txBox="1"/>
          <p:nvPr>
            <p:ph idx="1" type="body"/>
          </p:nvPr>
        </p:nvSpPr>
        <p:spPr>
          <a:xfrm>
            <a:off x="311700" y="431200"/>
            <a:ext cx="8520600" cy="413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7" name="Google Shape;17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725" y="572700"/>
            <a:ext cx="256983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4735" y="1232050"/>
            <a:ext cx="7171650" cy="373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 1</a:t>
            </a:r>
            <a:endParaRPr/>
          </a:p>
        </p:txBody>
      </p:sp>
      <p:sp>
        <p:nvSpPr>
          <p:cNvPr id="184" name="Google Shape;184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a python program that takes the radius of a sphere (a floating point number) as input and outputs the sphere’s diameter, circumference, surface area and volume.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Google Shape;18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8125" y="1876425"/>
            <a:ext cx="7287050" cy="192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92" name="Google Shape;192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832" y="1152475"/>
            <a:ext cx="6900800" cy="350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string formatting options</a:t>
            </a:r>
            <a:endParaRPr/>
          </a:p>
        </p:txBody>
      </p:sp>
      <p:sp>
        <p:nvSpPr>
          <p:cNvPr id="198" name="Google Shape;198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412175" y="5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highlight>
                  <a:srgbClr val="FFFFFF"/>
                </a:highlight>
              </a:rPr>
              <a:t>Python Input statement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493900"/>
            <a:ext cx="8520600" cy="453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1363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input() statement allows the user to give input to the program dynamically.</a:t>
            </a:r>
            <a:endParaRPr sz="1363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en" sz="1363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Syntax: input() - this prompts the user to enter data and returns the output as a sting.</a:t>
            </a:r>
            <a:endParaRPr sz="1363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en" sz="1363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variablename=input()</a:t>
            </a:r>
            <a:endParaRPr sz="1363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t/>
            </a:r>
            <a:endParaRPr sz="1363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175" y="1589808"/>
            <a:ext cx="3657550" cy="260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8561" y="1649961"/>
            <a:ext cx="4393750" cy="2935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string formatting options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format() - this method allows to format parts of a string.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This can be done by adding placeholders {} in the text, and give the values as arguments in format() method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example:</a:t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2930" y="2916225"/>
            <a:ext cx="4105450" cy="171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Python string formatting options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Can give more placeholders , and in format the arguments can be passed as:</a:t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075" y="1730650"/>
            <a:ext cx="5525275" cy="195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250" y="3680750"/>
            <a:ext cx="5693473" cy="146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string formatting options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give more placeholders , and in format the arguments can be passed as: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If a particular value is to be printed more than once it can be done by referring its index as:</a:t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350" y="1659700"/>
            <a:ext cx="5483950" cy="141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39075" y="3519925"/>
            <a:ext cx="7321325" cy="157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4553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Python string formatting options 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472725"/>
            <a:ext cx="8520600" cy="40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Using Named indexes</a:t>
            </a:r>
            <a:endParaRPr/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7606" y="1089356"/>
            <a:ext cx="6339925" cy="118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506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string formatting options</a:t>
            </a:r>
            <a:endParaRPr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311700" y="421375"/>
            <a:ext cx="8520600" cy="472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13" name="Google Shape;113;p20"/>
          <p:cNvGraphicFramePr/>
          <p:nvPr/>
        </p:nvGraphicFramePr>
        <p:xfrm>
          <a:off x="506700" y="726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{1009AD6B-7E4E-43F3-B9F4-3DA6252F595A}</a:tableStyleId>
              </a:tblPr>
              <a:tblGrid>
                <a:gridCol w="1218050"/>
                <a:gridCol w="60209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type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meaning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‘b’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Represents binary format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‘c’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Represents character and converts integer to the corresponding Unicode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‘d’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Represents decimal number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‘o’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Represents octal number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‘x’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Represents in hex format in lower case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‘X’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 Represents in hex format in upper case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‘e’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Represents in scientific notation with ‘e’ indicator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‘E’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Represents in scientific notation with ‘E’ indicator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‘f’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Represents fixed point number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‘F’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Represents fixed point number and converts nan to NAN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506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string formatting options</a:t>
            </a:r>
            <a:endParaRPr/>
          </a:p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311700" y="421375"/>
            <a:ext cx="8520600" cy="472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20" name="Google Shape;120;p21"/>
          <p:cNvGraphicFramePr/>
          <p:nvPr/>
        </p:nvGraphicFramePr>
        <p:xfrm>
          <a:off x="506700" y="726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{1009AD6B-7E4E-43F3-B9F4-3DA6252F595A}</a:tableStyleId>
              </a:tblPr>
              <a:tblGrid>
                <a:gridCol w="1218050"/>
                <a:gridCol w="60209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type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meaning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‘s’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Represents in string format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‘%’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Represents in percentage format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1885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Formatting statement</a:t>
            </a:r>
            <a:endParaRPr/>
          </a:p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311700" y="452200"/>
            <a:ext cx="8520600" cy="411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 a given temperature in celsius to fahrenheit and vice versa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Celsius = (F-32)*(5/9)              F=(C*(9/5))+32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7" name="Google Shape;12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380" y="1301955"/>
            <a:ext cx="5843750" cy="162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9650" y="3002950"/>
            <a:ext cx="8119500" cy="1978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