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embeddedFontLst>
    <p:embeddedFont>
      <p:font typeface="Barlow Condensed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BarlowCondensed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BarlowCondensed-italic.fntdata"/><Relationship Id="rId14" Type="http://schemas.openxmlformats.org/officeDocument/2006/relationships/slide" Target="slides/slide9.xml"/><Relationship Id="rId36" Type="http://schemas.openxmlformats.org/officeDocument/2006/relationships/font" Target="fonts/BarlowCondensed-bold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schemas.openxmlformats.org/officeDocument/2006/relationships/font" Target="fonts/BarlowCondensed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0b06df52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20b06df52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2361f69304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2361f69304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20b06df525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20b06df525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20b06df525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20b06df525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20b06df525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20b06df525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22f60ec5fe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22f60ec5fe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20b06df52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20b06df52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22f60ec5fe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22f60ec5f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22f60ec5fe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22f60ec5fe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2361f6930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2361f693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20395cb0e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20395cb0e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2361f69304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12361f69304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1ada4cad5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1ada4cad5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1ada4cad52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1ada4cad5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23cd0217a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123cd0217a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23d19585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123d19585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23d19585a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23d19585a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23fa4a45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123fa4a45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23fa4a457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123fa4a457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23fa4a457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23fa4a457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23fa4a4574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123fa4a4574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0b06df52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0b06df52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361f6930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361f6930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0b06df5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20b06df5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0b06df52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20b06df52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2f60ec5fe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2f60ec5f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2f60ec5f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22f60ec5f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20b06df52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20b06df52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nit 1 | Lesson Layout">
  <p:cSld name="CUSTOM_10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 rot="-5400000">
            <a:off x="2054943" y="-2054965"/>
            <a:ext cx="5154678" cy="9264564"/>
          </a:xfrm>
          <a:prstGeom prst="flowChartDocument">
            <a:avLst/>
          </a:prstGeom>
          <a:solidFill>
            <a:srgbClr val="FBFBFB"/>
          </a:solidFill>
          <a:ln>
            <a:noFill/>
          </a:ln>
          <a:effectLst>
            <a:outerShdw blurRad="57150" rotWithShape="0" algn="bl" dir="5400000" dist="19050">
              <a:srgbClr val="000000">
                <a:alpha val="48240"/>
              </a:srgbClr>
            </a:outerShdw>
          </a:effectLst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/>
          <p:nvPr/>
        </p:nvSpPr>
        <p:spPr>
          <a:xfrm>
            <a:off x="0" y="103969"/>
            <a:ext cx="4800600" cy="4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0" y="748369"/>
            <a:ext cx="480600" cy="45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0" y="1392750"/>
            <a:ext cx="480600" cy="454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0" y="2037150"/>
            <a:ext cx="480600" cy="454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2681531"/>
            <a:ext cx="480600" cy="45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819694" y="1327042"/>
            <a:ext cx="714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3"/>
          <p:cNvSpPr txBox="1"/>
          <p:nvPr>
            <p:ph type="title"/>
          </p:nvPr>
        </p:nvSpPr>
        <p:spPr>
          <a:xfrm>
            <a:off x="819694" y="619594"/>
            <a:ext cx="714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3"/>
          <p:cNvSpPr/>
          <p:nvPr/>
        </p:nvSpPr>
        <p:spPr>
          <a:xfrm>
            <a:off x="8704444" y="34725"/>
            <a:ext cx="384000" cy="38400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794331" y="178950"/>
            <a:ext cx="204300" cy="95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11925" y="4902600"/>
            <a:ext cx="2073000" cy="1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b="0" i="0" sz="1100" u="none" cap="none" strike="noStrike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geeksforgeeks.org/python-docstrings/" TargetMode="External"/><Relationship Id="rId4" Type="http://schemas.openxmlformats.org/officeDocument/2006/relationships/image" Target="../media/image16.png"/><Relationship Id="rId5" Type="http://schemas.openxmlformats.org/officeDocument/2006/relationships/image" Target="../media/image1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image" Target="../media/image20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1.png"/><Relationship Id="rId4" Type="http://schemas.openxmlformats.org/officeDocument/2006/relationships/image" Target="../media/image33.png"/><Relationship Id="rId5" Type="http://schemas.openxmlformats.org/officeDocument/2006/relationships/image" Target="../media/image24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5.png"/><Relationship Id="rId4" Type="http://schemas.openxmlformats.org/officeDocument/2006/relationships/image" Target="../media/image3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8.png"/><Relationship Id="rId4" Type="http://schemas.openxmlformats.org/officeDocument/2006/relationships/image" Target="../media/image34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9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2.png"/><Relationship Id="rId4" Type="http://schemas.openxmlformats.org/officeDocument/2006/relationships/image" Target="../media/image26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2.png"/><Relationship Id="rId4" Type="http://schemas.openxmlformats.org/officeDocument/2006/relationships/image" Target="../media/image3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0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realpython.com/python-map-function/" TargetMode="External"/><Relationship Id="rId4" Type="http://schemas.openxmlformats.org/officeDocument/2006/relationships/hyperlink" Target="https://www.freecodecamp.org/news/python-map-explained-with-examples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Functions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</a:t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58050" y="498300"/>
            <a:ext cx="8520600" cy="39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highlight>
                  <a:schemeClr val="accent6"/>
                </a:highlight>
              </a:rPr>
              <a:t>Default arguments</a:t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highlight>
                  <a:schemeClr val="lt1"/>
                </a:highlight>
              </a:rPr>
              <a:t>A default argument is a parameter that assumes a default value if a value is not provided in the function call for that argument.</a:t>
            </a:r>
            <a:endParaRPr sz="1500"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highlight>
                  <a:schemeClr val="lt1"/>
                </a:highlight>
              </a:rPr>
              <a:t>All the arguments to the right of default argument must also be default argument. </a:t>
            </a:r>
            <a:endParaRPr sz="1500"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highlight>
                  <a:schemeClr val="lt1"/>
                </a:highlight>
              </a:rPr>
              <a:t>Default argument can not be placed in the middle.</a:t>
            </a:r>
            <a:endParaRPr sz="1500"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  <p:pic>
        <p:nvPicPr>
          <p:cNvPr id="129" name="Google Shape;12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4350" y="2162350"/>
            <a:ext cx="3606725" cy="279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</a:t>
            </a:r>
            <a:endParaRPr/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58050" y="498300"/>
            <a:ext cx="8520600" cy="455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highlight>
                  <a:schemeClr val="accent6"/>
                </a:highlight>
              </a:rPr>
              <a:t>Default arguments</a:t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highlight>
                  <a:schemeClr val="accent6"/>
                </a:highlight>
              </a:rPr>
              <a:t>Non-default arguments cannot follow default arguments. </a:t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highlight>
                  <a:schemeClr val="accent6"/>
                </a:highlight>
              </a:rPr>
              <a:t>Ex               def greeting(msg=" good morning",name):</a:t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00">
                <a:highlight>
                  <a:schemeClr val="accent6"/>
                </a:highlight>
              </a:rPr>
              <a:t>It displays error as </a:t>
            </a:r>
            <a:endParaRPr sz="1500"/>
          </a:p>
        </p:txBody>
      </p:sp>
      <p:pic>
        <p:nvPicPr>
          <p:cNvPr id="136" name="Google Shape;13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100" y="930601"/>
            <a:ext cx="3838025" cy="288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27250" y="4527950"/>
            <a:ext cx="548156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</a:t>
            </a:r>
            <a:endParaRPr/>
          </a:p>
        </p:txBody>
      </p:sp>
      <p:sp>
        <p:nvSpPr>
          <p:cNvPr id="143" name="Google Shape;143;p25"/>
          <p:cNvSpPr txBox="1"/>
          <p:nvPr>
            <p:ph idx="1" type="body"/>
          </p:nvPr>
        </p:nvSpPr>
        <p:spPr>
          <a:xfrm>
            <a:off x="58050" y="498300"/>
            <a:ext cx="8520600" cy="39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highlight>
                  <a:schemeClr val="accent6"/>
                </a:highlight>
              </a:rPr>
              <a:t>Keyword </a:t>
            </a:r>
            <a:r>
              <a:rPr lang="en" sz="1500">
                <a:highlight>
                  <a:schemeClr val="accent6"/>
                </a:highlight>
              </a:rPr>
              <a:t> arguments</a:t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highlight>
                  <a:schemeClr val="lt1"/>
                </a:highlight>
              </a:rPr>
              <a:t>The idea is to allow the caller to specify the argument name with values so that caller does not need to remember the order of parameters.</a:t>
            </a:r>
            <a:endParaRPr sz="15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  <p:pic>
        <p:nvPicPr>
          <p:cNvPr id="144" name="Google Shape;14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734" y="1625684"/>
            <a:ext cx="6200950" cy="252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575" y="3869575"/>
            <a:ext cx="4085425" cy="132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</a:t>
            </a:r>
            <a:endParaRPr/>
          </a:p>
        </p:txBody>
      </p:sp>
      <p:sp>
        <p:nvSpPr>
          <p:cNvPr id="151" name="Google Shape;151;p26"/>
          <p:cNvSpPr txBox="1"/>
          <p:nvPr>
            <p:ph idx="1" type="body"/>
          </p:nvPr>
        </p:nvSpPr>
        <p:spPr>
          <a:xfrm>
            <a:off x="58050" y="498300"/>
            <a:ext cx="8520600" cy="39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highlight>
                  <a:schemeClr val="accent6"/>
                </a:highlight>
              </a:rPr>
              <a:t>Arbitrary number of arguments : </a:t>
            </a:r>
            <a:r>
              <a:rPr lang="en" sz="2000">
                <a:highlight>
                  <a:schemeClr val="accent6"/>
                </a:highlight>
              </a:rPr>
              <a:t>if we don’t know how many arguments we will pass to functions then we can select the following:</a:t>
            </a:r>
            <a:endParaRPr sz="20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highlight>
                  <a:schemeClr val="accent6"/>
                </a:highlight>
              </a:rPr>
              <a:t>Variable-length </a:t>
            </a:r>
            <a:r>
              <a:rPr lang="en" sz="2200">
                <a:highlight>
                  <a:schemeClr val="accent6"/>
                </a:highlight>
              </a:rPr>
              <a:t>  arguments</a:t>
            </a:r>
            <a:endParaRPr sz="22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highlight>
                  <a:schemeClr val="lt1"/>
                </a:highlight>
              </a:rPr>
              <a:t>In python, we can pass a variable number of arguments to a function using special symbols. </a:t>
            </a:r>
            <a:endParaRPr sz="2200"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highlight>
                  <a:schemeClr val="lt1"/>
                </a:highlight>
              </a:rPr>
              <a:t>*args (Non-keyword arguments)</a:t>
            </a:r>
            <a:endParaRPr sz="2200"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>
                <a:highlight>
                  <a:schemeClr val="lt1"/>
                </a:highlight>
              </a:rPr>
              <a:t>**kwargs (keyword arguments)</a:t>
            </a:r>
            <a:endParaRPr sz="2200"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</a:t>
            </a:r>
            <a:endParaRPr/>
          </a:p>
        </p:txBody>
      </p:sp>
      <p:sp>
        <p:nvSpPr>
          <p:cNvPr id="157" name="Google Shape;157;p27"/>
          <p:cNvSpPr txBox="1"/>
          <p:nvPr>
            <p:ph idx="1" type="body"/>
          </p:nvPr>
        </p:nvSpPr>
        <p:spPr>
          <a:xfrm>
            <a:off x="58050" y="498300"/>
            <a:ext cx="8520600" cy="45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>
                <a:highlight>
                  <a:schemeClr val="accent6"/>
                </a:highlight>
              </a:rPr>
              <a:t>Variable-length   non-keywords arguments</a:t>
            </a:r>
            <a:endParaRPr sz="22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>
                <a:highlight>
                  <a:schemeClr val="lt1"/>
                </a:highlight>
              </a:rPr>
              <a:t>                                           </a:t>
            </a:r>
            <a:endParaRPr sz="2200">
              <a:highlight>
                <a:schemeClr val="lt1"/>
              </a:highlight>
            </a:endParaRPr>
          </a:p>
        </p:txBody>
      </p:sp>
      <p:pic>
        <p:nvPicPr>
          <p:cNvPr id="158" name="Google Shape;15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125" y="1103375"/>
            <a:ext cx="3250875" cy="197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9275" y="2861850"/>
            <a:ext cx="4838325" cy="176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</a:t>
            </a:r>
            <a:endParaRPr/>
          </a:p>
        </p:txBody>
      </p:sp>
      <p:sp>
        <p:nvSpPr>
          <p:cNvPr id="165" name="Google Shape;165;p28"/>
          <p:cNvSpPr txBox="1"/>
          <p:nvPr>
            <p:ph idx="1" type="body"/>
          </p:nvPr>
        </p:nvSpPr>
        <p:spPr>
          <a:xfrm>
            <a:off x="58050" y="498300"/>
            <a:ext cx="8520600" cy="45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>
                <a:highlight>
                  <a:schemeClr val="accent6"/>
                </a:highlight>
              </a:rPr>
              <a:t>Variable-length   non-keywords arguments</a:t>
            </a:r>
            <a:endParaRPr sz="22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>
                <a:highlight>
                  <a:schemeClr val="lt1"/>
                </a:highlight>
              </a:rPr>
              <a:t>                                           </a:t>
            </a:r>
            <a:endParaRPr sz="2200">
              <a:highlight>
                <a:schemeClr val="lt1"/>
              </a:highlight>
            </a:endParaRPr>
          </a:p>
        </p:txBody>
      </p:sp>
      <p:pic>
        <p:nvPicPr>
          <p:cNvPr id="166" name="Google Shape;16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1050" y="1283600"/>
            <a:ext cx="5451900" cy="27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</a:t>
            </a:r>
            <a:endParaRPr/>
          </a:p>
        </p:txBody>
      </p:sp>
      <p:sp>
        <p:nvSpPr>
          <p:cNvPr id="172" name="Google Shape;172;p29"/>
          <p:cNvSpPr txBox="1"/>
          <p:nvPr>
            <p:ph idx="1" type="body"/>
          </p:nvPr>
        </p:nvSpPr>
        <p:spPr>
          <a:xfrm>
            <a:off x="58050" y="498300"/>
            <a:ext cx="8520600" cy="39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If you do not know how many keyword arguments that will be passed into your function, add two asterisk: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**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before the parameter name in the function definition.</a:t>
            </a:r>
            <a:endParaRPr sz="115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400"/>
              </a:spcBef>
              <a:spcAft>
                <a:spcPts val="1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This way the function will receive a </a:t>
            </a:r>
            <a:r>
              <a:rPr i="1"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dictionary</a:t>
            </a:r>
            <a:r>
              <a:rPr lang="en" sz="1150">
                <a:solidFill>
                  <a:schemeClr val="dk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of arguments, and can access the items accordingly:</a:t>
            </a:r>
            <a:endParaRPr sz="115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3" name="Google Shape;17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328" y="1466578"/>
            <a:ext cx="4249450" cy="181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8225" y="1466575"/>
            <a:ext cx="4455775" cy="18586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Functions- doc string</a:t>
            </a:r>
            <a:endParaRPr/>
          </a:p>
        </p:txBody>
      </p:sp>
      <p:sp>
        <p:nvSpPr>
          <p:cNvPr id="180" name="Google Shape;180;p30"/>
          <p:cNvSpPr txBox="1"/>
          <p:nvPr>
            <p:ph idx="1" type="body"/>
          </p:nvPr>
        </p:nvSpPr>
        <p:spPr>
          <a:xfrm>
            <a:off x="142925" y="577475"/>
            <a:ext cx="8520600" cy="44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highlight>
                  <a:schemeClr val="accent6"/>
                </a:highlight>
              </a:rPr>
              <a:t>Doc string</a:t>
            </a:r>
            <a:endParaRPr sz="22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The first string after the function is called the Document string or </a:t>
            </a:r>
            <a:r>
              <a:rPr lang="en" sz="13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Docstring</a:t>
            </a: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 in short. This is used to describe the functionality of the function. The use of docstring in functions is optional but it is considered a good practice.</a:t>
            </a: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We generally use triple quotes so that docstring can extend up to multiple lines.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190500" marR="1905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The below syntax can be used to print out the docstring of a function:</a:t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Syntax:</a:t>
            </a:r>
            <a:r>
              <a:rPr lang="en" sz="120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 print(function_name.__doc__)</a:t>
            </a:r>
            <a:endParaRPr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</p:txBody>
      </p:sp>
      <p:pic>
        <p:nvPicPr>
          <p:cNvPr id="181" name="Google Shape;181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58325" y="1891400"/>
            <a:ext cx="3464275" cy="182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8575" y="4017163"/>
            <a:ext cx="2476500" cy="80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1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Functions- doc string</a:t>
            </a:r>
            <a:endParaRPr/>
          </a:p>
        </p:txBody>
      </p:sp>
      <p:sp>
        <p:nvSpPr>
          <p:cNvPr id="188" name="Google Shape;188;p31"/>
          <p:cNvSpPr txBox="1"/>
          <p:nvPr>
            <p:ph idx="1" type="body"/>
          </p:nvPr>
        </p:nvSpPr>
        <p:spPr>
          <a:xfrm>
            <a:off x="142925" y="577475"/>
            <a:ext cx="8520600" cy="44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highlight>
                  <a:schemeClr val="accent6"/>
                </a:highlight>
              </a:rPr>
              <a:t>Doc string</a:t>
            </a:r>
            <a:endParaRPr sz="2200">
              <a:highlight>
                <a:schemeClr val="accent6"/>
              </a:highlight>
            </a:endParaRPr>
          </a:p>
          <a:p>
            <a:pPr indent="0" lvl="0" marL="190500" marR="1905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</p:txBody>
      </p:sp>
      <p:pic>
        <p:nvPicPr>
          <p:cNvPr id="189" name="Google Shape;189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653" y="1152528"/>
            <a:ext cx="4249450" cy="181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2225" y="3199625"/>
            <a:ext cx="3802450" cy="166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2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Functions-return statement </a:t>
            </a:r>
            <a:endParaRPr/>
          </a:p>
        </p:txBody>
      </p:sp>
      <p:sp>
        <p:nvSpPr>
          <p:cNvPr id="196" name="Google Shape;196;p32"/>
          <p:cNvSpPr txBox="1"/>
          <p:nvPr>
            <p:ph idx="1" type="body"/>
          </p:nvPr>
        </p:nvSpPr>
        <p:spPr>
          <a:xfrm>
            <a:off x="142925" y="577475"/>
            <a:ext cx="8520600" cy="44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highlight>
                  <a:schemeClr val="accent6"/>
                </a:highlight>
              </a:rPr>
              <a:t>return</a:t>
            </a:r>
            <a:r>
              <a:rPr lang="en" sz="2200">
                <a:highlight>
                  <a:schemeClr val="accent6"/>
                </a:highlight>
              </a:rPr>
              <a:t> statement</a:t>
            </a:r>
            <a:endParaRPr sz="2200">
              <a:highlight>
                <a:schemeClr val="accent6"/>
              </a:highlight>
            </a:endParaRPr>
          </a:p>
          <a:p>
            <a:pPr indent="0" lvl="0" marL="190500" marR="1905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It is used to exit a function and go back to the place from where it was called with a value. When the return statement is not present, then it returns nothing to the calling program.</a:t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</p:txBody>
      </p:sp>
      <p:pic>
        <p:nvPicPr>
          <p:cNvPr id="197" name="Google Shape;19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1000" y="1669950"/>
            <a:ext cx="4338975" cy="341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A function is a group of related statements that performs a specific task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Functions help to break our program into smaller and modular chunks. 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It avoids repetition and makes the code reusable. Commonly repeated task can be put in a function and are able to run the same code again and again with different parameters instead of writing them again and again.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We can pass data , known as parameters, into a function and can return data to the main function.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Syntax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def function_name(parameters):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            “ “ “ docstring “ “ “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            statement(s)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Return expression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-295036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350">
                <a:solidFill>
                  <a:schemeClr val="dk1"/>
                </a:solidFill>
                <a:highlight>
                  <a:schemeClr val="accent6"/>
                </a:highlight>
              </a:rPr>
              <a:t>def </a:t>
            </a: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- keyword that indicates the start of function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-295036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350">
                <a:solidFill>
                  <a:schemeClr val="dk1"/>
                </a:solidFill>
                <a:highlight>
                  <a:schemeClr val="accent6"/>
                </a:highlight>
              </a:rPr>
              <a:t>function_name </a:t>
            </a: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- uniquely identifies the function and must follow the rules of writing identifiers in Python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-295036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350">
                <a:solidFill>
                  <a:schemeClr val="dk1"/>
                </a:solidFill>
                <a:highlight>
                  <a:schemeClr val="accent6"/>
                </a:highlight>
              </a:rPr>
              <a:t>Parameters</a:t>
            </a: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 - arguments through which we pass values to a function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-295036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350">
                <a:solidFill>
                  <a:schemeClr val="dk1"/>
                </a:solidFill>
                <a:highlight>
                  <a:schemeClr val="accent6"/>
                </a:highlight>
              </a:rPr>
              <a:t>:</a:t>
            </a: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 - indicates end of function header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-295036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1350">
                <a:solidFill>
                  <a:schemeClr val="dk1"/>
                </a:solidFill>
                <a:highlight>
                  <a:schemeClr val="accent6"/>
                </a:highlight>
              </a:rPr>
              <a:t>return</a:t>
            </a: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 - optional statement to return a value from the function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3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 </a:t>
            </a:r>
            <a:endParaRPr/>
          </a:p>
        </p:txBody>
      </p:sp>
      <p:sp>
        <p:nvSpPr>
          <p:cNvPr id="203" name="Google Shape;203;p33"/>
          <p:cNvSpPr txBox="1"/>
          <p:nvPr>
            <p:ph idx="1" type="body"/>
          </p:nvPr>
        </p:nvSpPr>
        <p:spPr>
          <a:xfrm>
            <a:off x="142925" y="577475"/>
            <a:ext cx="8520600" cy="44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highlight>
                  <a:schemeClr val="accent6"/>
                </a:highlight>
              </a:rPr>
              <a:t>List as argument to function</a:t>
            </a:r>
            <a:endParaRPr sz="22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highlight>
                  <a:schemeClr val="accent6"/>
                </a:highlight>
              </a:rPr>
              <a:t>Any data type can be passed as argument to a function (string, number,list,dictionary etc)</a:t>
            </a:r>
            <a:endParaRPr sz="22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>
              <a:highlight>
                <a:schemeClr val="accent6"/>
              </a:highlight>
            </a:endParaRPr>
          </a:p>
          <a:p>
            <a:pPr indent="0" lvl="0" marL="190500" marR="1905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</p:txBody>
      </p:sp>
      <p:pic>
        <p:nvPicPr>
          <p:cNvPr id="204" name="Google Shape;204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0875" y="1548800"/>
            <a:ext cx="4950785" cy="359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4"/>
          <p:cNvSpPr txBox="1"/>
          <p:nvPr>
            <p:ph type="title"/>
          </p:nvPr>
        </p:nvSpPr>
        <p:spPr>
          <a:xfrm>
            <a:off x="4110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</a:t>
            </a:r>
            <a:r>
              <a:rPr lang="en"/>
              <a:t>plit () function</a:t>
            </a:r>
            <a:endParaRPr/>
          </a:p>
        </p:txBody>
      </p:sp>
      <p:sp>
        <p:nvSpPr>
          <p:cNvPr id="210" name="Google Shape;210;p34"/>
          <p:cNvSpPr txBox="1"/>
          <p:nvPr>
            <p:ph idx="1" type="body"/>
          </p:nvPr>
        </p:nvSpPr>
        <p:spPr>
          <a:xfrm>
            <a:off x="311700" y="481350"/>
            <a:ext cx="8520600" cy="466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highlight>
                  <a:srgbClr val="E7E9EB"/>
                </a:highlight>
                <a:latin typeface="Verdana"/>
                <a:ea typeface="Verdana"/>
                <a:cs typeface="Verdana"/>
                <a:sym typeface="Verdana"/>
              </a:rPr>
              <a:t>Split a string into a list where each word is a list item:</a:t>
            </a:r>
            <a:endParaRPr sz="1450">
              <a:solidFill>
                <a:schemeClr val="dk1"/>
              </a:solidFill>
              <a:highlight>
                <a:srgbClr val="E7E9EB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highlight>
                  <a:srgbClr val="E7E9EB"/>
                </a:highlight>
                <a:latin typeface="Verdana"/>
                <a:ea typeface="Verdana"/>
                <a:cs typeface="Verdana"/>
                <a:sym typeface="Verdana"/>
              </a:rPr>
              <a:t>Default separator is any whitespace.</a:t>
            </a:r>
            <a:endParaRPr sz="1450">
              <a:solidFill>
                <a:schemeClr val="dk1"/>
              </a:solidFill>
              <a:highlight>
                <a:srgbClr val="E7E9EB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highlight>
                  <a:srgbClr val="E7E9EB"/>
                </a:highlight>
                <a:latin typeface="Verdana"/>
                <a:ea typeface="Verdana"/>
                <a:cs typeface="Verdana"/>
                <a:sym typeface="Verdana"/>
              </a:rPr>
              <a:t>Syntax :  </a:t>
            </a:r>
            <a:endParaRPr sz="1450">
              <a:solidFill>
                <a:schemeClr val="dk1"/>
              </a:solidFill>
              <a:highlight>
                <a:srgbClr val="E7E9EB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450">
                <a:solidFill>
                  <a:schemeClr val="dk1"/>
                </a:solidFill>
                <a:highlight>
                  <a:srgbClr val="E7E9EB"/>
                </a:highlight>
                <a:latin typeface="Verdana"/>
                <a:ea typeface="Verdana"/>
                <a:cs typeface="Verdana"/>
                <a:sym typeface="Verdana"/>
              </a:rPr>
              <a:t>string.split(separator, maxsplit )</a:t>
            </a:r>
            <a:endParaRPr sz="1450">
              <a:solidFill>
                <a:schemeClr val="dk1"/>
              </a:solidFill>
              <a:highlight>
                <a:srgbClr val="E7E9EB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11" name="Google Shape;211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5850" y="844300"/>
            <a:ext cx="4165776" cy="161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30" y="2319350"/>
            <a:ext cx="5965140" cy="161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3650" y="3853600"/>
            <a:ext cx="6445225" cy="136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5"/>
          <p:cNvSpPr txBox="1"/>
          <p:nvPr>
            <p:ph type="title"/>
          </p:nvPr>
        </p:nvSpPr>
        <p:spPr>
          <a:xfrm>
            <a:off x="41102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</a:t>
            </a:r>
            <a:r>
              <a:rPr lang="en"/>
              <a:t> () function</a:t>
            </a:r>
            <a:endParaRPr/>
          </a:p>
        </p:txBody>
      </p:sp>
      <p:sp>
        <p:nvSpPr>
          <p:cNvPr id="219" name="Google Shape;219;p35"/>
          <p:cNvSpPr txBox="1"/>
          <p:nvPr>
            <p:ph idx="1" type="body"/>
          </p:nvPr>
        </p:nvSpPr>
        <p:spPr>
          <a:xfrm>
            <a:off x="311700" y="525500"/>
            <a:ext cx="8520600" cy="466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highlight>
                  <a:srgbClr val="E7E9EB"/>
                </a:highlight>
                <a:latin typeface="Verdana"/>
                <a:ea typeface="Verdana"/>
                <a:cs typeface="Verdana"/>
                <a:sym typeface="Verdana"/>
              </a:rPr>
              <a:t>join() - join </a:t>
            </a:r>
            <a:r>
              <a:rPr lang="en" sz="1450">
                <a:solidFill>
                  <a:schemeClr val="dk1"/>
                </a:solidFill>
                <a:highlight>
                  <a:srgbClr val="E7E9EB"/>
                </a:highlight>
                <a:latin typeface="Verdana"/>
                <a:ea typeface="Verdana"/>
                <a:cs typeface="Verdana"/>
                <a:sym typeface="Verdana"/>
              </a:rPr>
              <a:t> all items in a tuple,set, dictionary (iterable element)  into a string</a:t>
            </a:r>
            <a:endParaRPr sz="1450">
              <a:solidFill>
                <a:schemeClr val="dk1"/>
              </a:solidFill>
              <a:highlight>
                <a:srgbClr val="E7E9EB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highlight>
                  <a:srgbClr val="E7E9EB"/>
                </a:highlight>
                <a:latin typeface="Verdana"/>
                <a:ea typeface="Verdana"/>
                <a:cs typeface="Verdana"/>
                <a:sym typeface="Verdana"/>
              </a:rPr>
              <a:t>string.join(iterable)</a:t>
            </a:r>
            <a:endParaRPr sz="1450">
              <a:solidFill>
                <a:schemeClr val="dk1"/>
              </a:solidFill>
              <a:highlight>
                <a:srgbClr val="E7E9EB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50">
                <a:solidFill>
                  <a:schemeClr val="dk1"/>
                </a:solidFill>
                <a:highlight>
                  <a:srgbClr val="E7E9EB"/>
                </a:highlight>
                <a:latin typeface="Verdana"/>
                <a:ea typeface="Verdana"/>
                <a:cs typeface="Verdana"/>
                <a:sym typeface="Verdana"/>
              </a:rPr>
              <a:t>join all items in a tuple into a string, using a hash character as separator</a:t>
            </a:r>
            <a:endParaRPr sz="1450">
              <a:solidFill>
                <a:schemeClr val="dk1"/>
              </a:solidFill>
              <a:highlight>
                <a:srgbClr val="E7E9EB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20" name="Google Shape;220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775" y="1771925"/>
            <a:ext cx="5227800" cy="176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2924" y="3540475"/>
            <a:ext cx="7419350" cy="164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6"/>
          <p:cNvSpPr txBox="1"/>
          <p:nvPr>
            <p:ph type="title"/>
          </p:nvPr>
        </p:nvSpPr>
        <p:spPr>
          <a:xfrm>
            <a:off x="4208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filter() function</a:t>
            </a:r>
            <a:endParaRPr/>
          </a:p>
        </p:txBody>
      </p:sp>
      <p:sp>
        <p:nvSpPr>
          <p:cNvPr id="227" name="Google Shape;227;p36"/>
          <p:cNvSpPr txBox="1"/>
          <p:nvPr>
            <p:ph idx="1" type="body"/>
          </p:nvPr>
        </p:nvSpPr>
        <p:spPr>
          <a:xfrm>
            <a:off x="311700" y="516850"/>
            <a:ext cx="8520600" cy="40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filter() - filters the given sequence with the help of a function that tests each element in the sequence to be true or not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Syntax: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filter(function, sequence)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Return - an iterator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7"/>
          <p:cNvSpPr txBox="1"/>
          <p:nvPr>
            <p:ph type="title"/>
          </p:nvPr>
        </p:nvSpPr>
        <p:spPr>
          <a:xfrm>
            <a:off x="468725" y="78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filter() function -example</a:t>
            </a:r>
            <a:endParaRPr/>
          </a:p>
        </p:txBody>
      </p:sp>
      <p:sp>
        <p:nvSpPr>
          <p:cNvPr id="233" name="Google Shape;233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34" name="Google Shape;234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625" y="650925"/>
            <a:ext cx="3527175" cy="426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8575" y="1017724"/>
            <a:ext cx="4393725" cy="3262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Filter () function</a:t>
            </a:r>
            <a:endParaRPr/>
          </a:p>
        </p:txBody>
      </p:sp>
      <p:sp>
        <p:nvSpPr>
          <p:cNvPr id="241" name="Google Shape;241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42" name="Google Shape;242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706" y="1152475"/>
            <a:ext cx="4634100" cy="307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9"/>
          <p:cNvSpPr txBox="1"/>
          <p:nvPr>
            <p:ph type="title"/>
          </p:nvPr>
        </p:nvSpPr>
        <p:spPr>
          <a:xfrm>
            <a:off x="3883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map() function</a:t>
            </a:r>
            <a:endParaRPr/>
          </a:p>
        </p:txBody>
      </p:sp>
      <p:sp>
        <p:nvSpPr>
          <p:cNvPr id="248" name="Google Shape;248;p39"/>
          <p:cNvSpPr txBox="1"/>
          <p:nvPr>
            <p:ph idx="1" type="body"/>
          </p:nvPr>
        </p:nvSpPr>
        <p:spPr>
          <a:xfrm>
            <a:off x="311700" y="518325"/>
            <a:ext cx="8520600" cy="40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273239"/>
                </a:solidFill>
                <a:highlight>
                  <a:srgbClr val="FFFFFF"/>
                </a:highlight>
              </a:rPr>
              <a:t>map()</a:t>
            </a: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 function returns a map object(which is an iterator) of the results after applying the given function to each item of a given iterable (list, tuple etc.)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Syntax: map(fun, iter)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P</a:t>
            </a: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arameters</a:t>
            </a: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: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Fun : it is a function to which map passess each element from given iterable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Iter : it is a iterable which is to be mapped.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</p:txBody>
      </p:sp>
      <p:pic>
        <p:nvPicPr>
          <p:cNvPr id="249" name="Google Shape;249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458" y="2691200"/>
            <a:ext cx="3627700" cy="211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6475" y="2815100"/>
            <a:ext cx="4258750" cy="199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0"/>
          <p:cNvSpPr txBox="1"/>
          <p:nvPr>
            <p:ph type="title"/>
          </p:nvPr>
        </p:nvSpPr>
        <p:spPr>
          <a:xfrm>
            <a:off x="3883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map() function</a:t>
            </a:r>
            <a:endParaRPr/>
          </a:p>
        </p:txBody>
      </p:sp>
      <p:sp>
        <p:nvSpPr>
          <p:cNvPr id="256" name="Google Shape;256;p40"/>
          <p:cNvSpPr txBox="1"/>
          <p:nvPr>
            <p:ph idx="1" type="body"/>
          </p:nvPr>
        </p:nvSpPr>
        <p:spPr>
          <a:xfrm>
            <a:off x="311700" y="518325"/>
            <a:ext cx="8520600" cy="40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273239"/>
                </a:solidFill>
                <a:highlight>
                  <a:srgbClr val="FFFFFF"/>
                </a:highlight>
              </a:rPr>
              <a:t>map()</a:t>
            </a: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 function returns a map object(which is an iterator) of the results after applying the given function to each item of a given iterable (list, tuple etc.)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Syntax: map(fun, iter)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Parameters: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Fun : it is a function to which map passess each element from given iterable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Iter : it is a iterable which is to be mapped.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</p:txBody>
      </p:sp>
      <p:pic>
        <p:nvPicPr>
          <p:cNvPr id="257" name="Google Shape;257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458" y="2691200"/>
            <a:ext cx="3627700" cy="211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6250" y="2571750"/>
            <a:ext cx="4417476" cy="182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1"/>
          <p:cNvSpPr txBox="1"/>
          <p:nvPr>
            <p:ph type="title"/>
          </p:nvPr>
        </p:nvSpPr>
        <p:spPr>
          <a:xfrm>
            <a:off x="3883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map() function</a:t>
            </a:r>
            <a:endParaRPr/>
          </a:p>
        </p:txBody>
      </p:sp>
      <p:sp>
        <p:nvSpPr>
          <p:cNvPr id="264" name="Google Shape;264;p41"/>
          <p:cNvSpPr txBox="1"/>
          <p:nvPr>
            <p:ph idx="1" type="body"/>
          </p:nvPr>
        </p:nvSpPr>
        <p:spPr>
          <a:xfrm>
            <a:off x="311700" y="546450"/>
            <a:ext cx="8520600" cy="40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273239"/>
                </a:solidFill>
                <a:highlight>
                  <a:srgbClr val="FFFFFF"/>
                </a:highlight>
              </a:rPr>
              <a:t>map()</a:t>
            </a: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 function returns a map object(which is an iterator) of the results after applying the given function to each item of a given iterable (list, tuple etc.)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Syntax: map(fun, iter)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Parameters: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Fun : it is a function to which map passess each element from given iterable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Iter : it is a iterable which is to be mapped.</a:t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</p:txBody>
      </p:sp>
      <p:pic>
        <p:nvPicPr>
          <p:cNvPr id="265" name="Google Shape;265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6175" y="2811075"/>
            <a:ext cx="5995150" cy="233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https://realpython.com/python-map-function/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https://www.freecodecamp.org/news/python-map-explained-with-examples/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Calling function : after creating a function we can call it by using the name of the function followed  by parenthesis containing parameters of that particular function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225" y="838200"/>
            <a:ext cx="6920150" cy="253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60120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9FAFC"/>
                </a:highlight>
              </a:rPr>
              <a:t>How a function gets executed?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8463" y="1143000"/>
            <a:ext cx="3267075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highlight>
                  <a:srgbClr val="FFFF00"/>
                </a:highlight>
              </a:rPr>
              <a:t>Python Functions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655350"/>
            <a:ext cx="8520600" cy="39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655350"/>
            <a:ext cx="5206275" cy="304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655350"/>
            <a:ext cx="8520600" cy="39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Arguments of a function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Arguments are the values passed inside the </a:t>
            </a:r>
            <a:r>
              <a:rPr lang="en"/>
              <a:t>parentheses</a:t>
            </a:r>
            <a:r>
              <a:rPr lang="en"/>
              <a:t> of the function. A function can have any number of arguments separated by commas.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Example : the following function checks whether the passed value is even or odd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801" y="2408225"/>
            <a:ext cx="4641862" cy="203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</a:t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311700" y="655350"/>
            <a:ext cx="8520600" cy="46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Arguments of a function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150" y="1213200"/>
            <a:ext cx="5321625" cy="237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</a:t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11700" y="655350"/>
            <a:ext cx="8520600" cy="46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Calling with multiple arguments.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                                                      Must call with the correct number of arguments.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5" name="Google Shape;11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50" y="1174750"/>
            <a:ext cx="3190225" cy="272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03013" y="1951600"/>
            <a:ext cx="5629275" cy="222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Functions-arguments type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11700" y="655350"/>
            <a:ext cx="8520600" cy="39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Information can be passed to functions through arguments or parameters.  When we call a function with some values, these values get assigned to the arguments according to their position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Types of </a:t>
            </a:r>
            <a:r>
              <a:rPr lang="en">
                <a:highlight>
                  <a:schemeClr val="accent6"/>
                </a:highlight>
              </a:rPr>
              <a:t>Arguments - python supports various types of arguments that can be passed at the time of the function call</a:t>
            </a:r>
            <a:endParaRPr>
              <a:highlight>
                <a:schemeClr val="accent6"/>
              </a:highlight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chemeClr val="accent6"/>
                </a:highlight>
              </a:rPr>
              <a:t>Default arguments</a:t>
            </a:r>
            <a:endParaRPr>
              <a:highlight>
                <a:schemeClr val="accent6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chemeClr val="accent6"/>
                </a:highlight>
              </a:rPr>
              <a:t>Keyword arguments</a:t>
            </a:r>
            <a:endParaRPr>
              <a:highlight>
                <a:schemeClr val="accent6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highlight>
                  <a:schemeClr val="accent6"/>
                </a:highlight>
              </a:rPr>
              <a:t>Variable-length arguments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