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Robo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italic.fntdata"/><Relationship Id="rId6" Type="http://schemas.openxmlformats.org/officeDocument/2006/relationships/slide" Target="slides/slide1.xml"/><Relationship Id="rId18" Type="http://schemas.openxmlformats.org/officeDocument/2006/relationships/font" Target="fonts/Robo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21f0e41d29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21f0e41d29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21f0e41d29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21f0e41d29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af0eb8a1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1af0eb8a1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1f0e41d2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1f0e41d2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21f0e41d29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21f0e41d29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21f0e41d29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21f0e41d29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21f0e41d29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21f0e41d29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21f0e41d29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21f0e41d29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21f0e41d29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21f0e41d29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21f0e41d29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21f0e41d29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- Modules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/>
          <p:cNvSpPr txBox="1"/>
          <p:nvPr>
            <p:ph type="title"/>
          </p:nvPr>
        </p:nvSpPr>
        <p:spPr>
          <a:xfrm>
            <a:off x="360025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Reloading a module</a:t>
            </a:r>
            <a:endParaRPr/>
          </a:p>
        </p:txBody>
      </p:sp>
      <p:sp>
        <p:nvSpPr>
          <p:cNvPr id="115" name="Google Shape;115;p22"/>
          <p:cNvSpPr txBox="1"/>
          <p:nvPr>
            <p:ph idx="1" type="body"/>
          </p:nvPr>
        </p:nvSpPr>
        <p:spPr>
          <a:xfrm>
            <a:off x="311700" y="1152475"/>
            <a:ext cx="4024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Suppose if the module is changed during the course of development, we would have to reload it.  Through two way you can achieve this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Restart the interpreter - which is not good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We can use reload() function inside the imp module to reload a module like this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If we don’t reload we get the error as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6" name="Google Shape;116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33975" y="1073500"/>
            <a:ext cx="4414250" cy="3294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3"/>
          <p:cNvSpPr txBox="1"/>
          <p:nvPr>
            <p:ph type="title"/>
          </p:nvPr>
        </p:nvSpPr>
        <p:spPr>
          <a:xfrm>
            <a:off x="360025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dir() function</a:t>
            </a:r>
            <a:endParaRPr/>
          </a:p>
        </p:txBody>
      </p:sp>
      <p:sp>
        <p:nvSpPr>
          <p:cNvPr id="122" name="Google Shape;122;p23"/>
          <p:cNvSpPr txBox="1"/>
          <p:nvPr>
            <p:ph idx="1" type="body"/>
          </p:nvPr>
        </p:nvSpPr>
        <p:spPr>
          <a:xfrm>
            <a:off x="541200" y="572700"/>
            <a:ext cx="8832300" cy="166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dir() - is  a built-in function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It returns a sorted list of strings containing the names defined by a module. The list contains the names of all the modules, variables and functions that are defined in a module.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The __name__ attribute contains the name of the module. You can see it as</a:t>
            </a:r>
            <a:endParaRPr/>
          </a:p>
        </p:txBody>
      </p:sp>
      <p:pic>
        <p:nvPicPr>
          <p:cNvPr id="123" name="Google Shape;12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4255" y="2415425"/>
            <a:ext cx="8068174" cy="1324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71025" y="4097600"/>
            <a:ext cx="2625875" cy="890375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23"/>
          <p:cNvSpPr/>
          <p:nvPr/>
        </p:nvSpPr>
        <p:spPr>
          <a:xfrm>
            <a:off x="4426257" y="2006405"/>
            <a:ext cx="4512450" cy="2736000"/>
          </a:xfrm>
          <a:custGeom>
            <a:rect b="b" l="l" r="r" t="t"/>
            <a:pathLst>
              <a:path extrusionOk="0" h="109440" w="180498">
                <a:moveTo>
                  <a:pt x="133630" y="1693"/>
                </a:moveTo>
                <a:cubicBezTo>
                  <a:pt x="141277" y="517"/>
                  <a:pt x="149235" y="-790"/>
                  <a:pt x="156822" y="727"/>
                </a:cubicBezTo>
                <a:cubicBezTo>
                  <a:pt x="161534" y="1669"/>
                  <a:pt x="164808" y="6259"/>
                  <a:pt x="167935" y="9907"/>
                </a:cubicBezTo>
                <a:cubicBezTo>
                  <a:pt x="177754" y="21363"/>
                  <a:pt x="180498" y="38305"/>
                  <a:pt x="180498" y="53393"/>
                </a:cubicBezTo>
                <a:cubicBezTo>
                  <a:pt x="180498" y="63747"/>
                  <a:pt x="179162" y="75610"/>
                  <a:pt x="172284" y="83349"/>
                </a:cubicBezTo>
                <a:cubicBezTo>
                  <a:pt x="147776" y="110926"/>
                  <a:pt x="100465" y="104126"/>
                  <a:pt x="63571" y="104126"/>
                </a:cubicBezTo>
                <a:cubicBezTo>
                  <a:pt x="50847" y="104126"/>
                  <a:pt x="38124" y="104126"/>
                  <a:pt x="25400" y="104126"/>
                </a:cubicBezTo>
                <a:cubicBezTo>
                  <a:pt x="19763" y="104126"/>
                  <a:pt x="14126" y="104126"/>
                  <a:pt x="8489" y="104126"/>
                </a:cubicBezTo>
                <a:cubicBezTo>
                  <a:pt x="7362" y="104126"/>
                  <a:pt x="5107" y="105253"/>
                  <a:pt x="5107" y="104126"/>
                </a:cubicBezTo>
                <a:cubicBezTo>
                  <a:pt x="5107" y="100905"/>
                  <a:pt x="15116" y="100605"/>
                  <a:pt x="12838" y="98327"/>
                </a:cubicBezTo>
                <a:cubicBezTo>
                  <a:pt x="11099" y="96588"/>
                  <a:pt x="8755" y="101093"/>
                  <a:pt x="6556" y="102193"/>
                </a:cubicBezTo>
                <a:cubicBezTo>
                  <a:pt x="4357" y="103293"/>
                  <a:pt x="-824" y="103859"/>
                  <a:pt x="275" y="106058"/>
                </a:cubicBezTo>
                <a:cubicBezTo>
                  <a:pt x="1744" y="108997"/>
                  <a:pt x="6678" y="107596"/>
                  <a:pt x="9939" y="107991"/>
                </a:cubicBezTo>
                <a:cubicBezTo>
                  <a:pt x="17629" y="108923"/>
                  <a:pt x="25385" y="109440"/>
                  <a:pt x="33131" y="109440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2088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720"/>
              <a:t>Modules - python</a:t>
            </a:r>
            <a:endParaRPr sz="2720"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223400" y="898975"/>
            <a:ext cx="8520600" cy="37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550">
                <a:solidFill>
                  <a:srgbClr val="4B4F58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Modules refer to a file containing Python statements and definition</a:t>
            </a:r>
            <a:endParaRPr b="1" i="1" sz="1550">
              <a:solidFill>
                <a:srgbClr val="4B4F58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en" sz="1550">
                <a:solidFill>
                  <a:srgbClr val="4B4F58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For example  a file containing python code “test.py, “ is called a module, and its module name would be “test”</a:t>
            </a:r>
            <a:endParaRPr b="1" i="1" sz="1550">
              <a:solidFill>
                <a:srgbClr val="4B4F58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en" sz="1550">
                <a:solidFill>
                  <a:srgbClr val="4B4F58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Modules are used to break down large programs into small manageable and organized files. They are reusable.</a:t>
            </a:r>
            <a:endParaRPr b="1" i="1" sz="1550">
              <a:solidFill>
                <a:srgbClr val="4B4F58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i="1" sz="1550">
              <a:solidFill>
                <a:srgbClr val="4B4F58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i="1" sz="1550">
              <a:solidFill>
                <a:srgbClr val="4B4F58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i="1" sz="1550">
              <a:solidFill>
                <a:srgbClr val="4B4F58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720"/>
              <a:t>Modules - python</a:t>
            </a:r>
            <a:endParaRPr sz="2720"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223400" y="459275"/>
            <a:ext cx="8520600" cy="414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550">
                <a:solidFill>
                  <a:srgbClr val="4B4F58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To create a module just save the code in a file with extension .py</a:t>
            </a:r>
            <a:endParaRPr b="1" i="1" sz="1550">
              <a:solidFill>
                <a:srgbClr val="4B4F58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en" sz="1550">
                <a:solidFill>
                  <a:srgbClr val="4B4F58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Consider the following command in a file called “module1.py”</a:t>
            </a:r>
            <a:endParaRPr b="1" i="1" sz="1550">
              <a:solidFill>
                <a:srgbClr val="4B4F58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1550">
                <a:solidFill>
                  <a:srgbClr val="4B4F58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def welcome(name):</a:t>
            </a:r>
            <a:endParaRPr b="1" i="1" sz="1550">
              <a:solidFill>
                <a:srgbClr val="4B4F58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en" sz="1550">
                <a:solidFill>
                  <a:srgbClr val="4B4F58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   print("hello " +name)</a:t>
            </a:r>
            <a:endParaRPr b="1" i="1" sz="1550">
              <a:solidFill>
                <a:srgbClr val="4B4F58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1550">
                <a:solidFill>
                  <a:srgbClr val="4B4F58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Syntax to use the module is </a:t>
            </a:r>
            <a:endParaRPr b="1" i="1" sz="1550">
              <a:solidFill>
                <a:srgbClr val="4B4F58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 sz="1150">
                <a:solidFill>
                  <a:schemeClr val="dk1"/>
                </a:solidFill>
                <a:highlight>
                  <a:srgbClr val="FFFFCC"/>
                </a:highlight>
                <a:latin typeface="Verdana"/>
                <a:ea typeface="Verdana"/>
                <a:cs typeface="Verdana"/>
                <a:sym typeface="Verdana"/>
              </a:rPr>
              <a:t>    module_name.function_name</a:t>
            </a:r>
            <a:r>
              <a:rPr lang="en" sz="1150">
                <a:solidFill>
                  <a:schemeClr val="dk1"/>
                </a:solidFill>
                <a:highlight>
                  <a:srgbClr val="FFFFCC"/>
                </a:highlight>
                <a:latin typeface="Verdana"/>
                <a:ea typeface="Verdana"/>
                <a:cs typeface="Verdana"/>
                <a:sym typeface="Verdana"/>
              </a:rPr>
              <a:t>.</a:t>
            </a:r>
            <a:endParaRPr b="1" i="1" sz="1550">
              <a:solidFill>
                <a:srgbClr val="4B4F58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en" sz="1550">
                <a:solidFill>
                  <a:srgbClr val="4B4F58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To use the above module use import statement as</a:t>
            </a:r>
            <a:endParaRPr b="1" i="1" sz="1550">
              <a:solidFill>
                <a:srgbClr val="4B4F58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i="1" sz="1550">
              <a:solidFill>
                <a:srgbClr val="4B4F58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i="1" sz="1550">
              <a:solidFill>
                <a:srgbClr val="4B4F58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0850" y="3390637"/>
            <a:ext cx="3616200" cy="1563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720"/>
              <a:t>Renaming</a:t>
            </a:r>
            <a:r>
              <a:rPr lang="en" sz="2720"/>
              <a:t> Modules </a:t>
            </a:r>
            <a:endParaRPr sz="2720"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223400" y="459275"/>
            <a:ext cx="8520600" cy="414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50">
              <a:solidFill>
                <a:srgbClr val="4B4F58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50">
                <a:solidFill>
                  <a:srgbClr val="4B4F58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The module can be renamed using “as” keyword during import as:</a:t>
            </a:r>
            <a:endParaRPr sz="1550">
              <a:solidFill>
                <a:srgbClr val="4B4F58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50">
                <a:solidFill>
                  <a:srgbClr val="4B4F58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                            calculator.py  contains =</a:t>
            </a:r>
            <a:endParaRPr sz="1550">
              <a:solidFill>
                <a:srgbClr val="4B4F58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50">
              <a:solidFill>
                <a:srgbClr val="4B4F58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50">
              <a:solidFill>
                <a:srgbClr val="4B4F58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50">
              <a:solidFill>
                <a:srgbClr val="4B4F58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50">
              <a:solidFill>
                <a:srgbClr val="4B4F58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550">
                <a:solidFill>
                  <a:srgbClr val="4B4F58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Moduleeg1.py =</a:t>
            </a:r>
            <a:endParaRPr sz="1550">
              <a:solidFill>
                <a:srgbClr val="4B4F58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92299" y="1201475"/>
            <a:ext cx="4678550" cy="1608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01925" y="2996850"/>
            <a:ext cx="5378700" cy="1876942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6"/>
          <p:cNvSpPr/>
          <p:nvPr/>
        </p:nvSpPr>
        <p:spPr>
          <a:xfrm>
            <a:off x="5464178" y="2897320"/>
            <a:ext cx="958500" cy="378150"/>
          </a:xfrm>
          <a:custGeom>
            <a:rect b="b" l="l" r="r" t="t"/>
            <a:pathLst>
              <a:path extrusionOk="0" h="15126" w="38340">
                <a:moveTo>
                  <a:pt x="4176" y="6643"/>
                </a:moveTo>
                <a:cubicBezTo>
                  <a:pt x="12151" y="-1332"/>
                  <a:pt x="40733" y="-3333"/>
                  <a:pt x="37998" y="7609"/>
                </a:cubicBezTo>
                <a:cubicBezTo>
                  <a:pt x="36256" y="14577"/>
                  <a:pt x="24888" y="14857"/>
                  <a:pt x="17705" y="14857"/>
                </a:cubicBezTo>
                <a:cubicBezTo>
                  <a:pt x="11766" y="14857"/>
                  <a:pt x="3606" y="15933"/>
                  <a:pt x="311" y="10991"/>
                </a:cubicBezTo>
                <a:cubicBezTo>
                  <a:pt x="-904" y="9168"/>
                  <a:pt x="2628" y="7226"/>
                  <a:pt x="4176" y="5676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output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00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lang="en" sz="5307"/>
              <a:t>enter the value for a :20</a:t>
            </a:r>
            <a:endParaRPr sz="5307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lang="en" sz="5307"/>
              <a:t>enter the value for b :15</a:t>
            </a:r>
            <a:endParaRPr sz="5307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lang="en" sz="5307"/>
              <a:t>added value is :  35</a:t>
            </a:r>
            <a:endParaRPr sz="5307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lang="en" sz="5307"/>
              <a:t>subtracted value is :  5</a:t>
            </a:r>
            <a:endParaRPr sz="5307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lang="en" sz="5307"/>
              <a:t>multiply value is :  300</a:t>
            </a:r>
            <a:endParaRPr sz="5307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lang="en" sz="5307"/>
              <a:t>age = 20</a:t>
            </a:r>
            <a:endParaRPr sz="5307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lang="en" sz="5307"/>
              <a:t>------------------</a:t>
            </a:r>
            <a:endParaRPr sz="5307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lang="en" sz="5307"/>
              <a:t>(program exited with code: 0)</a:t>
            </a:r>
            <a:endParaRPr sz="5307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t/>
            </a:r>
            <a:endParaRPr sz="5307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lang="en" sz="5307"/>
              <a:t>Press any key to continue . . .</a:t>
            </a:r>
            <a:endParaRPr sz="5307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432475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Built-in modules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514675"/>
            <a:ext cx="8520600" cy="405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are several built-in modules in Python, which can be imported using “import” statement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Import math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u="sng"/>
              <a:t>Using alias or renaming a module</a:t>
            </a:r>
            <a:endParaRPr b="1" u="sng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Import math as ma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432475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Built-in modules</a:t>
            </a:r>
            <a:endParaRPr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514675"/>
            <a:ext cx="8520600" cy="405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</a:t>
            </a:r>
            <a:r>
              <a:rPr b="1" i="1" lang="en"/>
              <a:t>from … import</a:t>
            </a:r>
            <a:r>
              <a:rPr lang="en"/>
              <a:t> statement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We can import specific names from a module without importing the module as a whole as follows: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en"/>
              <a:t>from math import pi</a:t>
            </a:r>
            <a:endParaRPr b="1"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en"/>
              <a:t>print(“the value of pi is “,pi)</a:t>
            </a:r>
            <a:endParaRPr b="1"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Import all names (definitions) from a module using the following construct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en"/>
              <a:t>from math import *</a:t>
            </a:r>
            <a:endParaRPr b="1"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en"/>
              <a:t>print(“the value of pi is “,pi)</a:t>
            </a:r>
            <a:endParaRPr b="1" i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432475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</a:t>
            </a:r>
            <a:r>
              <a:rPr lang="en"/>
              <a:t>module search path</a:t>
            </a:r>
            <a:endParaRPr/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311700" y="514675"/>
            <a:ext cx="8520600" cy="405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While importing a module, python first looks for build-in module, then looks into a list of directories defined by sys.path.the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Search order is: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current directory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PYTHONPATH ( an environment variable with a list of directories)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installation-dependent default directory.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>
            <p:ph type="title"/>
          </p:nvPr>
        </p:nvSpPr>
        <p:spPr>
          <a:xfrm>
            <a:off x="432475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module search path</a:t>
            </a:r>
            <a:endParaRPr/>
          </a:p>
        </p:txBody>
      </p:sp>
      <p:sp>
        <p:nvSpPr>
          <p:cNvPr id="107" name="Google Shape;107;p21"/>
          <p:cNvSpPr txBox="1"/>
          <p:nvPr>
            <p:ph idx="1" type="body"/>
          </p:nvPr>
        </p:nvSpPr>
        <p:spPr>
          <a:xfrm>
            <a:off x="311700" y="514675"/>
            <a:ext cx="8641500" cy="445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Output            : we can add and modify this list to add our own path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8" name="Google Shape;10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3475" y="514675"/>
            <a:ext cx="2044600" cy="963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3478" y="2002428"/>
            <a:ext cx="6877775" cy="2964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