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Barlow Condensed"/>
      <p:regular r:id="rId15"/>
      <p:bold r:id="rId16"/>
      <p:italic r:id="rId17"/>
      <p:boldItalic r:id="rId18"/>
    </p:embeddedFont>
    <p:embeddedFont>
      <p:font typeface="DM Serif Display"/>
      <p:regular r:id="rId19"/>
      <p: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DMSerifDisplay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BarlowCondensed-regular.fntdata"/><Relationship Id="rId14" Type="http://schemas.openxmlformats.org/officeDocument/2006/relationships/slide" Target="slides/slide9.xml"/><Relationship Id="rId17" Type="http://schemas.openxmlformats.org/officeDocument/2006/relationships/font" Target="fonts/BarlowCondensed-italic.fntdata"/><Relationship Id="rId16" Type="http://schemas.openxmlformats.org/officeDocument/2006/relationships/font" Target="fonts/BarlowCondensed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DMSerifDisplay-regular.fntdata"/><Relationship Id="rId6" Type="http://schemas.openxmlformats.org/officeDocument/2006/relationships/slide" Target="slides/slide1.xml"/><Relationship Id="rId18" Type="http://schemas.openxmlformats.org/officeDocument/2006/relationships/font" Target="fonts/BarlowCondensed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19d307e0a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19d307e0a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191d3f69fe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191d3f69fe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191d3f69fe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191d3f69fe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191d3f69fe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191d3f69fe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19d307e0a3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19d307e0a3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19d307e0a3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19d307e0a3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19d307e0a3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19d307e0a3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19d307e0a3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19d307e0a3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171a3089c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171a3089c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Unit 1 | Lesson Layout">
  <p:cSld name="CUSTOM_10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 rot="-5400000">
            <a:off x="2054943" y="-2054965"/>
            <a:ext cx="5154678" cy="9264564"/>
          </a:xfrm>
          <a:prstGeom prst="flowChartDocument">
            <a:avLst/>
          </a:prstGeom>
          <a:solidFill>
            <a:srgbClr val="FBFBFB"/>
          </a:solidFill>
          <a:ln>
            <a:noFill/>
          </a:ln>
          <a:effectLst>
            <a:outerShdw blurRad="57150" rotWithShape="0" algn="bl" dir="5400000" dist="19050">
              <a:srgbClr val="000000">
                <a:alpha val="48240"/>
              </a:srgbClr>
            </a:outerShdw>
          </a:effectLst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3"/>
          <p:cNvSpPr/>
          <p:nvPr/>
        </p:nvSpPr>
        <p:spPr>
          <a:xfrm>
            <a:off x="0" y="103969"/>
            <a:ext cx="4800600" cy="454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3"/>
          <p:cNvSpPr/>
          <p:nvPr/>
        </p:nvSpPr>
        <p:spPr>
          <a:xfrm>
            <a:off x="0" y="748369"/>
            <a:ext cx="480600" cy="454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3"/>
          <p:cNvSpPr/>
          <p:nvPr/>
        </p:nvSpPr>
        <p:spPr>
          <a:xfrm>
            <a:off x="0" y="1392750"/>
            <a:ext cx="480600" cy="454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0" y="2037150"/>
            <a:ext cx="480600" cy="454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0" y="2681531"/>
            <a:ext cx="480600" cy="454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3"/>
          <p:cNvSpPr txBox="1"/>
          <p:nvPr>
            <p:ph idx="1" type="body"/>
          </p:nvPr>
        </p:nvSpPr>
        <p:spPr>
          <a:xfrm>
            <a:off x="819694" y="1327042"/>
            <a:ext cx="714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58" name="Google Shape;58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9" name="Google Shape;59;p13"/>
          <p:cNvSpPr txBox="1"/>
          <p:nvPr>
            <p:ph type="title"/>
          </p:nvPr>
        </p:nvSpPr>
        <p:spPr>
          <a:xfrm>
            <a:off x="819694" y="619594"/>
            <a:ext cx="714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0" name="Google Shape;60;p13"/>
          <p:cNvSpPr/>
          <p:nvPr/>
        </p:nvSpPr>
        <p:spPr>
          <a:xfrm>
            <a:off x="8704444" y="34725"/>
            <a:ext cx="384000" cy="384000"/>
          </a:xfrm>
          <a:prstGeom prst="ellips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sx="102000" rotWithShape="0" algn="ctr" sy="102000">
              <a:srgbClr val="000000">
                <a:alpha val="4000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8794331" y="178950"/>
            <a:ext cx="204300" cy="957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-11925" y="4902600"/>
            <a:ext cx="2073000" cy="1266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00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 b="0" i="0" sz="1100" u="none" cap="none" strike="noStrike">
              <a:solidFill>
                <a:srgbClr val="000000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-Array</a:t>
            </a:r>
            <a:endParaRPr/>
          </a:p>
        </p:txBody>
      </p:sp>
      <p:sp>
        <p:nvSpPr>
          <p:cNvPr id="68" name="Google Shape;68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Arrays in python</a:t>
            </a:r>
            <a:endParaRPr/>
          </a:p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https://www.programiz.com/python-programming/array</a:t>
            </a:r>
            <a:endParaRPr/>
          </a:p>
        </p:txBody>
      </p:sp>
      <p:pic>
        <p:nvPicPr>
          <p:cNvPr id="75" name="Google Shape;7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1900" y="1539925"/>
            <a:ext cx="6229350" cy="3028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475725" y="862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Arrays in python</a:t>
            </a:r>
            <a:endParaRPr/>
          </a:p>
        </p:txBody>
      </p:sp>
      <p:sp>
        <p:nvSpPr>
          <p:cNvPr id="81" name="Google Shape;81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Access</a:t>
            </a:r>
            <a:r>
              <a:rPr lang="en"/>
              <a:t> array elements- using indexes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2" name="Google Shape;8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5725" y="773125"/>
            <a:ext cx="3267825" cy="133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6600" y="3077400"/>
            <a:ext cx="4113488" cy="133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Arrays in Python</a:t>
            </a:r>
            <a:endParaRPr/>
          </a:p>
        </p:txBody>
      </p:sp>
      <p:sp>
        <p:nvSpPr>
          <p:cNvPr id="89" name="Google Shape;89;p17"/>
          <p:cNvSpPr txBox="1"/>
          <p:nvPr>
            <p:ph idx="1" type="body"/>
          </p:nvPr>
        </p:nvSpPr>
        <p:spPr>
          <a:xfrm>
            <a:off x="311700" y="572700"/>
            <a:ext cx="8520600" cy="399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Slicing array elements                                </a:t>
            </a:r>
            <a:r>
              <a:rPr lang="en"/>
              <a:t>Changing and adding elements to array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0" name="Google Shape;9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7729" y="1038429"/>
            <a:ext cx="3899800" cy="169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48675" y="1038425"/>
            <a:ext cx="4695325" cy="26395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Adding elements to arrays..</a:t>
            </a:r>
            <a:endParaRPr/>
          </a:p>
        </p:txBody>
      </p:sp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append() -</a:t>
            </a:r>
            <a:r>
              <a:rPr lang="en"/>
              <a:t> Adding of one item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highlight>
                  <a:srgbClr val="FFFF00"/>
                </a:highlight>
              </a:rPr>
              <a:t>extend()</a:t>
            </a:r>
            <a:r>
              <a:rPr lang="en"/>
              <a:t>-  adding several items </a:t>
            </a:r>
            <a:endParaRPr/>
          </a:p>
        </p:txBody>
      </p:sp>
      <p:pic>
        <p:nvPicPr>
          <p:cNvPr id="98" name="Google Shape;9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73400" y="1766210"/>
            <a:ext cx="5068400" cy="289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Concatenate two arrays</a:t>
            </a:r>
            <a:endParaRPr/>
          </a:p>
        </p:txBody>
      </p:sp>
      <p:sp>
        <p:nvSpPr>
          <p:cNvPr id="104" name="Google Shape;10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Two array elements can  be concatenate into one using ‘+’</a:t>
            </a:r>
            <a:endParaRPr/>
          </a:p>
        </p:txBody>
      </p:sp>
      <p:pic>
        <p:nvPicPr>
          <p:cNvPr id="105" name="Google Shape;10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1025" y="1705125"/>
            <a:ext cx="6115875" cy="229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/>
          <p:nvPr>
            <p:ph type="title"/>
          </p:nvPr>
        </p:nvSpPr>
        <p:spPr>
          <a:xfrm>
            <a:off x="44495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Removing elements from array</a:t>
            </a:r>
            <a:endParaRPr/>
          </a:p>
        </p:txBody>
      </p:sp>
      <p:sp>
        <p:nvSpPr>
          <p:cNvPr id="111" name="Google Shape;111;p20"/>
          <p:cNvSpPr txBox="1"/>
          <p:nvPr>
            <p:ph idx="1" type="body"/>
          </p:nvPr>
        </p:nvSpPr>
        <p:spPr>
          <a:xfrm>
            <a:off x="311700" y="461950"/>
            <a:ext cx="8520600" cy="410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Elements can be removed from array using </a:t>
            </a:r>
            <a:r>
              <a:rPr lang="en">
                <a:highlight>
                  <a:srgbClr val="FFFF00"/>
                </a:highlight>
              </a:rPr>
              <a:t>del</a:t>
            </a:r>
            <a:r>
              <a:rPr lang="en"/>
              <a:t> statement</a:t>
            </a:r>
            <a:endParaRPr/>
          </a:p>
        </p:txBody>
      </p:sp>
      <p:pic>
        <p:nvPicPr>
          <p:cNvPr id="112" name="Google Shape;11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4956" y="897725"/>
            <a:ext cx="8063525" cy="4148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"/>
          <p:cNvSpPr txBox="1"/>
          <p:nvPr>
            <p:ph type="title"/>
          </p:nvPr>
        </p:nvSpPr>
        <p:spPr>
          <a:xfrm>
            <a:off x="311700" y="45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Remove </a:t>
            </a:r>
            <a:r>
              <a:rPr lang="en"/>
              <a:t>element</a:t>
            </a:r>
            <a:r>
              <a:rPr lang="en"/>
              <a:t> in array…</a:t>
            </a:r>
            <a:endParaRPr/>
          </a:p>
        </p:txBody>
      </p:sp>
      <p:sp>
        <p:nvSpPr>
          <p:cNvPr id="118" name="Google Shape;118;p21"/>
          <p:cNvSpPr txBox="1"/>
          <p:nvPr>
            <p:ph idx="1" type="body"/>
          </p:nvPr>
        </p:nvSpPr>
        <p:spPr>
          <a:xfrm>
            <a:off x="311700" y="554200"/>
            <a:ext cx="8520600" cy="401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remove()- the said element is removed from array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pop(index) - the element in the given index will be removed</a:t>
            </a:r>
            <a:endParaRPr/>
          </a:p>
        </p:txBody>
      </p:sp>
      <p:pic>
        <p:nvPicPr>
          <p:cNvPr id="119" name="Google Shape;11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3382" y="1506182"/>
            <a:ext cx="6638175" cy="281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2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Features of Python</a:t>
            </a:r>
            <a:endParaRPr/>
          </a:p>
        </p:txBody>
      </p:sp>
      <p:sp>
        <p:nvSpPr>
          <p:cNvPr id="125" name="Google Shape;125;p22"/>
          <p:cNvSpPr txBox="1"/>
          <p:nvPr>
            <p:ph idx="1" type="body"/>
          </p:nvPr>
        </p:nvSpPr>
        <p:spPr>
          <a:xfrm>
            <a:off x="311700" y="572700"/>
            <a:ext cx="8520600" cy="43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Can be integrated with C , C++, java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Can be integrated with COM and CORBA components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920"/>
              <a:t>Quick development of Application</a:t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192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440"/>
              <a:buNone/>
            </a:pPr>
            <a:r>
              <a:t/>
            </a:r>
            <a:endParaRPr sz="1920"/>
          </a:p>
        </p:txBody>
      </p:sp>
      <p:sp>
        <p:nvSpPr>
          <p:cNvPr id="126" name="Google Shape;126;p22"/>
          <p:cNvSpPr txBox="1"/>
          <p:nvPr/>
        </p:nvSpPr>
        <p:spPr>
          <a:xfrm>
            <a:off x="3430875" y="26031"/>
            <a:ext cx="4662300" cy="385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</a:pPr>
            <a:r>
              <a:rPr b="0" i="0" lang="en" sz="2300" u="none" cap="none" strike="noStrike">
                <a:solidFill>
                  <a:schemeClr val="lt1"/>
                </a:solidFill>
                <a:latin typeface="DM Serif Display"/>
                <a:ea typeface="DM Serif Display"/>
                <a:cs typeface="DM Serif Display"/>
                <a:sym typeface="DM Serif Display"/>
              </a:rPr>
              <a:t>UNIT 1 | Lesson 1</a:t>
            </a:r>
            <a:endParaRPr b="0" i="0" sz="2300" u="none" cap="none" strike="noStrike">
              <a:solidFill>
                <a:schemeClr val="lt1"/>
              </a:solidFill>
              <a:latin typeface="DM Serif Display"/>
              <a:ea typeface="DM Serif Display"/>
              <a:cs typeface="DM Serif Display"/>
              <a:sym typeface="DM Serif Displa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