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Robo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Italic.fntdata"/><Relationship Id="rId25"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26c129af14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26c129af14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26c129af14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26c129af14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2755c71d4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2755c71d4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2755c71d4e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2755c71d4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2755c71d4e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2755c71d4e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2755c71d4e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2755c71d4e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26c129af1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26c129af1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26ab3f7e2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126ab3f7e2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26ab3f7e2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26ab3f7e2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6c129af1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6c129af1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2755c71d4e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2755c71d4e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26c129af1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26c129af1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2755c71d4e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2755c71d4e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26c129af1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26c129af1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26c129af14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26c129af14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2755c71d4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2755c71d4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www.studytonight.com/python/access-modifier-python" TargetMode="External"/><Relationship Id="rId4" Type="http://schemas.openxmlformats.org/officeDocument/2006/relationships/hyperlink" Target="https://www.geeksforgeeks.org/method-overriding-in-python/" TargetMode="External"/><Relationship Id="rId5" Type="http://schemas.openxmlformats.org/officeDocument/2006/relationships/hyperlink" Target="https://www.geeksforgeeks.org/encapsulation-in-pyth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0.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9.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Python - </a:t>
            </a:r>
            <a:r>
              <a:rPr lang="en"/>
              <a:t>access</a:t>
            </a:r>
            <a:r>
              <a:rPr lang="en"/>
              <a:t> specifiers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Private access modifier</a:t>
            </a:r>
            <a:endParaRPr/>
          </a:p>
        </p:txBody>
      </p:sp>
      <p:sp>
        <p:nvSpPr>
          <p:cNvPr id="118" name="Google Shape;118;p22"/>
          <p:cNvSpPr txBox="1"/>
          <p:nvPr>
            <p:ph idx="1" type="body"/>
          </p:nvPr>
        </p:nvSpPr>
        <p:spPr>
          <a:xfrm>
            <a:off x="311700" y="529875"/>
            <a:ext cx="8520600" cy="403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To make a variable private add __(double underscore) to a member variable.</a:t>
            </a:r>
            <a:endParaRPr/>
          </a:p>
          <a:p>
            <a:pPr indent="0" lvl="0" marL="0" rtl="0" algn="l">
              <a:spcBef>
                <a:spcPts val="1200"/>
              </a:spcBef>
              <a:spcAft>
                <a:spcPts val="1200"/>
              </a:spcAft>
              <a:buNone/>
            </a:pPr>
            <a:r>
              <a:t/>
            </a:r>
            <a:endParaRPr/>
          </a:p>
        </p:txBody>
      </p:sp>
      <p:pic>
        <p:nvPicPr>
          <p:cNvPr id="119" name="Google Shape;119;p22"/>
          <p:cNvPicPr preferRelativeResize="0"/>
          <p:nvPr/>
        </p:nvPicPr>
        <p:blipFill>
          <a:blip r:embed="rId3">
            <a:alphaModFix/>
          </a:blip>
          <a:stretch>
            <a:fillRect/>
          </a:stretch>
        </p:blipFill>
        <p:spPr>
          <a:xfrm>
            <a:off x="667325" y="981600"/>
            <a:ext cx="7074975" cy="41619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73300" y="549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Private access member functions</a:t>
            </a:r>
            <a:endParaRPr/>
          </a:p>
        </p:txBody>
      </p:sp>
      <p:sp>
        <p:nvSpPr>
          <p:cNvPr id="125" name="Google Shape;125;p23"/>
          <p:cNvSpPr txBox="1"/>
          <p:nvPr>
            <p:ph idx="1" type="body"/>
          </p:nvPr>
        </p:nvSpPr>
        <p:spPr>
          <a:xfrm>
            <a:off x="311700" y="529875"/>
            <a:ext cx="8520600" cy="403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26" name="Google Shape;126;p23"/>
          <p:cNvPicPr preferRelativeResize="0"/>
          <p:nvPr/>
        </p:nvPicPr>
        <p:blipFill>
          <a:blip r:embed="rId3">
            <a:alphaModFix/>
          </a:blip>
          <a:stretch>
            <a:fillRect/>
          </a:stretch>
        </p:blipFill>
        <p:spPr>
          <a:xfrm>
            <a:off x="1433525" y="529875"/>
            <a:ext cx="6276975" cy="45755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40775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Private member functions</a:t>
            </a:r>
            <a:endParaRPr/>
          </a:p>
        </p:txBody>
      </p:sp>
      <p:sp>
        <p:nvSpPr>
          <p:cNvPr id="132" name="Google Shape;132;p24"/>
          <p:cNvSpPr txBox="1"/>
          <p:nvPr>
            <p:ph idx="1" type="body"/>
          </p:nvPr>
        </p:nvSpPr>
        <p:spPr>
          <a:xfrm>
            <a:off x="311700" y="486725"/>
            <a:ext cx="8520600" cy="4082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3" name="Google Shape;133;p24"/>
          <p:cNvPicPr preferRelativeResize="0"/>
          <p:nvPr/>
        </p:nvPicPr>
        <p:blipFill>
          <a:blip r:embed="rId3">
            <a:alphaModFix/>
          </a:blip>
          <a:stretch>
            <a:fillRect/>
          </a:stretch>
        </p:blipFill>
        <p:spPr>
          <a:xfrm>
            <a:off x="1301902" y="357200"/>
            <a:ext cx="6132375" cy="47339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txBox="1"/>
          <p:nvPr>
            <p:ph type="title"/>
          </p:nvPr>
        </p:nvSpPr>
        <p:spPr>
          <a:xfrm>
            <a:off x="418200" y="723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Accessing private member functions</a:t>
            </a:r>
            <a:endParaRPr/>
          </a:p>
        </p:txBody>
      </p:sp>
      <p:sp>
        <p:nvSpPr>
          <p:cNvPr id="139" name="Google Shape;139;p25"/>
          <p:cNvSpPr txBox="1"/>
          <p:nvPr>
            <p:ph idx="1" type="body"/>
          </p:nvPr>
        </p:nvSpPr>
        <p:spPr>
          <a:xfrm>
            <a:off x="311700" y="528300"/>
            <a:ext cx="8520600" cy="4040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members of a class that are declared private are accessible only within class. In order to access them from main program, we can declare a public member function within class, and inside that we can access private member function. Then from the main program after creating an instance of the class, we can call public function which inturn call private function.</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6"/>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Accessing private member function</a:t>
            </a:r>
            <a:endParaRPr/>
          </a:p>
        </p:txBody>
      </p:sp>
      <p:sp>
        <p:nvSpPr>
          <p:cNvPr id="145" name="Google Shape;145;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46" name="Google Shape;146;p26"/>
          <p:cNvPicPr preferRelativeResize="0"/>
          <p:nvPr/>
        </p:nvPicPr>
        <p:blipFill>
          <a:blip r:embed="rId3">
            <a:alphaModFix/>
          </a:blip>
          <a:stretch>
            <a:fillRect/>
          </a:stretch>
        </p:blipFill>
        <p:spPr>
          <a:xfrm>
            <a:off x="1144175" y="576275"/>
            <a:ext cx="6613050" cy="45672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2" name="Google Shape;152;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53" name="Google Shape;153;p27"/>
          <p:cNvPicPr preferRelativeResize="0"/>
          <p:nvPr/>
        </p:nvPicPr>
        <p:blipFill>
          <a:blip r:embed="rId3">
            <a:alphaModFix/>
          </a:blip>
          <a:stretch>
            <a:fillRect/>
          </a:stretch>
        </p:blipFill>
        <p:spPr>
          <a:xfrm>
            <a:off x="1362075" y="652463"/>
            <a:ext cx="6419850" cy="38385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9" name="Google Shape;159;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60" name="Google Shape;160;p28"/>
          <p:cNvPicPr preferRelativeResize="0"/>
          <p:nvPr/>
        </p:nvPicPr>
        <p:blipFill>
          <a:blip r:embed="rId3">
            <a:alphaModFix/>
          </a:blip>
          <a:stretch>
            <a:fillRect/>
          </a:stretch>
        </p:blipFill>
        <p:spPr>
          <a:xfrm>
            <a:off x="1466850" y="1619250"/>
            <a:ext cx="62103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66" name="Google Shape;166;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https://www.studytonight.com/python/access-modifier-python</a:t>
            </a:r>
            <a:endParaRPr/>
          </a:p>
          <a:p>
            <a:pPr indent="0" lvl="0" marL="0" rtl="0" algn="l">
              <a:spcBef>
                <a:spcPts val="1200"/>
              </a:spcBef>
              <a:spcAft>
                <a:spcPts val="0"/>
              </a:spcAft>
              <a:buNone/>
            </a:pPr>
            <a:r>
              <a:rPr lang="en" u="sng">
                <a:solidFill>
                  <a:schemeClr val="hlink"/>
                </a:solidFill>
                <a:hlinkClick r:id="rId4"/>
              </a:rPr>
              <a:t>https://www.geeksforgeeks.org/method-overriding-in-python/</a:t>
            </a:r>
            <a:endParaRPr/>
          </a:p>
          <a:p>
            <a:pPr indent="0" lvl="0" marL="0" rtl="0" algn="l">
              <a:spcBef>
                <a:spcPts val="1200"/>
              </a:spcBef>
              <a:spcAft>
                <a:spcPts val="0"/>
              </a:spcAft>
              <a:buNone/>
            </a:pPr>
            <a:r>
              <a:rPr lang="en" u="sng">
                <a:solidFill>
                  <a:schemeClr val="hlink"/>
                </a:solidFill>
                <a:hlinkClick r:id="rId5"/>
              </a:rPr>
              <a:t>https://www.geeksforgeeks.org/encapsulation-in-python/</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4102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Access specifiers</a:t>
            </a:r>
            <a:endParaRPr/>
          </a:p>
        </p:txBody>
      </p:sp>
      <p:sp>
        <p:nvSpPr>
          <p:cNvPr id="61" name="Google Shape;61;p14"/>
          <p:cNvSpPr txBox="1"/>
          <p:nvPr>
            <p:ph idx="1" type="body"/>
          </p:nvPr>
        </p:nvSpPr>
        <p:spPr>
          <a:xfrm>
            <a:off x="311700" y="488200"/>
            <a:ext cx="8520600" cy="40806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These are used to limit the access of variables and functions of a class. Access modifiers play an important role to protect the data from unauthorized access as well as protecting it from getting manipulated.</a:t>
            </a:r>
            <a:r>
              <a:rPr lang="en" sz="1600">
                <a:solidFill>
                  <a:srgbClr val="212529"/>
                </a:solidFill>
                <a:highlight>
                  <a:srgbClr val="FFFFFF"/>
                </a:highlight>
                <a:latin typeface="Roboto"/>
                <a:ea typeface="Roboto"/>
                <a:cs typeface="Roboto"/>
                <a:sym typeface="Roboto"/>
              </a:rPr>
              <a:t>When inheritance is implemented there is a huge risk for the data to get destroyed(manipulated) due to transfer of unwanted data from the parent class to the child class. Therefore, it is very important to provide the right access modifiers for different data members and member functions depending upon the requirements.</a:t>
            </a:r>
            <a:endParaRPr sz="1900"/>
          </a:p>
          <a:p>
            <a:pPr indent="0" lvl="0" marL="0" rtl="0" algn="l">
              <a:spcBef>
                <a:spcPts val="1200"/>
              </a:spcBef>
              <a:spcAft>
                <a:spcPts val="0"/>
              </a:spcAft>
              <a:buNone/>
            </a:pPr>
            <a:r>
              <a:rPr lang="en"/>
              <a:t>There are 3 types of access specifiers</a:t>
            </a:r>
            <a:endParaRPr/>
          </a:p>
          <a:p>
            <a:pPr indent="-342900" lvl="0" marL="457200" rtl="0" algn="l">
              <a:spcBef>
                <a:spcPts val="1200"/>
              </a:spcBef>
              <a:spcAft>
                <a:spcPts val="0"/>
              </a:spcAft>
              <a:buSzPts val="1800"/>
              <a:buChar char="●"/>
            </a:pPr>
            <a:r>
              <a:rPr lang="en"/>
              <a:t>Public :- by default variables declared inside class are public. They can be accessed outside through an object of the class</a:t>
            </a:r>
            <a:endParaRPr/>
          </a:p>
          <a:p>
            <a:pPr indent="-342900" lvl="0" marL="457200" rtl="0" algn="l">
              <a:spcBef>
                <a:spcPts val="0"/>
              </a:spcBef>
              <a:spcAft>
                <a:spcPts val="0"/>
              </a:spcAft>
              <a:buSzPts val="1800"/>
              <a:buChar char="●"/>
            </a:pPr>
            <a:r>
              <a:rPr lang="en"/>
              <a:t>Private : these members are only accessible within the class. No outside access is permitted</a:t>
            </a:r>
            <a:endParaRPr/>
          </a:p>
          <a:p>
            <a:pPr indent="-342900" lvl="0" marL="457200" rtl="0" algn="l">
              <a:spcBef>
                <a:spcPts val="0"/>
              </a:spcBef>
              <a:spcAft>
                <a:spcPts val="0"/>
              </a:spcAft>
              <a:buSzPts val="1800"/>
              <a:buChar char="●"/>
            </a:pPr>
            <a:r>
              <a:rPr lang="en"/>
              <a:t>Protected: these members are accessible from outside the class but only in a class derived from it that is in the child or subclass.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83550" y="754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Public access</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All the member variables of the class in the below code will be by default public, hence we can access them from anywhere</a:t>
            </a:r>
            <a:endParaRPr/>
          </a:p>
        </p:txBody>
      </p:sp>
      <p:pic>
        <p:nvPicPr>
          <p:cNvPr id="68" name="Google Shape;68;p15"/>
          <p:cNvPicPr preferRelativeResize="0"/>
          <p:nvPr/>
        </p:nvPicPr>
        <p:blipFill>
          <a:blip r:embed="rId3">
            <a:alphaModFix/>
          </a:blip>
          <a:stretch>
            <a:fillRect/>
          </a:stretch>
        </p:blipFill>
        <p:spPr>
          <a:xfrm>
            <a:off x="1681475" y="2203575"/>
            <a:ext cx="5657850" cy="1619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83550" y="754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Public access</a:t>
            </a:r>
            <a:endParaRPr/>
          </a:p>
        </p:txBody>
      </p:sp>
      <p:sp>
        <p:nvSpPr>
          <p:cNvPr id="74" name="Google Shape;74;p16"/>
          <p:cNvSpPr txBox="1"/>
          <p:nvPr>
            <p:ph idx="1" type="body"/>
          </p:nvPr>
        </p:nvSpPr>
        <p:spPr>
          <a:xfrm>
            <a:off x="311700" y="583525"/>
            <a:ext cx="8520600" cy="3985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All the member variables of the class in the below code will be by default public, hence we can access them from anywhere. It can be modified.</a:t>
            </a:r>
            <a:endParaRPr/>
          </a:p>
        </p:txBody>
      </p:sp>
      <p:pic>
        <p:nvPicPr>
          <p:cNvPr id="75" name="Google Shape;75;p16"/>
          <p:cNvPicPr preferRelativeResize="0"/>
          <p:nvPr/>
        </p:nvPicPr>
        <p:blipFill>
          <a:blip r:embed="rId3">
            <a:alphaModFix/>
          </a:blip>
          <a:stretch>
            <a:fillRect/>
          </a:stretch>
        </p:blipFill>
        <p:spPr>
          <a:xfrm>
            <a:off x="658402" y="1399275"/>
            <a:ext cx="2983530" cy="1172475"/>
          </a:xfrm>
          <a:prstGeom prst="rect">
            <a:avLst/>
          </a:prstGeom>
          <a:noFill/>
          <a:ln>
            <a:noFill/>
          </a:ln>
        </p:spPr>
      </p:pic>
      <p:pic>
        <p:nvPicPr>
          <p:cNvPr id="76" name="Google Shape;76;p16"/>
          <p:cNvPicPr preferRelativeResize="0"/>
          <p:nvPr/>
        </p:nvPicPr>
        <p:blipFill>
          <a:blip r:embed="rId4">
            <a:alphaModFix/>
          </a:blip>
          <a:stretch>
            <a:fillRect/>
          </a:stretch>
        </p:blipFill>
        <p:spPr>
          <a:xfrm>
            <a:off x="658400" y="2643900"/>
            <a:ext cx="4248050" cy="24288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83550" y="754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Protected access</a:t>
            </a:r>
            <a:endParaRPr/>
          </a:p>
        </p:txBody>
      </p:sp>
      <p:sp>
        <p:nvSpPr>
          <p:cNvPr id="82" name="Google Shape;82;p17"/>
          <p:cNvSpPr txBox="1"/>
          <p:nvPr>
            <p:ph idx="1" type="body"/>
          </p:nvPr>
        </p:nvSpPr>
        <p:spPr>
          <a:xfrm>
            <a:off x="311700" y="648125"/>
            <a:ext cx="8520600" cy="44955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1500">
                <a:solidFill>
                  <a:srgbClr val="212529"/>
                </a:solidFill>
                <a:highlight>
                  <a:srgbClr val="FFFFFF"/>
                </a:highlight>
                <a:latin typeface="Roboto"/>
                <a:ea typeface="Roboto"/>
                <a:cs typeface="Roboto"/>
                <a:sym typeface="Roboto"/>
              </a:rPr>
              <a:t>A variable can be made protected by adding _(single underscore) as prefix  to a variable. The protected variables can be accessed by its member functions of the same class. It can be accessed by its derived class.</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1200"/>
              </a:spcAft>
              <a:buNone/>
            </a:pPr>
            <a:r>
              <a:rPr lang="en" sz="1500">
                <a:solidFill>
                  <a:srgbClr val="212529"/>
                </a:solidFill>
                <a:highlight>
                  <a:srgbClr val="FFFFFF"/>
                </a:highlight>
                <a:latin typeface="Roboto"/>
                <a:ea typeface="Roboto"/>
                <a:cs typeface="Roboto"/>
                <a:sym typeface="Roboto"/>
              </a:rPr>
              <a:t>In the code above we have made the class variables name and sal </a:t>
            </a:r>
            <a:r>
              <a:rPr lang="en" sz="1600">
                <a:solidFill>
                  <a:srgbClr val="D63384"/>
                </a:solidFill>
                <a:highlight>
                  <a:srgbClr val="FFFFFF"/>
                </a:highlight>
              </a:rPr>
              <a:t>protected</a:t>
            </a:r>
            <a:r>
              <a:rPr lang="en" sz="1500">
                <a:solidFill>
                  <a:srgbClr val="212529"/>
                </a:solidFill>
                <a:highlight>
                  <a:srgbClr val="FFFFFF"/>
                </a:highlight>
                <a:latin typeface="Roboto"/>
                <a:ea typeface="Roboto"/>
                <a:cs typeface="Roboto"/>
                <a:sym typeface="Roboto"/>
              </a:rPr>
              <a:t> by adding an </a:t>
            </a:r>
            <a:r>
              <a:rPr lang="en" sz="1600">
                <a:solidFill>
                  <a:srgbClr val="D63384"/>
                </a:solidFill>
                <a:highlight>
                  <a:srgbClr val="FFFFFF"/>
                </a:highlight>
              </a:rPr>
              <a:t>_</a:t>
            </a:r>
            <a:r>
              <a:rPr lang="en" sz="1500">
                <a:solidFill>
                  <a:srgbClr val="212529"/>
                </a:solidFill>
                <a:highlight>
                  <a:srgbClr val="FFFFFF"/>
                </a:highlight>
                <a:latin typeface="Roboto"/>
                <a:ea typeface="Roboto"/>
                <a:cs typeface="Roboto"/>
                <a:sym typeface="Roboto"/>
              </a:rPr>
              <a:t>(underscore) as a prefix, so now we can access them as follows:</a:t>
            </a:r>
            <a:endParaRPr sz="1500">
              <a:solidFill>
                <a:srgbClr val="212529"/>
              </a:solidFill>
              <a:highlight>
                <a:srgbClr val="FFFFFF"/>
              </a:highlight>
              <a:latin typeface="Roboto"/>
              <a:ea typeface="Roboto"/>
              <a:cs typeface="Roboto"/>
              <a:sym typeface="Roboto"/>
            </a:endParaRPr>
          </a:p>
        </p:txBody>
      </p:sp>
      <p:pic>
        <p:nvPicPr>
          <p:cNvPr id="83" name="Google Shape;83;p17"/>
          <p:cNvPicPr preferRelativeResize="0"/>
          <p:nvPr/>
        </p:nvPicPr>
        <p:blipFill>
          <a:blip r:embed="rId3">
            <a:alphaModFix/>
          </a:blip>
          <a:stretch>
            <a:fillRect/>
          </a:stretch>
        </p:blipFill>
        <p:spPr>
          <a:xfrm>
            <a:off x="572175" y="1314450"/>
            <a:ext cx="2743200" cy="1257300"/>
          </a:xfrm>
          <a:prstGeom prst="rect">
            <a:avLst/>
          </a:prstGeom>
          <a:noFill/>
          <a:ln>
            <a:noFill/>
          </a:ln>
        </p:spPr>
      </p:pic>
      <p:pic>
        <p:nvPicPr>
          <p:cNvPr id="84" name="Google Shape;84;p17"/>
          <p:cNvPicPr preferRelativeResize="0"/>
          <p:nvPr/>
        </p:nvPicPr>
        <p:blipFill>
          <a:blip r:embed="rId4">
            <a:alphaModFix/>
          </a:blip>
          <a:stretch>
            <a:fillRect/>
          </a:stretch>
        </p:blipFill>
        <p:spPr>
          <a:xfrm>
            <a:off x="3750000" y="1290442"/>
            <a:ext cx="2820550" cy="3210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83550" y="754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Protected access</a:t>
            </a:r>
            <a:endParaRPr/>
          </a:p>
        </p:txBody>
      </p:sp>
      <p:sp>
        <p:nvSpPr>
          <p:cNvPr id="90" name="Google Shape;90;p18"/>
          <p:cNvSpPr txBox="1"/>
          <p:nvPr>
            <p:ph idx="1" type="body"/>
          </p:nvPr>
        </p:nvSpPr>
        <p:spPr>
          <a:xfrm>
            <a:off x="311700" y="648125"/>
            <a:ext cx="8520600" cy="44955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1500">
                <a:solidFill>
                  <a:srgbClr val="212529"/>
                </a:solidFill>
                <a:highlight>
                  <a:srgbClr val="FFFFFF"/>
                </a:highlight>
                <a:latin typeface="Roboto"/>
                <a:ea typeface="Roboto"/>
                <a:cs typeface="Roboto"/>
                <a:sym typeface="Roboto"/>
              </a:rPr>
              <a:t>A variable can be made protected by adding _(single underscore) as prefix  to a variable. The protected variables can be accessed by its member functions of the same class. It can be accessed by its derived class.</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1200"/>
              </a:spcAft>
              <a:buNone/>
            </a:pPr>
            <a:r>
              <a:rPr lang="en" sz="1500">
                <a:solidFill>
                  <a:srgbClr val="212529"/>
                </a:solidFill>
                <a:highlight>
                  <a:srgbClr val="FFFFFF"/>
                </a:highlight>
                <a:latin typeface="Roboto"/>
                <a:ea typeface="Roboto"/>
                <a:cs typeface="Roboto"/>
                <a:sym typeface="Roboto"/>
              </a:rPr>
              <a:t>In the code above we have made the class variables name and sal </a:t>
            </a:r>
            <a:r>
              <a:rPr lang="en" sz="1600">
                <a:solidFill>
                  <a:srgbClr val="D63384"/>
                </a:solidFill>
                <a:highlight>
                  <a:srgbClr val="FFFFFF"/>
                </a:highlight>
              </a:rPr>
              <a:t>protected</a:t>
            </a:r>
            <a:r>
              <a:rPr lang="en" sz="1500">
                <a:solidFill>
                  <a:srgbClr val="212529"/>
                </a:solidFill>
                <a:highlight>
                  <a:srgbClr val="FFFFFF"/>
                </a:highlight>
                <a:latin typeface="Roboto"/>
                <a:ea typeface="Roboto"/>
                <a:cs typeface="Roboto"/>
                <a:sym typeface="Roboto"/>
              </a:rPr>
              <a:t> by adding an </a:t>
            </a:r>
            <a:r>
              <a:rPr lang="en" sz="1600">
                <a:solidFill>
                  <a:srgbClr val="D63384"/>
                </a:solidFill>
                <a:highlight>
                  <a:srgbClr val="FFFFFF"/>
                </a:highlight>
              </a:rPr>
              <a:t>_</a:t>
            </a:r>
            <a:r>
              <a:rPr lang="en" sz="1500">
                <a:solidFill>
                  <a:srgbClr val="212529"/>
                </a:solidFill>
                <a:highlight>
                  <a:srgbClr val="FFFFFF"/>
                </a:highlight>
                <a:latin typeface="Roboto"/>
                <a:ea typeface="Roboto"/>
                <a:cs typeface="Roboto"/>
                <a:sym typeface="Roboto"/>
              </a:rPr>
              <a:t>(underscore) as a prefix, so now we can access them as follows:</a:t>
            </a:r>
            <a:endParaRPr sz="1500">
              <a:solidFill>
                <a:srgbClr val="212529"/>
              </a:solidFill>
              <a:highlight>
                <a:srgbClr val="FFFFFF"/>
              </a:highlight>
              <a:latin typeface="Roboto"/>
              <a:ea typeface="Roboto"/>
              <a:cs typeface="Roboto"/>
              <a:sym typeface="Roboto"/>
            </a:endParaRPr>
          </a:p>
        </p:txBody>
      </p:sp>
      <p:pic>
        <p:nvPicPr>
          <p:cNvPr id="91" name="Google Shape;91;p18"/>
          <p:cNvPicPr preferRelativeResize="0"/>
          <p:nvPr/>
        </p:nvPicPr>
        <p:blipFill>
          <a:blip r:embed="rId3">
            <a:alphaModFix/>
          </a:blip>
          <a:stretch>
            <a:fillRect/>
          </a:stretch>
        </p:blipFill>
        <p:spPr>
          <a:xfrm>
            <a:off x="1738725" y="1424250"/>
            <a:ext cx="5810250" cy="2943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404100" y="857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Protected member functions</a:t>
            </a:r>
            <a:endParaRPr/>
          </a:p>
        </p:txBody>
      </p:sp>
      <p:sp>
        <p:nvSpPr>
          <p:cNvPr id="97" name="Google Shape;97;p19"/>
          <p:cNvSpPr txBox="1"/>
          <p:nvPr>
            <p:ph idx="1" type="body"/>
          </p:nvPr>
        </p:nvSpPr>
        <p:spPr>
          <a:xfrm>
            <a:off x="311700" y="658400"/>
            <a:ext cx="8520600" cy="3910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98" name="Google Shape;98;p19"/>
          <p:cNvPicPr preferRelativeResize="0"/>
          <p:nvPr/>
        </p:nvPicPr>
        <p:blipFill>
          <a:blip r:embed="rId3">
            <a:alphaModFix/>
          </a:blip>
          <a:stretch>
            <a:fillRect/>
          </a:stretch>
        </p:blipFill>
        <p:spPr>
          <a:xfrm>
            <a:off x="1161288" y="701875"/>
            <a:ext cx="5876925" cy="3657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Private access modifier</a:t>
            </a:r>
            <a:endParaRPr/>
          </a:p>
        </p:txBody>
      </p:sp>
      <p:sp>
        <p:nvSpPr>
          <p:cNvPr id="104" name="Google Shape;104;p20"/>
          <p:cNvSpPr txBox="1"/>
          <p:nvPr>
            <p:ph idx="1" type="body"/>
          </p:nvPr>
        </p:nvSpPr>
        <p:spPr>
          <a:xfrm>
            <a:off x="311700" y="529875"/>
            <a:ext cx="8520600" cy="403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To make a variable private add __(double underscore) to a member variable.</a:t>
            </a:r>
            <a:endParaRPr/>
          </a:p>
          <a:p>
            <a:pPr indent="0" lvl="0" marL="0" rtl="0" algn="l">
              <a:spcBef>
                <a:spcPts val="1200"/>
              </a:spcBef>
              <a:spcAft>
                <a:spcPts val="0"/>
              </a:spcAft>
              <a:buNone/>
            </a:pPr>
            <a:r>
              <a:rPr lang="en"/>
              <a:t>They are accessible only inside class. We cannot use private members outside of class.</a:t>
            </a:r>
            <a:endParaRPr/>
          </a:p>
          <a:p>
            <a:pPr indent="0" lvl="0" marL="0" rtl="0" algn="l">
              <a:spcBef>
                <a:spcPts val="1200"/>
              </a:spcBef>
              <a:spcAft>
                <a:spcPts val="0"/>
              </a:spcAft>
              <a:buNone/>
            </a:pPr>
            <a:r>
              <a:rPr lang="en"/>
              <a:t>Private members cannot be inherited to other classes.</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311713"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Private member access</a:t>
            </a:r>
            <a:endParaRPr/>
          </a:p>
        </p:txBody>
      </p:sp>
      <p:sp>
        <p:nvSpPr>
          <p:cNvPr id="110" name="Google Shape;110;p21"/>
          <p:cNvSpPr txBox="1"/>
          <p:nvPr>
            <p:ph idx="1" type="body"/>
          </p:nvPr>
        </p:nvSpPr>
        <p:spPr>
          <a:xfrm>
            <a:off x="311700" y="416925"/>
            <a:ext cx="8520600" cy="4152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11" name="Google Shape;111;p21"/>
          <p:cNvPicPr preferRelativeResize="0"/>
          <p:nvPr/>
        </p:nvPicPr>
        <p:blipFill>
          <a:blip r:embed="rId3">
            <a:alphaModFix/>
          </a:blip>
          <a:stretch>
            <a:fillRect/>
          </a:stretch>
        </p:blipFill>
        <p:spPr>
          <a:xfrm>
            <a:off x="924538" y="640000"/>
            <a:ext cx="2695575" cy="1276350"/>
          </a:xfrm>
          <a:prstGeom prst="rect">
            <a:avLst/>
          </a:prstGeom>
          <a:noFill/>
          <a:ln>
            <a:noFill/>
          </a:ln>
        </p:spPr>
      </p:pic>
      <p:pic>
        <p:nvPicPr>
          <p:cNvPr id="112" name="Google Shape;112;p21"/>
          <p:cNvPicPr preferRelativeResize="0"/>
          <p:nvPr/>
        </p:nvPicPr>
        <p:blipFill>
          <a:blip r:embed="rId4">
            <a:alphaModFix/>
          </a:blip>
          <a:stretch>
            <a:fillRect/>
          </a:stretch>
        </p:blipFill>
        <p:spPr>
          <a:xfrm>
            <a:off x="781838" y="1983638"/>
            <a:ext cx="5400675" cy="2809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