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Barlow Condensed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BarlowCondensed-bold.fntdata"/><Relationship Id="rId12" Type="http://schemas.openxmlformats.org/officeDocument/2006/relationships/font" Target="fonts/BarlowCondensed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BarlowCondensed-boldItalic.fntdata"/><Relationship Id="rId14" Type="http://schemas.openxmlformats.org/officeDocument/2006/relationships/font" Target="fonts/BarlowCondense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361f69304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361f69304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219898fdc9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219898fdc9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219898fdc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219898fdc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19898fdc9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19898fdc9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219898fdc9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219898fdc9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nit 1 | Lesson Layout">
  <p:cSld name="CUSTOM_10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 rot="-5400000">
            <a:off x="2054943" y="-2054965"/>
            <a:ext cx="5154678" cy="9264564"/>
          </a:xfrm>
          <a:prstGeom prst="flowChartDocument">
            <a:avLst/>
          </a:prstGeom>
          <a:solidFill>
            <a:srgbClr val="FBFBFB"/>
          </a:solidFill>
          <a:ln>
            <a:noFill/>
          </a:ln>
          <a:effectLst>
            <a:outerShdw blurRad="57150" rotWithShape="0" algn="bl" dir="5400000" dist="19050">
              <a:srgbClr val="000000">
                <a:alpha val="48240"/>
              </a:srgbClr>
            </a:outerShdw>
          </a:effectLst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/>
          <p:nvPr/>
        </p:nvSpPr>
        <p:spPr>
          <a:xfrm>
            <a:off x="0" y="103969"/>
            <a:ext cx="4800600" cy="45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/>
          <p:nvPr/>
        </p:nvSpPr>
        <p:spPr>
          <a:xfrm>
            <a:off x="0" y="748369"/>
            <a:ext cx="480600" cy="45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0" y="1392750"/>
            <a:ext cx="480600" cy="454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0" y="2037150"/>
            <a:ext cx="480600" cy="454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2681531"/>
            <a:ext cx="480600" cy="454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819694" y="1327042"/>
            <a:ext cx="714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Google Shape;59;p13"/>
          <p:cNvSpPr txBox="1"/>
          <p:nvPr>
            <p:ph type="title"/>
          </p:nvPr>
        </p:nvSpPr>
        <p:spPr>
          <a:xfrm>
            <a:off x="819694" y="619594"/>
            <a:ext cx="714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3"/>
          <p:cNvSpPr/>
          <p:nvPr/>
        </p:nvSpPr>
        <p:spPr>
          <a:xfrm>
            <a:off x="8704444" y="34725"/>
            <a:ext cx="384000" cy="384000"/>
          </a:xfrm>
          <a:prstGeom prst="ellips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8794331" y="178950"/>
            <a:ext cx="204300" cy="95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-11925" y="4902600"/>
            <a:ext cx="2073000" cy="1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b="0" i="0" sz="1100" u="none" cap="none" strike="noStrike">
              <a:solidFill>
                <a:srgbClr val="000000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Functions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Recursion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Recursion Functions 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142925" y="577475"/>
            <a:ext cx="8520600" cy="44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90500" marR="1905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When a function calls itself, we call it as recursive function.</a:t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There are two properties that a recursive function must have:</a:t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Base criteria :- there must be at least one base criteria or condition, such that, when this condition is met the function stops calling itself recursively.</a:t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Progressive approach</a:t>
            </a:r>
            <a:r>
              <a:rPr b="1" lang="en" sz="120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 :- the recursive calls should progress in such a way that each time a recursive call is made it comes closer to the base criteria.</a:t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4288" y="2571738"/>
            <a:ext cx="2962275" cy="159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Recursion Functions </a:t>
            </a: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453" y="901800"/>
            <a:ext cx="4455050" cy="26112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/>
          <p:nvPr/>
        </p:nvSpPr>
        <p:spPr>
          <a:xfrm>
            <a:off x="2450375" y="2278275"/>
            <a:ext cx="3233925" cy="106749"/>
          </a:xfrm>
          <a:custGeom>
            <a:rect b="b" l="l" r="r" t="t"/>
            <a:pathLst>
              <a:path extrusionOk="0" h="1775" w="142605">
                <a:moveTo>
                  <a:pt x="0" y="883"/>
                </a:moveTo>
                <a:cubicBezTo>
                  <a:pt x="47477" y="3256"/>
                  <a:pt x="95069" y="0"/>
                  <a:pt x="142605" y="0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Google Shape;82;p16"/>
          <p:cNvSpPr txBox="1"/>
          <p:nvPr/>
        </p:nvSpPr>
        <p:spPr>
          <a:xfrm>
            <a:off x="4788925" y="1603150"/>
            <a:ext cx="106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Base case</a:t>
            </a:r>
            <a:endParaRPr/>
          </a:p>
        </p:txBody>
      </p:sp>
      <p:sp>
        <p:nvSpPr>
          <p:cNvPr id="83" name="Google Shape;83;p16"/>
          <p:cNvSpPr/>
          <p:nvPr/>
        </p:nvSpPr>
        <p:spPr>
          <a:xfrm>
            <a:off x="2132700" y="1603140"/>
            <a:ext cx="2439300" cy="206650"/>
          </a:xfrm>
          <a:custGeom>
            <a:rect b="b" l="l" r="r" t="t"/>
            <a:pathLst>
              <a:path extrusionOk="0" h="8266" w="97572">
                <a:moveTo>
                  <a:pt x="0" y="3851"/>
                </a:moveTo>
                <a:cubicBezTo>
                  <a:pt x="8371" y="2175"/>
                  <a:pt x="17399" y="5755"/>
                  <a:pt x="25607" y="3409"/>
                </a:cubicBezTo>
                <a:cubicBezTo>
                  <a:pt x="48725" y="-3197"/>
                  <a:pt x="74765" y="658"/>
                  <a:pt x="97572" y="8266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Google Shape;84;p16"/>
          <p:cNvSpPr txBox="1"/>
          <p:nvPr/>
        </p:nvSpPr>
        <p:spPr>
          <a:xfrm>
            <a:off x="5517550" y="2023850"/>
            <a:ext cx="1407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Progressive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72100" y="82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Recursion Functions 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592850" y="1240600"/>
            <a:ext cx="6016200" cy="32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190500" marR="1905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factorial(7)</a:t>
            </a:r>
            <a:endParaRPr b="1" sz="185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7 * factorial(6)</a:t>
            </a:r>
            <a:endParaRPr b="1" sz="185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7 * 6 * factorial(5)</a:t>
            </a:r>
            <a:endParaRPr b="1" sz="185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7 * 6 * 5 * factorial(4)</a:t>
            </a:r>
            <a:endParaRPr b="1" sz="185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7 * 6 * 5 * 4 * factorial(3)</a:t>
            </a:r>
            <a:endParaRPr b="1" sz="185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7 * 6 * 5 * 4 * 3 *factorial(2)</a:t>
            </a:r>
            <a:endParaRPr b="1" sz="185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7 * 6 * 5 * 4 * 3 * 2 * factorial(1)</a:t>
            </a:r>
            <a:endParaRPr b="1" sz="185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7 * 6 * 5 * 4 * 3 * 2 * 1</a:t>
            </a:r>
            <a:endParaRPr b="1" sz="185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7 * 6 * 5 * 4 * 3 * 2 </a:t>
            </a:r>
            <a:endParaRPr b="1" sz="185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7 * 6 * 5 * 4 * 6</a:t>
            </a:r>
            <a:endParaRPr b="1" sz="185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7 * 6 * 5 * 24</a:t>
            </a:r>
            <a:endParaRPr b="1" sz="185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9459"/>
              <a:buFont typeface="Arial"/>
              <a:buNone/>
            </a:pPr>
            <a:r>
              <a:rPr b="1" lang="en" sz="185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7 * 6 * 120</a:t>
            </a:r>
            <a:endParaRPr b="1" sz="185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7 * 720</a:t>
            </a:r>
            <a:endParaRPr b="1" sz="185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90500" marR="1905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9459"/>
              <a:buFont typeface="Arial"/>
              <a:buNone/>
            </a:pPr>
            <a:r>
              <a:rPr b="1" lang="en" sz="1850">
                <a:solidFill>
                  <a:srgbClr val="273239"/>
                </a:solidFill>
                <a:latin typeface="Courier New"/>
                <a:ea typeface="Courier New"/>
                <a:cs typeface="Courier New"/>
                <a:sym typeface="Courier New"/>
              </a:rPr>
              <a:t>5040</a:t>
            </a:r>
            <a:endParaRPr b="1" sz="1850">
              <a:solidFill>
                <a:srgbClr val="27323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rgbClr val="273239"/>
              </a:solidFill>
              <a:highlight>
                <a:srgbClr val="FFFFFF"/>
              </a:highlight>
            </a:endParaRPr>
          </a:p>
        </p:txBody>
      </p:sp>
      <p:sp>
        <p:nvSpPr>
          <p:cNvPr id="91" name="Google Shape;91;p17"/>
          <p:cNvSpPr/>
          <p:nvPr/>
        </p:nvSpPr>
        <p:spPr>
          <a:xfrm>
            <a:off x="3903458" y="2666800"/>
            <a:ext cx="1498650" cy="302750"/>
          </a:xfrm>
          <a:custGeom>
            <a:rect b="b" l="l" r="r" t="t"/>
            <a:pathLst>
              <a:path extrusionOk="0" h="12110" w="59946">
                <a:moveTo>
                  <a:pt x="50487" y="0"/>
                </a:moveTo>
                <a:cubicBezTo>
                  <a:pt x="53506" y="302"/>
                  <a:pt x="57634" y="-317"/>
                  <a:pt x="59317" y="2207"/>
                </a:cubicBezTo>
                <a:cubicBezTo>
                  <a:pt x="60486" y="3960"/>
                  <a:pt x="59877" y="7445"/>
                  <a:pt x="57992" y="8388"/>
                </a:cubicBezTo>
                <a:cubicBezTo>
                  <a:pt x="52439" y="11166"/>
                  <a:pt x="45658" y="10154"/>
                  <a:pt x="39449" y="10154"/>
                </a:cubicBezTo>
                <a:cubicBezTo>
                  <a:pt x="30323" y="10154"/>
                  <a:pt x="21202" y="10596"/>
                  <a:pt x="12076" y="10596"/>
                </a:cubicBezTo>
                <a:cubicBezTo>
                  <a:pt x="8808" y="10596"/>
                  <a:pt x="4674" y="11582"/>
                  <a:pt x="2363" y="9271"/>
                </a:cubicBezTo>
                <a:cubicBezTo>
                  <a:pt x="1524" y="8432"/>
                  <a:pt x="3289" y="7019"/>
                  <a:pt x="4129" y="6181"/>
                </a:cubicBezTo>
                <a:cubicBezTo>
                  <a:pt x="4763" y="5549"/>
                  <a:pt x="2113" y="5989"/>
                  <a:pt x="1480" y="6622"/>
                </a:cubicBezTo>
                <a:cubicBezTo>
                  <a:pt x="419" y="7683"/>
                  <a:pt x="-652" y="10204"/>
                  <a:pt x="597" y="11037"/>
                </a:cubicBezTo>
                <a:cubicBezTo>
                  <a:pt x="3058" y="12678"/>
                  <a:pt x="6469" y="11920"/>
                  <a:pt x="9427" y="11920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Google Shape;92;p17"/>
          <p:cNvSpPr/>
          <p:nvPr/>
        </p:nvSpPr>
        <p:spPr>
          <a:xfrm>
            <a:off x="3454800" y="2439115"/>
            <a:ext cx="2288700" cy="746425"/>
          </a:xfrm>
          <a:custGeom>
            <a:rect b="b" l="l" r="r" t="t"/>
            <a:pathLst>
              <a:path extrusionOk="0" h="29857" w="91548">
                <a:moveTo>
                  <a:pt x="46799" y="718"/>
                </a:moveTo>
                <a:cubicBezTo>
                  <a:pt x="55160" y="22"/>
                  <a:pt x="63575" y="277"/>
                  <a:pt x="71965" y="277"/>
                </a:cubicBezTo>
                <a:cubicBezTo>
                  <a:pt x="77149" y="277"/>
                  <a:pt x="83103" y="-833"/>
                  <a:pt x="87417" y="2043"/>
                </a:cubicBezTo>
                <a:cubicBezTo>
                  <a:pt x="91868" y="5010"/>
                  <a:pt x="92734" y="13584"/>
                  <a:pt x="89625" y="17937"/>
                </a:cubicBezTo>
                <a:cubicBezTo>
                  <a:pt x="80412" y="30836"/>
                  <a:pt x="59118" y="28533"/>
                  <a:pt x="43267" y="28533"/>
                </a:cubicBezTo>
                <a:cubicBezTo>
                  <a:pt x="32361" y="28533"/>
                  <a:pt x="21177" y="29409"/>
                  <a:pt x="10596" y="26767"/>
                </a:cubicBezTo>
                <a:cubicBezTo>
                  <a:pt x="7737" y="26053"/>
                  <a:pt x="4218" y="27959"/>
                  <a:pt x="1766" y="26325"/>
                </a:cubicBezTo>
                <a:cubicBezTo>
                  <a:pt x="779" y="25667"/>
                  <a:pt x="3532" y="22049"/>
                  <a:pt x="3532" y="23235"/>
                </a:cubicBezTo>
                <a:cubicBezTo>
                  <a:pt x="3532" y="24623"/>
                  <a:pt x="0" y="24054"/>
                  <a:pt x="0" y="25442"/>
                </a:cubicBezTo>
                <a:cubicBezTo>
                  <a:pt x="0" y="26914"/>
                  <a:pt x="2216" y="27433"/>
                  <a:pt x="3532" y="28091"/>
                </a:cubicBezTo>
                <a:cubicBezTo>
                  <a:pt x="4709" y="28680"/>
                  <a:pt x="7064" y="28541"/>
                  <a:pt x="7064" y="29857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Google Shape;93;p17"/>
          <p:cNvSpPr/>
          <p:nvPr/>
        </p:nvSpPr>
        <p:spPr>
          <a:xfrm>
            <a:off x="2858775" y="2190675"/>
            <a:ext cx="3303850" cy="1160450"/>
          </a:xfrm>
          <a:custGeom>
            <a:rect b="b" l="l" r="r" t="t"/>
            <a:pathLst>
              <a:path extrusionOk="0" h="46418" w="132154">
                <a:moveTo>
                  <a:pt x="52980" y="943"/>
                </a:moveTo>
                <a:cubicBezTo>
                  <a:pt x="56537" y="-834"/>
                  <a:pt x="60924" y="502"/>
                  <a:pt x="64900" y="502"/>
                </a:cubicBezTo>
                <a:cubicBezTo>
                  <a:pt x="71083" y="502"/>
                  <a:pt x="77380" y="-268"/>
                  <a:pt x="83443" y="943"/>
                </a:cubicBezTo>
                <a:cubicBezTo>
                  <a:pt x="95795" y="3410"/>
                  <a:pt x="109706" y="-276"/>
                  <a:pt x="120971" y="5358"/>
                </a:cubicBezTo>
                <a:cubicBezTo>
                  <a:pt x="129421" y="9584"/>
                  <a:pt x="135702" y="24912"/>
                  <a:pt x="129801" y="32290"/>
                </a:cubicBezTo>
                <a:cubicBezTo>
                  <a:pt x="118828" y="46009"/>
                  <a:pt x="96595" y="46418"/>
                  <a:pt x="79028" y="46418"/>
                </a:cubicBezTo>
                <a:cubicBezTo>
                  <a:pt x="59263" y="46418"/>
                  <a:pt x="39247" y="46325"/>
                  <a:pt x="19867" y="42444"/>
                </a:cubicBezTo>
                <a:cubicBezTo>
                  <a:pt x="13348" y="41138"/>
                  <a:pt x="6648" y="44210"/>
                  <a:pt x="0" y="44210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Google Shape;94;p17"/>
          <p:cNvSpPr/>
          <p:nvPr/>
        </p:nvSpPr>
        <p:spPr>
          <a:xfrm>
            <a:off x="2527650" y="2048700"/>
            <a:ext cx="3847525" cy="1467975"/>
          </a:xfrm>
          <a:custGeom>
            <a:rect b="b" l="l" r="r" t="t"/>
            <a:pathLst>
              <a:path extrusionOk="0" h="58719" w="153901">
                <a:moveTo>
                  <a:pt x="48123" y="0"/>
                </a:moveTo>
                <a:cubicBezTo>
                  <a:pt x="68593" y="0"/>
                  <a:pt x="89058" y="1006"/>
                  <a:pt x="109492" y="2207"/>
                </a:cubicBezTo>
                <a:cubicBezTo>
                  <a:pt x="119735" y="2809"/>
                  <a:pt x="131420" y="929"/>
                  <a:pt x="139956" y="6622"/>
                </a:cubicBezTo>
                <a:cubicBezTo>
                  <a:pt x="148832" y="12542"/>
                  <a:pt x="156133" y="25502"/>
                  <a:pt x="153201" y="35761"/>
                </a:cubicBezTo>
                <a:cubicBezTo>
                  <a:pt x="147178" y="56837"/>
                  <a:pt x="112869" y="56953"/>
                  <a:pt x="90949" y="56953"/>
                </a:cubicBezTo>
                <a:cubicBezTo>
                  <a:pt x="60627" y="56953"/>
                  <a:pt x="30322" y="58719"/>
                  <a:pt x="0" y="58719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Google Shape;95;p17"/>
          <p:cNvSpPr/>
          <p:nvPr/>
        </p:nvSpPr>
        <p:spPr>
          <a:xfrm>
            <a:off x="2251700" y="1798305"/>
            <a:ext cx="4453775" cy="1883950"/>
          </a:xfrm>
          <a:custGeom>
            <a:rect b="b" l="l" r="r" t="t"/>
            <a:pathLst>
              <a:path extrusionOk="0" h="75358" w="178151">
                <a:moveTo>
                  <a:pt x="41501" y="1186"/>
                </a:moveTo>
                <a:cubicBezTo>
                  <a:pt x="57129" y="-768"/>
                  <a:pt x="72992" y="303"/>
                  <a:pt x="88742" y="303"/>
                </a:cubicBezTo>
                <a:cubicBezTo>
                  <a:pt x="109556" y="303"/>
                  <a:pt x="130802" y="111"/>
                  <a:pt x="150994" y="5159"/>
                </a:cubicBezTo>
                <a:cubicBezTo>
                  <a:pt x="166886" y="9132"/>
                  <a:pt x="183057" y="32047"/>
                  <a:pt x="176601" y="47102"/>
                </a:cubicBezTo>
                <a:cubicBezTo>
                  <a:pt x="166165" y="71440"/>
                  <a:pt x="127585" y="71826"/>
                  <a:pt x="101104" y="71826"/>
                </a:cubicBezTo>
                <a:cubicBezTo>
                  <a:pt x="67382" y="71826"/>
                  <a:pt x="33722" y="75358"/>
                  <a:pt x="0" y="75358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Google Shape;96;p17"/>
          <p:cNvSpPr/>
          <p:nvPr/>
        </p:nvSpPr>
        <p:spPr>
          <a:xfrm>
            <a:off x="1777075" y="1525379"/>
            <a:ext cx="5681175" cy="2394700"/>
          </a:xfrm>
          <a:custGeom>
            <a:rect b="b" l="l" r="r" t="t"/>
            <a:pathLst>
              <a:path extrusionOk="0" h="95788" w="227247">
                <a:moveTo>
                  <a:pt x="40619" y="2831"/>
                </a:moveTo>
                <a:cubicBezTo>
                  <a:pt x="51289" y="-2502"/>
                  <a:pt x="64451" y="1507"/>
                  <a:pt x="76380" y="1507"/>
                </a:cubicBezTo>
                <a:cubicBezTo>
                  <a:pt x="99927" y="1507"/>
                  <a:pt x="123474" y="1507"/>
                  <a:pt x="147021" y="1507"/>
                </a:cubicBezTo>
                <a:cubicBezTo>
                  <a:pt x="177669" y="1507"/>
                  <a:pt x="231262" y="16641"/>
                  <a:pt x="226932" y="46981"/>
                </a:cubicBezTo>
                <a:cubicBezTo>
                  <a:pt x="225770" y="55125"/>
                  <a:pt x="217210" y="60850"/>
                  <a:pt x="210155" y="65083"/>
                </a:cubicBezTo>
                <a:cubicBezTo>
                  <a:pt x="203680" y="68968"/>
                  <a:pt x="197999" y="74220"/>
                  <a:pt x="191171" y="77445"/>
                </a:cubicBezTo>
                <a:cubicBezTo>
                  <a:pt x="179778" y="82826"/>
                  <a:pt x="166826" y="83984"/>
                  <a:pt x="154526" y="86717"/>
                </a:cubicBezTo>
                <a:cubicBezTo>
                  <a:pt x="104162" y="97909"/>
                  <a:pt x="51593" y="95547"/>
                  <a:pt x="0" y="95547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Google Shape;97;p17"/>
          <p:cNvSpPr/>
          <p:nvPr/>
        </p:nvSpPr>
        <p:spPr>
          <a:xfrm>
            <a:off x="1390775" y="1375400"/>
            <a:ext cx="6662250" cy="2821025"/>
          </a:xfrm>
          <a:custGeom>
            <a:rect b="b" l="l" r="r" t="t"/>
            <a:pathLst>
              <a:path extrusionOk="0" h="112841" w="266490">
                <a:moveTo>
                  <a:pt x="36203" y="0"/>
                </a:moveTo>
                <a:cubicBezTo>
                  <a:pt x="87417" y="0"/>
                  <a:pt x="138632" y="0"/>
                  <a:pt x="189846" y="0"/>
                </a:cubicBezTo>
                <a:cubicBezTo>
                  <a:pt x="211982" y="0"/>
                  <a:pt x="236733" y="3640"/>
                  <a:pt x="253864" y="17660"/>
                </a:cubicBezTo>
                <a:cubicBezTo>
                  <a:pt x="262875" y="25034"/>
                  <a:pt x="267280" y="38735"/>
                  <a:pt x="266226" y="50331"/>
                </a:cubicBezTo>
                <a:cubicBezTo>
                  <a:pt x="262603" y="90187"/>
                  <a:pt x="196882" y="92719"/>
                  <a:pt x="158058" y="102429"/>
                </a:cubicBezTo>
                <a:cubicBezTo>
                  <a:pt x="124631" y="110789"/>
                  <a:pt x="89645" y="112583"/>
                  <a:pt x="55188" y="112583"/>
                </a:cubicBezTo>
                <a:cubicBezTo>
                  <a:pt x="44150" y="112583"/>
                  <a:pt x="33113" y="112583"/>
                  <a:pt x="22075" y="112583"/>
                </a:cubicBezTo>
                <a:cubicBezTo>
                  <a:pt x="14645" y="112583"/>
                  <a:pt x="6181" y="113616"/>
                  <a:pt x="0" y="109493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Fibonaci series</a:t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4275" y="776275"/>
            <a:ext cx="4184825" cy="414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 of digits</a:t>
            </a:r>
            <a:endParaRPr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7254" y="1309704"/>
            <a:ext cx="3297300" cy="332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