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6858000" cx="12192000"/>
  <p:notesSz cx="6858000" cy="9144000"/>
  <p:embeddedFontLst>
    <p:embeddedFont>
      <p:font typeface="Poppins"/>
      <p:regular r:id="rId48"/>
      <p:bold r:id="rId49"/>
      <p:italic r:id="rId50"/>
      <p:boldItalic r:id="rId51"/>
    </p:embeddedFont>
    <p:embeddedFont>
      <p:font typeface="Barlow Condensed"/>
      <p:regular r:id="rId52"/>
      <p:bold r:id="rId53"/>
      <p:italic r:id="rId54"/>
      <p:boldItalic r:id="rId55"/>
    </p:embeddedFont>
    <p:embeddedFont>
      <p:font typeface="Fredericka the Great"/>
      <p:regular r:id="rId56"/>
    </p:embeddedFont>
    <p:embeddedFont>
      <p:font typeface="Homemade Apple"/>
      <p:regular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5826412-7DC5-44D8-83BD-87DF9937B242}">
  <a:tblStyle styleId="{45826412-7DC5-44D8-83BD-87DF9937B2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Poppins-regular.fntdata"/><Relationship Id="rId47" Type="http://schemas.openxmlformats.org/officeDocument/2006/relationships/slide" Target="slides/slide41.xml"/><Relationship Id="rId49" Type="http://schemas.openxmlformats.org/officeDocument/2006/relationships/font" Target="fonts/Poppi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oppins-boldItalic.fntdata"/><Relationship Id="rId50" Type="http://schemas.openxmlformats.org/officeDocument/2006/relationships/font" Target="fonts/Poppins-italic.fntdata"/><Relationship Id="rId53" Type="http://schemas.openxmlformats.org/officeDocument/2006/relationships/font" Target="fonts/BarlowCondensed-bold.fntdata"/><Relationship Id="rId52" Type="http://schemas.openxmlformats.org/officeDocument/2006/relationships/font" Target="fonts/BarlowCondensed-regular.fntdata"/><Relationship Id="rId11" Type="http://schemas.openxmlformats.org/officeDocument/2006/relationships/slide" Target="slides/slide5.xml"/><Relationship Id="rId55" Type="http://schemas.openxmlformats.org/officeDocument/2006/relationships/font" Target="fonts/BarlowCondensed-boldItalic.fntdata"/><Relationship Id="rId10" Type="http://schemas.openxmlformats.org/officeDocument/2006/relationships/slide" Target="slides/slide4.xml"/><Relationship Id="rId54" Type="http://schemas.openxmlformats.org/officeDocument/2006/relationships/font" Target="fonts/BarlowCondensed-italic.fntdata"/><Relationship Id="rId13" Type="http://schemas.openxmlformats.org/officeDocument/2006/relationships/slide" Target="slides/slide7.xml"/><Relationship Id="rId57" Type="http://schemas.openxmlformats.org/officeDocument/2006/relationships/font" Target="fonts/HomemadeApple-regular.fntdata"/><Relationship Id="rId12" Type="http://schemas.openxmlformats.org/officeDocument/2006/relationships/slide" Target="slides/slide6.xml"/><Relationship Id="rId56" Type="http://schemas.openxmlformats.org/officeDocument/2006/relationships/font" Target="fonts/FrederickatheGreat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55e48219e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55e48219e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55e48219e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5e48219eb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55e48219eb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55e48219eb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f451c937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ff451c937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ff451c937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55e48219eb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55e48219eb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55e48219eb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f451c937a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ff451c937a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ff451c937a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ff451c937a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ff451c937a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ff451c937a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f451c937a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ff451c937a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ff451c937a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55e48219eb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55e48219eb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155e48219eb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55e48219eb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55e48219eb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155e48219eb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55e48219eb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55e48219eb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55e48219eb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80b29a24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580b29a24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580b29a24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55e48219eb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55e48219eb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55e48219eb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557cdb787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557cdb787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1557cdb787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557cdb7877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557cdb787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1557cdb7877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557cdb7877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557cdb7877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1557cdb7877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557cdb7877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557cdb7877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1557cdb7877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557cdb7877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557cdb7877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557cdb7877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557cdb7877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557cdb7877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1557cdb7877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55e48219eb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55e48219eb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155e48219eb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55e48219eb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55e48219eb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155e48219eb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55e48219eb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55e48219eb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155e48219eb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5e48219eb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55e48219eb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55e48219eb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55e48219eb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55e48219eb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155e48219eb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55e48219eb_0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55e48219eb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155e48219eb_0_1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55e48219eb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55e48219eb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155e48219eb_0_1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55e48219eb_0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55e48219eb_0_1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155e48219eb_0_1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55e48219eb_0_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55e48219eb_0_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155e48219eb_0_1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55e48219eb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55e48219eb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155e48219eb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55e48219eb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55e48219eb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155e48219eb_0_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55e48219eb_0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55e48219eb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155e48219eb_0_1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5a7d37cf7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5a7d37cf7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15a7d37cf7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55e48219eb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55e48219eb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155e48219eb_0_2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55e48219eb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55e48219eb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55e48219eb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55e48219eb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55e48219eb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155e48219eb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903be712b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903be712b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903be712b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5e48219eb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55e48219eb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55e48219eb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580b29a249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580b29a249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580b29a249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580b29a249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580b29a249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580b29a249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580b29a249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580b29a249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1580b29a249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55e48219eb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55e48219eb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155e48219eb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7.png"/><Relationship Id="rId12" Type="http://schemas.openxmlformats.org/officeDocument/2006/relationships/image" Target="../media/image1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9_Chalk_Fun_SlidesMania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496943" y="110308"/>
            <a:ext cx="482530" cy="483944"/>
            <a:chOff x="2773898" y="5255120"/>
            <a:chExt cx="230028" cy="230702"/>
          </a:xfrm>
        </p:grpSpPr>
        <p:sp>
          <p:nvSpPr>
            <p:cNvPr id="17" name="Google Shape;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2449447" y="108966"/>
            <a:ext cx="482075" cy="486627"/>
            <a:chOff x="1620555" y="5252711"/>
            <a:chExt cx="229811" cy="231981"/>
          </a:xfrm>
        </p:grpSpPr>
        <p:sp>
          <p:nvSpPr>
            <p:cNvPr id="27" name="Google Shape;2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3414349" y="109589"/>
            <a:ext cx="482993" cy="485381"/>
            <a:chOff x="2197167" y="5253193"/>
            <a:chExt cx="230249" cy="231387"/>
          </a:xfrm>
        </p:grpSpPr>
        <p:sp>
          <p:nvSpPr>
            <p:cNvPr id="37" name="Google Shape;3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6500352" y="112077"/>
            <a:ext cx="481303" cy="480393"/>
            <a:chOff x="3929554" y="5254958"/>
            <a:chExt cx="229443" cy="229009"/>
          </a:xfrm>
        </p:grpSpPr>
        <p:sp>
          <p:nvSpPr>
            <p:cNvPr id="47" name="Google Shape;4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8551807" y="110981"/>
            <a:ext cx="482892" cy="482585"/>
            <a:chOff x="5084785" y="5254638"/>
            <a:chExt cx="230201" cy="230054"/>
          </a:xfrm>
        </p:grpSpPr>
        <p:sp>
          <p:nvSpPr>
            <p:cNvPr id="57" name="Google Shape;5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5484989" y="111269"/>
            <a:ext cx="483394" cy="482002"/>
            <a:chOff x="3352210" y="5255083"/>
            <a:chExt cx="230440" cy="229776"/>
          </a:xfrm>
        </p:grpSpPr>
        <p:sp>
          <p:nvSpPr>
            <p:cNvPr id="67" name="Google Shape;6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10634812" y="107284"/>
            <a:ext cx="479605" cy="490008"/>
            <a:chOff x="6241062" y="5252711"/>
            <a:chExt cx="228634" cy="233593"/>
          </a:xfrm>
        </p:grpSpPr>
        <p:sp>
          <p:nvSpPr>
            <p:cNvPr id="77" name="Google Shape;77;p3"/>
            <p:cNvSpPr/>
            <p:nvPr/>
          </p:nvSpPr>
          <p:spPr>
            <a:xfrm>
              <a:off x="6291967" y="5307130"/>
              <a:ext cx="127157" cy="127162"/>
            </a:xfrm>
            <a:custGeom>
              <a:rect b="b" l="l" r="r" t="t"/>
              <a:pathLst>
                <a:path extrusionOk="0" h="127162" w="127157">
                  <a:moveTo>
                    <a:pt x="127158" y="63100"/>
                  </a:moveTo>
                  <a:cubicBezTo>
                    <a:pt x="127158" y="98741"/>
                    <a:pt x="98259" y="126676"/>
                    <a:pt x="62618" y="127158"/>
                  </a:cubicBezTo>
                  <a:cubicBezTo>
                    <a:pt x="23606" y="127639"/>
                    <a:pt x="488" y="89108"/>
                    <a:pt x="6" y="63100"/>
                  </a:cubicBezTo>
                  <a:cubicBezTo>
                    <a:pt x="-476" y="28423"/>
                    <a:pt x="28904" y="-476"/>
                    <a:pt x="64545" y="6"/>
                  </a:cubicBezTo>
                  <a:cubicBezTo>
                    <a:pt x="99705" y="6"/>
                    <a:pt x="127158" y="28423"/>
                    <a:pt x="127158" y="63100"/>
                  </a:cubicBezTo>
                  <a:close/>
                </a:path>
              </a:pathLst>
            </a:custGeom>
            <a:solidFill>
              <a:srgbClr val="E910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46886" y="5252711"/>
              <a:ext cx="56377" cy="27364"/>
            </a:xfrm>
            <a:custGeom>
              <a:rect b="b" l="l" r="r" t="t"/>
              <a:pathLst>
                <a:path extrusionOk="0" h="27364" w="56377">
                  <a:moveTo>
                    <a:pt x="11553" y="0"/>
                  </a:moveTo>
                  <a:cubicBezTo>
                    <a:pt x="25520" y="3853"/>
                    <a:pt x="37079" y="5780"/>
                    <a:pt x="48157" y="10114"/>
                  </a:cubicBezTo>
                  <a:cubicBezTo>
                    <a:pt x="52010" y="11559"/>
                    <a:pt x="56826" y="17821"/>
                    <a:pt x="56344" y="21192"/>
                  </a:cubicBezTo>
                  <a:cubicBezTo>
                    <a:pt x="54900" y="28416"/>
                    <a:pt x="48157" y="27935"/>
                    <a:pt x="41895" y="26490"/>
                  </a:cubicBezTo>
                  <a:cubicBezTo>
                    <a:pt x="31781" y="24082"/>
                    <a:pt x="21667" y="22155"/>
                    <a:pt x="11553" y="20229"/>
                  </a:cubicBezTo>
                  <a:cubicBezTo>
                    <a:pt x="5291" y="19265"/>
                    <a:pt x="-1933" y="17821"/>
                    <a:pt x="475" y="10114"/>
                  </a:cubicBezTo>
                  <a:cubicBezTo>
                    <a:pt x="1438" y="5780"/>
                    <a:pt x="8181" y="2890"/>
                    <a:pt x="11553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445574" y="5362524"/>
              <a:ext cx="24122" cy="56397"/>
            </a:xfrm>
            <a:custGeom>
              <a:rect b="b" l="l" r="r" t="t"/>
              <a:pathLst>
                <a:path extrusionOk="0" h="56397" w="24122">
                  <a:moveTo>
                    <a:pt x="24123" y="22637"/>
                  </a:moveTo>
                  <a:cubicBezTo>
                    <a:pt x="22196" y="29861"/>
                    <a:pt x="19306" y="40457"/>
                    <a:pt x="15453" y="51053"/>
                  </a:cubicBezTo>
                  <a:cubicBezTo>
                    <a:pt x="14490" y="53461"/>
                    <a:pt x="8229" y="56833"/>
                    <a:pt x="6784" y="56351"/>
                  </a:cubicBezTo>
                  <a:cubicBezTo>
                    <a:pt x="3412" y="54425"/>
                    <a:pt x="-441" y="49608"/>
                    <a:pt x="41" y="46719"/>
                  </a:cubicBezTo>
                  <a:cubicBezTo>
                    <a:pt x="1968" y="32751"/>
                    <a:pt x="4857" y="19265"/>
                    <a:pt x="8229" y="5298"/>
                  </a:cubicBezTo>
                  <a:cubicBezTo>
                    <a:pt x="8711" y="2890"/>
                    <a:pt x="13527" y="482"/>
                    <a:pt x="16417" y="0"/>
                  </a:cubicBezTo>
                  <a:cubicBezTo>
                    <a:pt x="18343" y="0"/>
                    <a:pt x="21715" y="2890"/>
                    <a:pt x="22196" y="5298"/>
                  </a:cubicBezTo>
                  <a:cubicBezTo>
                    <a:pt x="24123" y="9633"/>
                    <a:pt x="23641" y="14449"/>
                    <a:pt x="24123" y="22637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307867" y="5461694"/>
              <a:ext cx="55388" cy="24610"/>
            </a:xfrm>
            <a:custGeom>
              <a:rect b="b" l="l" r="r" t="t"/>
              <a:pathLst>
                <a:path extrusionOk="0" h="24610" w="55388">
                  <a:moveTo>
                    <a:pt x="39494" y="24610"/>
                  </a:moveTo>
                  <a:cubicBezTo>
                    <a:pt x="27935" y="21720"/>
                    <a:pt x="16375" y="19312"/>
                    <a:pt x="5298" y="14978"/>
                  </a:cubicBezTo>
                  <a:cubicBezTo>
                    <a:pt x="2408" y="14014"/>
                    <a:pt x="1926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973"/>
                    <a:pt x="34196" y="4381"/>
                    <a:pt x="45755" y="7753"/>
                  </a:cubicBezTo>
                  <a:cubicBezTo>
                    <a:pt x="49127" y="8716"/>
                    <a:pt x="52017" y="12569"/>
                    <a:pt x="55388" y="15459"/>
                  </a:cubicBezTo>
                  <a:cubicBezTo>
                    <a:pt x="51535" y="17867"/>
                    <a:pt x="48163" y="20757"/>
                    <a:pt x="44310" y="23165"/>
                  </a:cubicBezTo>
                  <a:cubicBezTo>
                    <a:pt x="43347" y="23647"/>
                    <a:pt x="41420" y="23165"/>
                    <a:pt x="39976" y="23165"/>
                  </a:cubicBezTo>
                  <a:cubicBezTo>
                    <a:pt x="39976" y="23165"/>
                    <a:pt x="39494" y="24128"/>
                    <a:pt x="39494" y="2461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23727" y="5287608"/>
              <a:ext cx="37830" cy="51316"/>
            </a:xfrm>
            <a:custGeom>
              <a:rect b="b" l="l" r="r" t="t"/>
              <a:pathLst>
                <a:path extrusionOk="0" h="51316" w="37830">
                  <a:moveTo>
                    <a:pt x="27667" y="51316"/>
                  </a:moveTo>
                  <a:cubicBezTo>
                    <a:pt x="18034" y="37831"/>
                    <a:pt x="8884" y="25790"/>
                    <a:pt x="696" y="12786"/>
                  </a:cubicBezTo>
                  <a:cubicBezTo>
                    <a:pt x="-749" y="10377"/>
                    <a:pt x="214" y="3635"/>
                    <a:pt x="2141" y="1226"/>
                  </a:cubicBezTo>
                  <a:cubicBezTo>
                    <a:pt x="4067" y="-700"/>
                    <a:pt x="11773" y="-218"/>
                    <a:pt x="13218" y="1708"/>
                  </a:cubicBezTo>
                  <a:cubicBezTo>
                    <a:pt x="21406" y="12786"/>
                    <a:pt x="29112" y="24826"/>
                    <a:pt x="36337" y="36867"/>
                  </a:cubicBezTo>
                  <a:cubicBezTo>
                    <a:pt x="40190" y="43610"/>
                    <a:pt x="36337" y="47945"/>
                    <a:pt x="27667" y="51316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88423" y="5433325"/>
              <a:ext cx="48665" cy="43082"/>
            </a:xfrm>
            <a:custGeom>
              <a:rect b="b" l="l" r="r" t="t"/>
              <a:pathLst>
                <a:path extrusionOk="0" h="43082" w="48665">
                  <a:moveTo>
                    <a:pt x="47559" y="0"/>
                  </a:moveTo>
                  <a:cubicBezTo>
                    <a:pt x="48040" y="9151"/>
                    <a:pt x="49485" y="12522"/>
                    <a:pt x="48040" y="14449"/>
                  </a:cubicBezTo>
                  <a:cubicBezTo>
                    <a:pt x="39371" y="29380"/>
                    <a:pt x="24922" y="36604"/>
                    <a:pt x="9991" y="42865"/>
                  </a:cubicBezTo>
                  <a:cubicBezTo>
                    <a:pt x="7583" y="43829"/>
                    <a:pt x="2285" y="41420"/>
                    <a:pt x="840" y="39012"/>
                  </a:cubicBezTo>
                  <a:cubicBezTo>
                    <a:pt x="-605" y="36604"/>
                    <a:pt x="-123" y="30824"/>
                    <a:pt x="1803" y="29380"/>
                  </a:cubicBezTo>
                  <a:cubicBezTo>
                    <a:pt x="15771" y="20229"/>
                    <a:pt x="30220" y="11559"/>
                    <a:pt x="47559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41062" y="5318214"/>
              <a:ext cx="21146" cy="58278"/>
            </a:xfrm>
            <a:custGeom>
              <a:rect b="b" l="l" r="r" t="t"/>
              <a:pathLst>
                <a:path extrusionOk="0" h="58278" w="21146">
                  <a:moveTo>
                    <a:pt x="19124" y="0"/>
                  </a:moveTo>
                  <a:cubicBezTo>
                    <a:pt x="20087" y="8669"/>
                    <a:pt x="21532" y="13486"/>
                    <a:pt x="21050" y="17821"/>
                  </a:cubicBezTo>
                  <a:cubicBezTo>
                    <a:pt x="19605" y="27935"/>
                    <a:pt x="18160" y="38531"/>
                    <a:pt x="15271" y="48163"/>
                  </a:cubicBezTo>
                  <a:cubicBezTo>
                    <a:pt x="14307" y="52017"/>
                    <a:pt x="9491" y="54907"/>
                    <a:pt x="6601" y="58278"/>
                  </a:cubicBezTo>
                  <a:cubicBezTo>
                    <a:pt x="4675" y="54907"/>
                    <a:pt x="822" y="51535"/>
                    <a:pt x="340" y="48163"/>
                  </a:cubicBezTo>
                  <a:cubicBezTo>
                    <a:pt x="-1586" y="32270"/>
                    <a:pt x="4675" y="15412"/>
                    <a:pt x="19124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72767" y="5265741"/>
              <a:ext cx="48103" cy="37060"/>
            </a:xfrm>
            <a:custGeom>
              <a:rect b="b" l="l" r="r" t="t"/>
              <a:pathLst>
                <a:path extrusionOk="0" h="37060" w="48103">
                  <a:moveTo>
                    <a:pt x="4757" y="37060"/>
                  </a:moveTo>
                  <a:cubicBezTo>
                    <a:pt x="-2949" y="29836"/>
                    <a:pt x="-60" y="24538"/>
                    <a:pt x="4757" y="20685"/>
                  </a:cubicBezTo>
                  <a:cubicBezTo>
                    <a:pt x="14871" y="13460"/>
                    <a:pt x="25467" y="6236"/>
                    <a:pt x="36545" y="456"/>
                  </a:cubicBezTo>
                  <a:cubicBezTo>
                    <a:pt x="39435" y="-989"/>
                    <a:pt x="44251" y="1419"/>
                    <a:pt x="48104" y="1901"/>
                  </a:cubicBezTo>
                  <a:cubicBezTo>
                    <a:pt x="46659" y="6236"/>
                    <a:pt x="46659" y="12497"/>
                    <a:pt x="43288" y="14423"/>
                  </a:cubicBezTo>
                  <a:cubicBezTo>
                    <a:pt x="31247" y="22611"/>
                    <a:pt x="18243" y="29354"/>
                    <a:pt x="4757" y="3706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50030" y="5401055"/>
              <a:ext cx="37608" cy="50904"/>
            </a:xfrm>
            <a:custGeom>
              <a:rect b="b" l="l" r="r" t="t"/>
              <a:pathLst>
                <a:path extrusionOk="0" h="50904" w="37608">
                  <a:moveTo>
                    <a:pt x="7265" y="0"/>
                  </a:moveTo>
                  <a:cubicBezTo>
                    <a:pt x="18343" y="16376"/>
                    <a:pt x="27976" y="30343"/>
                    <a:pt x="37608" y="44310"/>
                  </a:cubicBezTo>
                  <a:cubicBezTo>
                    <a:pt x="31347" y="54425"/>
                    <a:pt x="24604" y="51535"/>
                    <a:pt x="20269" y="44792"/>
                  </a:cubicBezTo>
                  <a:cubicBezTo>
                    <a:pt x="12563" y="33233"/>
                    <a:pt x="6302" y="21192"/>
                    <a:pt x="41" y="8669"/>
                  </a:cubicBezTo>
                  <a:cubicBezTo>
                    <a:pt x="-441" y="7706"/>
                    <a:pt x="3412" y="4335"/>
                    <a:pt x="7265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9550875" y="112235"/>
            <a:ext cx="477634" cy="480103"/>
            <a:chOff x="5663686" y="5255091"/>
            <a:chExt cx="227694" cy="228871"/>
          </a:xfrm>
        </p:grpSpPr>
        <p:sp>
          <p:nvSpPr>
            <p:cNvPr id="87" name="Google Shape;87;p3"/>
            <p:cNvSpPr/>
            <p:nvPr/>
          </p:nvSpPr>
          <p:spPr>
            <a:xfrm>
              <a:off x="5715932" y="5307130"/>
              <a:ext cx="126200" cy="127180"/>
            </a:xfrm>
            <a:custGeom>
              <a:rect b="b" l="l" r="r" t="t"/>
              <a:pathLst>
                <a:path extrusionOk="0" h="127180" w="126200">
                  <a:moveTo>
                    <a:pt x="6" y="62619"/>
                  </a:moveTo>
                  <a:cubicBezTo>
                    <a:pt x="488" y="26978"/>
                    <a:pt x="27459" y="-475"/>
                    <a:pt x="62137" y="6"/>
                  </a:cubicBezTo>
                  <a:cubicBezTo>
                    <a:pt x="97778" y="6"/>
                    <a:pt x="126676" y="28904"/>
                    <a:pt x="126195" y="64064"/>
                  </a:cubicBezTo>
                  <a:cubicBezTo>
                    <a:pt x="125713" y="98260"/>
                    <a:pt x="95370" y="128121"/>
                    <a:pt x="60692" y="127158"/>
                  </a:cubicBezTo>
                  <a:cubicBezTo>
                    <a:pt x="26978" y="126676"/>
                    <a:pt x="-475" y="97297"/>
                    <a:pt x="6" y="62619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69881" y="5255091"/>
              <a:ext cx="55373" cy="24591"/>
            </a:xfrm>
            <a:custGeom>
              <a:rect b="b" l="l" r="r" t="t"/>
              <a:pathLst>
                <a:path extrusionOk="0" h="24591" w="55373">
                  <a:moveTo>
                    <a:pt x="52017" y="24592"/>
                  </a:moveTo>
                  <a:cubicBezTo>
                    <a:pt x="37086" y="22183"/>
                    <a:pt x="22637" y="19775"/>
                    <a:pt x="8188" y="16886"/>
                  </a:cubicBezTo>
                  <a:cubicBezTo>
                    <a:pt x="4816" y="15922"/>
                    <a:pt x="2890" y="11106"/>
                    <a:pt x="0" y="8216"/>
                  </a:cubicBezTo>
                  <a:cubicBezTo>
                    <a:pt x="3372" y="5326"/>
                    <a:pt x="7706" y="-453"/>
                    <a:pt x="10596" y="28"/>
                  </a:cubicBezTo>
                  <a:cubicBezTo>
                    <a:pt x="23600" y="1955"/>
                    <a:pt x="36604" y="4845"/>
                    <a:pt x="49608" y="8216"/>
                  </a:cubicBezTo>
                  <a:cubicBezTo>
                    <a:pt x="56833" y="10624"/>
                    <a:pt x="56833" y="16404"/>
                    <a:pt x="52017" y="2459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44807" y="5284981"/>
              <a:ext cx="37168" cy="50571"/>
            </a:xfrm>
            <a:custGeom>
              <a:rect b="b" l="l" r="r" t="t"/>
              <a:pathLst>
                <a:path extrusionOk="0" h="50571" w="37168">
                  <a:moveTo>
                    <a:pt x="8397" y="0"/>
                  </a:moveTo>
                  <a:cubicBezTo>
                    <a:pt x="22846" y="9151"/>
                    <a:pt x="30071" y="23600"/>
                    <a:pt x="36814" y="37086"/>
                  </a:cubicBezTo>
                  <a:cubicBezTo>
                    <a:pt x="38259" y="40457"/>
                    <a:pt x="34887" y="45755"/>
                    <a:pt x="33924" y="50572"/>
                  </a:cubicBezTo>
                  <a:cubicBezTo>
                    <a:pt x="29589" y="48645"/>
                    <a:pt x="24291" y="47682"/>
                    <a:pt x="21401" y="44310"/>
                  </a:cubicBezTo>
                  <a:cubicBezTo>
                    <a:pt x="14658" y="35641"/>
                    <a:pt x="8879" y="26008"/>
                    <a:pt x="2617" y="16857"/>
                  </a:cubicBezTo>
                  <a:cubicBezTo>
                    <a:pt x="-1717" y="10596"/>
                    <a:pt x="-1236" y="5298"/>
                    <a:pt x="8397" y="0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69051" y="5363006"/>
              <a:ext cx="22329" cy="59241"/>
            </a:xfrm>
            <a:custGeom>
              <a:rect b="b" l="l" r="r" t="t"/>
              <a:pathLst>
                <a:path extrusionOk="0" h="59241" w="22329">
                  <a:moveTo>
                    <a:pt x="5345" y="59241"/>
                  </a:moveTo>
                  <a:cubicBezTo>
                    <a:pt x="2936" y="52498"/>
                    <a:pt x="-435" y="48163"/>
                    <a:pt x="46" y="44792"/>
                  </a:cubicBezTo>
                  <a:cubicBezTo>
                    <a:pt x="1010" y="33233"/>
                    <a:pt x="2936" y="21192"/>
                    <a:pt x="5826" y="10115"/>
                  </a:cubicBezTo>
                  <a:cubicBezTo>
                    <a:pt x="6789" y="6261"/>
                    <a:pt x="12087" y="3372"/>
                    <a:pt x="15459" y="0"/>
                  </a:cubicBezTo>
                  <a:cubicBezTo>
                    <a:pt x="17867" y="3372"/>
                    <a:pt x="22202" y="6261"/>
                    <a:pt x="22202" y="9633"/>
                  </a:cubicBezTo>
                  <a:cubicBezTo>
                    <a:pt x="22683" y="26490"/>
                    <a:pt x="22683" y="43347"/>
                    <a:pt x="5345" y="59241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11594" y="5437659"/>
              <a:ext cx="48476" cy="39012"/>
            </a:xfrm>
            <a:custGeom>
              <a:rect b="b" l="l" r="r" t="t"/>
              <a:pathLst>
                <a:path extrusionOk="0" h="39012" w="48476">
                  <a:moveTo>
                    <a:pt x="5969" y="39012"/>
                  </a:moveTo>
                  <a:cubicBezTo>
                    <a:pt x="4524" y="38049"/>
                    <a:pt x="1635" y="36604"/>
                    <a:pt x="671" y="34196"/>
                  </a:cubicBezTo>
                  <a:cubicBezTo>
                    <a:pt x="-292" y="31788"/>
                    <a:pt x="-292" y="27453"/>
                    <a:pt x="1153" y="26008"/>
                  </a:cubicBezTo>
                  <a:cubicBezTo>
                    <a:pt x="13194" y="17339"/>
                    <a:pt x="25235" y="8670"/>
                    <a:pt x="37757" y="482"/>
                  </a:cubicBezTo>
                  <a:cubicBezTo>
                    <a:pt x="39684" y="-482"/>
                    <a:pt x="44019" y="0"/>
                    <a:pt x="45945" y="1927"/>
                  </a:cubicBezTo>
                  <a:cubicBezTo>
                    <a:pt x="47872" y="3371"/>
                    <a:pt x="48835" y="7224"/>
                    <a:pt x="48353" y="9633"/>
                  </a:cubicBezTo>
                  <a:cubicBezTo>
                    <a:pt x="45945" y="18302"/>
                    <a:pt x="16084" y="39012"/>
                    <a:pt x="5969" y="3901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694264" y="5263307"/>
              <a:ext cx="50259" cy="37278"/>
            </a:xfrm>
            <a:custGeom>
              <a:rect b="b" l="l" r="r" t="t"/>
              <a:pathLst>
                <a:path extrusionOk="0" h="37278" w="50259">
                  <a:moveTo>
                    <a:pt x="0" y="33714"/>
                  </a:moveTo>
                  <a:cubicBezTo>
                    <a:pt x="10114" y="15412"/>
                    <a:pt x="26490" y="8188"/>
                    <a:pt x="41902" y="0"/>
                  </a:cubicBezTo>
                  <a:cubicBezTo>
                    <a:pt x="51053" y="3853"/>
                    <a:pt x="52980" y="10114"/>
                    <a:pt x="46237" y="15412"/>
                  </a:cubicBezTo>
                  <a:cubicBezTo>
                    <a:pt x="35159" y="23600"/>
                    <a:pt x="22637" y="30343"/>
                    <a:pt x="10114" y="37086"/>
                  </a:cubicBezTo>
                  <a:cubicBezTo>
                    <a:pt x="8188" y="38049"/>
                    <a:pt x="3853" y="35159"/>
                    <a:pt x="0" y="33714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673364" y="5398647"/>
              <a:ext cx="36312" cy="53943"/>
            </a:xfrm>
            <a:custGeom>
              <a:rect b="b" l="l" r="r" t="t"/>
              <a:pathLst>
                <a:path extrusionOk="0" h="53943" w="36312">
                  <a:moveTo>
                    <a:pt x="28125" y="53943"/>
                  </a:moveTo>
                  <a:cubicBezTo>
                    <a:pt x="14157" y="45274"/>
                    <a:pt x="5970" y="31306"/>
                    <a:pt x="190" y="15894"/>
                  </a:cubicBezTo>
                  <a:cubicBezTo>
                    <a:pt x="-773" y="13004"/>
                    <a:pt x="2117" y="8188"/>
                    <a:pt x="4525" y="0"/>
                  </a:cubicBezTo>
                  <a:cubicBezTo>
                    <a:pt x="17529" y="18302"/>
                    <a:pt x="27162" y="33233"/>
                    <a:pt x="36313" y="48645"/>
                  </a:cubicBezTo>
                  <a:cubicBezTo>
                    <a:pt x="33905" y="50572"/>
                    <a:pt x="31015" y="52498"/>
                    <a:pt x="28125" y="53943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730783" y="5462130"/>
              <a:ext cx="52583" cy="21832"/>
            </a:xfrm>
            <a:custGeom>
              <a:rect b="b" l="l" r="r" t="t"/>
              <a:pathLst>
                <a:path extrusionOk="0" h="21832" w="52583">
                  <a:moveTo>
                    <a:pt x="52584" y="19358"/>
                  </a:moveTo>
                  <a:cubicBezTo>
                    <a:pt x="37653" y="24174"/>
                    <a:pt x="23204" y="21284"/>
                    <a:pt x="9237" y="16468"/>
                  </a:cubicBezTo>
                  <a:cubicBezTo>
                    <a:pt x="2976" y="14541"/>
                    <a:pt x="-2323" y="10688"/>
                    <a:pt x="1049" y="3464"/>
                  </a:cubicBezTo>
                  <a:cubicBezTo>
                    <a:pt x="2494" y="1056"/>
                    <a:pt x="9718" y="-389"/>
                    <a:pt x="14053" y="92"/>
                  </a:cubicBezTo>
                  <a:cubicBezTo>
                    <a:pt x="24167" y="1537"/>
                    <a:pt x="34282" y="3945"/>
                    <a:pt x="44396" y="5872"/>
                  </a:cubicBezTo>
                  <a:cubicBezTo>
                    <a:pt x="50176" y="7798"/>
                    <a:pt x="50176" y="8280"/>
                    <a:pt x="52584" y="19358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663686" y="5321585"/>
              <a:ext cx="18717" cy="53943"/>
            </a:xfrm>
            <a:custGeom>
              <a:rect b="b" l="l" r="r" t="t"/>
              <a:pathLst>
                <a:path extrusionOk="0" h="53943" w="18717">
                  <a:moveTo>
                    <a:pt x="16611" y="0"/>
                  </a:moveTo>
                  <a:cubicBezTo>
                    <a:pt x="21909" y="15894"/>
                    <a:pt x="16611" y="43347"/>
                    <a:pt x="7460" y="53943"/>
                  </a:cubicBezTo>
                  <a:cubicBezTo>
                    <a:pt x="-5063" y="41902"/>
                    <a:pt x="-1691" y="19747"/>
                    <a:pt x="16611" y="0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557081" y="115097"/>
            <a:ext cx="478294" cy="474361"/>
            <a:chOff x="4507953" y="5258277"/>
            <a:chExt cx="228009" cy="226134"/>
          </a:xfrm>
        </p:grpSpPr>
        <p:sp>
          <p:nvSpPr>
            <p:cNvPr id="97" name="Google Shape;9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11525584" y="125277"/>
            <a:ext cx="482075" cy="486627"/>
            <a:chOff x="1620555" y="5252711"/>
            <a:chExt cx="229811" cy="231981"/>
          </a:xfrm>
        </p:grpSpPr>
        <p:sp>
          <p:nvSpPr>
            <p:cNvPr id="107" name="Google Shape;10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11525411" y="2162145"/>
            <a:ext cx="482530" cy="483944"/>
            <a:chOff x="2773898" y="5255120"/>
            <a:chExt cx="230028" cy="230702"/>
          </a:xfrm>
        </p:grpSpPr>
        <p:sp>
          <p:nvSpPr>
            <p:cNvPr id="117" name="Google Shape;1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1525150" y="1133877"/>
            <a:ext cx="482993" cy="485381"/>
            <a:chOff x="2197167" y="5253193"/>
            <a:chExt cx="230249" cy="231387"/>
          </a:xfrm>
        </p:grpSpPr>
        <p:sp>
          <p:nvSpPr>
            <p:cNvPr id="127" name="Google Shape;12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11526077" y="4238588"/>
            <a:ext cx="481303" cy="480393"/>
            <a:chOff x="3929554" y="5254958"/>
            <a:chExt cx="229443" cy="229009"/>
          </a:xfrm>
        </p:grpSpPr>
        <p:sp>
          <p:nvSpPr>
            <p:cNvPr id="137" name="Google Shape;13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11525336" y="6273021"/>
            <a:ext cx="482892" cy="482585"/>
            <a:chOff x="5084785" y="5254638"/>
            <a:chExt cx="230201" cy="230054"/>
          </a:xfrm>
        </p:grpSpPr>
        <p:sp>
          <p:nvSpPr>
            <p:cNvPr id="147" name="Google Shape;14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11525010" y="3171085"/>
            <a:ext cx="483394" cy="482002"/>
            <a:chOff x="3352210" y="5255083"/>
            <a:chExt cx="230440" cy="229776"/>
          </a:xfrm>
        </p:grpSpPr>
        <p:sp>
          <p:nvSpPr>
            <p:cNvPr id="157" name="Google Shape;15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1527607" y="5239802"/>
            <a:ext cx="478294" cy="474361"/>
            <a:chOff x="4507953" y="5258277"/>
            <a:chExt cx="228009" cy="226134"/>
          </a:xfrm>
        </p:grpSpPr>
        <p:sp>
          <p:nvSpPr>
            <p:cNvPr id="167" name="Google Shape;16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1" name="Google Shape;18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2" name="Google Shape;18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338413" y="298725"/>
            <a:ext cx="613362" cy="6228210"/>
            <a:chOff x="2531017" y="2440013"/>
            <a:chExt cx="230440" cy="2339937"/>
          </a:xfrm>
        </p:grpSpPr>
        <p:grpSp>
          <p:nvGrpSpPr>
            <p:cNvPr id="190" name="Google Shape;190;p6"/>
            <p:cNvGrpSpPr/>
            <p:nvPr/>
          </p:nvGrpSpPr>
          <p:grpSpPr>
            <a:xfrm>
              <a:off x="2531223" y="2969632"/>
              <a:ext cx="230028" cy="230702"/>
              <a:chOff x="2773898" y="5255120"/>
              <a:chExt cx="230028" cy="230702"/>
            </a:xfrm>
          </p:grpSpPr>
          <p:sp>
            <p:nvSpPr>
              <p:cNvPr id="191" name="Google Shape;191;p6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2531113" y="2440013"/>
              <a:ext cx="230249" cy="231387"/>
              <a:chOff x="2197167" y="5253193"/>
              <a:chExt cx="230249" cy="231387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>
              <a:off x="2531516" y="4026574"/>
              <a:ext cx="229443" cy="229009"/>
              <a:chOff x="3929554" y="5254958"/>
              <a:chExt cx="229443" cy="229009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6"/>
            <p:cNvGrpSpPr/>
            <p:nvPr/>
          </p:nvGrpSpPr>
          <p:grpSpPr>
            <a:xfrm>
              <a:off x="2531017" y="3498566"/>
              <a:ext cx="230440" cy="229776"/>
              <a:chOff x="3352210" y="5255083"/>
              <a:chExt cx="230440" cy="229776"/>
            </a:xfrm>
          </p:grpSpPr>
          <p:sp>
            <p:nvSpPr>
              <p:cNvPr id="221" name="Google Shape;221;p6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6"/>
            <p:cNvGrpSpPr/>
            <p:nvPr/>
          </p:nvGrpSpPr>
          <p:grpSpPr>
            <a:xfrm>
              <a:off x="2532233" y="4553816"/>
              <a:ext cx="228009" cy="226134"/>
              <a:chOff x="4507953" y="5258277"/>
              <a:chExt cx="228009" cy="226134"/>
            </a:xfrm>
          </p:grpSpPr>
          <p:sp>
            <p:nvSpPr>
              <p:cNvPr id="231" name="Google Shape;231;p6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5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7.png"/><Relationship Id="rId4" Type="http://schemas.openxmlformats.org/officeDocument/2006/relationships/image" Target="../media/image46.png"/><Relationship Id="rId5" Type="http://schemas.openxmlformats.org/officeDocument/2006/relationships/image" Target="../media/image4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programiz.com/dsa/hash-table" TargetMode="External"/><Relationship Id="rId4" Type="http://schemas.openxmlformats.org/officeDocument/2006/relationships/hyperlink" Target="https://realpython.com/python-hash-table/" TargetMode="External"/><Relationship Id="rId5" Type="http://schemas.openxmlformats.org/officeDocument/2006/relationships/hyperlink" Target="https://www.guru99.com/hash-table-data-structure.html" TargetMode="External"/><Relationship Id="rId6" Type="http://schemas.openxmlformats.org/officeDocument/2006/relationships/hyperlink" Target="https://www.youtube.com/watch?v=9HFbhPscPU0" TargetMode="External"/><Relationship Id="rId7" Type="http://schemas.openxmlformats.org/officeDocument/2006/relationships/hyperlink" Target="https://github.com/joeyajames/Python" TargetMode="External"/><Relationship Id="rId8" Type="http://schemas.openxmlformats.org/officeDocument/2006/relationships/hyperlink" Target="https://www.youtube.com/watch?v=ea8BRGxGml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/>
        </p:nvSpPr>
        <p:spPr>
          <a:xfrm>
            <a:off x="4375355" y="19074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2561350" y="1730950"/>
            <a:ext cx="81168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Hash Tables</a:t>
            </a:r>
            <a:endParaRPr sz="48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descr="Imagen que contiene calibre, dispositivo, objeto&#10;&#10;Descripción generada automáticamente"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954" y="3879293"/>
            <a:ext cx="7169468" cy="11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/>
          <p:nvPr/>
        </p:nvSpPr>
        <p:spPr>
          <a:xfrm>
            <a:off x="4617975" y="670250"/>
            <a:ext cx="3582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/>
              <a:t>Open Addressing</a:t>
            </a:r>
            <a:endParaRPr sz="2900"/>
          </a:p>
        </p:txBody>
      </p:sp>
      <p:sp>
        <p:nvSpPr>
          <p:cNvPr id="317" name="Google Shape;317;p16"/>
          <p:cNvSpPr txBox="1"/>
          <p:nvPr/>
        </p:nvSpPr>
        <p:spPr>
          <a:xfrm>
            <a:off x="86325" y="1301450"/>
            <a:ext cx="11372100" cy="58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Unlike chaining, open addressing doesn't store multiple elements into the same slot. Here, each slot is either filled with a single key or left </a:t>
            </a:r>
            <a:r>
              <a:rPr lang="es-ES" sz="20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NIL</a:t>
            </a: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.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Different techniques used in open addressing are: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500">
                <a:solidFill>
                  <a:srgbClr val="25265E"/>
                </a:solidFill>
                <a:highlight>
                  <a:srgbClr val="F9FAFC"/>
                </a:highlight>
              </a:rPr>
              <a:t>i. Linear Probing</a:t>
            </a:r>
            <a:endParaRPr b="1" sz="2500">
              <a:solidFill>
                <a:srgbClr val="25265E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In linear probing, collision is resolved by checking the next slot.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2350">
                <a:solidFill>
                  <a:schemeClr val="dk1"/>
                </a:solidFill>
                <a:highlight>
                  <a:srgbClr val="F9FAFC"/>
                </a:highlight>
              </a:rPr>
              <a:t>rehash(key)=(n+1)%tablesize</a:t>
            </a:r>
            <a:endParaRPr b="1" i="1"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h(k, i) = (h′(k) + i) mod m </a:t>
            </a: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where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778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●"/>
            </a:pPr>
            <a:r>
              <a:rPr lang="es-ES" sz="20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i = {0, 1, ….}</a:t>
            </a:r>
            <a:endParaRPr sz="2050">
              <a:solidFill>
                <a:schemeClr val="dk1"/>
              </a:solidFill>
              <a:highlight>
                <a:srgbClr val="F9FAF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s-ES" sz="20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h'(k)</a:t>
            </a: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 is a new hash function 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If a collision occurs at </a:t>
            </a:r>
            <a:r>
              <a:rPr lang="es-ES" sz="20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h(k, 0)</a:t>
            </a: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, then </a:t>
            </a:r>
            <a:r>
              <a:rPr lang="es-ES" sz="20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h(k, 1)</a:t>
            </a: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 is checked. In this way, the value of </a:t>
            </a:r>
            <a:r>
              <a:rPr lang="es-ES" sz="20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 is incremented linearly.</a:t>
            </a:r>
            <a:endParaRPr sz="2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50">
                <a:solidFill>
                  <a:schemeClr val="dk1"/>
                </a:solidFill>
                <a:highlight>
                  <a:srgbClr val="F9FAFC"/>
                </a:highlight>
              </a:rPr>
              <a:t>The problem with linear probing is that a cluster of adjacent slots is filled. When inserting a new element, the entire cluster must be traversed. This adds to the time required to perform operations on the hash table.</a:t>
            </a:r>
            <a:endParaRPr sz="33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 txBox="1"/>
          <p:nvPr/>
        </p:nvSpPr>
        <p:spPr>
          <a:xfrm>
            <a:off x="4305000" y="497625"/>
            <a:ext cx="3582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/>
              <a:t>Quadratic Probing</a:t>
            </a:r>
            <a:endParaRPr sz="2900"/>
          </a:p>
        </p:txBody>
      </p:sp>
      <p:sp>
        <p:nvSpPr>
          <p:cNvPr id="324" name="Google Shape;324;p17"/>
          <p:cNvSpPr txBox="1"/>
          <p:nvPr/>
        </p:nvSpPr>
        <p:spPr>
          <a:xfrm>
            <a:off x="151075" y="1128825"/>
            <a:ext cx="11372100" cy="5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It works similar to linear probing but the spacing between the slots is increased (greater than one) by using the following relation.</a:t>
            </a:r>
            <a:endParaRPr sz="27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h(k, i) = (h′(k) + c</a:t>
            </a:r>
            <a:r>
              <a:rPr lang="es-ES" sz="220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i + c</a:t>
            </a:r>
            <a:r>
              <a:rPr lang="es-ES" sz="220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s-ES" sz="220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) mod m</a:t>
            </a:r>
            <a:endParaRPr sz="2450">
              <a:solidFill>
                <a:schemeClr val="dk1"/>
              </a:solidFill>
              <a:highlight>
                <a:srgbClr val="F9FAF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where,</a:t>
            </a:r>
            <a:endParaRPr sz="27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14325" lvl="0" marL="45720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s-ES" sz="220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 and 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s-ES" sz="220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 are positive auxiliary constants,</a:t>
            </a:r>
            <a:endParaRPr sz="27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4032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Char char="●"/>
            </a:pP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i = {0, 1, ….}</a:t>
            </a:r>
            <a:endParaRPr sz="2450">
              <a:solidFill>
                <a:schemeClr val="dk1"/>
              </a:solidFill>
              <a:highlight>
                <a:srgbClr val="F9FAF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8417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Courier New"/>
              <a:buChar char="●"/>
            </a:pP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rehash(key)= (n+k</a:t>
            </a:r>
            <a:r>
              <a:rPr baseline="30000"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)%tablesize   (locations are checked with i+1</a:t>
            </a:r>
            <a:r>
              <a:rPr baseline="30000"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+i+2</a:t>
            </a:r>
            <a:r>
              <a:rPr baseline="30000"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+i+3</a:t>
            </a:r>
            <a:r>
              <a:rPr baseline="30000"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2450">
              <a:solidFill>
                <a:schemeClr val="dk1"/>
              </a:solidFill>
              <a:highlight>
                <a:srgbClr val="F9FAF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"/>
          <p:cNvSpPr txBox="1"/>
          <p:nvPr/>
        </p:nvSpPr>
        <p:spPr>
          <a:xfrm>
            <a:off x="4305000" y="497625"/>
            <a:ext cx="3582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/>
              <a:t>Quadratic Probing</a:t>
            </a:r>
            <a:endParaRPr sz="2900"/>
          </a:p>
        </p:txBody>
      </p:sp>
      <p:sp>
        <p:nvSpPr>
          <p:cNvPr id="331" name="Google Shape;331;p18"/>
          <p:cNvSpPr txBox="1"/>
          <p:nvPr/>
        </p:nvSpPr>
        <p:spPr>
          <a:xfrm>
            <a:off x="712225" y="1128825"/>
            <a:ext cx="1048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Example : Let us assume that the table size is 11 (0 .. 10)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Hash function : h(key)= key mod 11</a:t>
            </a:r>
            <a:endParaRPr/>
          </a:p>
        </p:txBody>
      </p:sp>
      <p:pic>
        <p:nvPicPr>
          <p:cNvPr id="332" name="Google Shape;3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75" y="1744425"/>
            <a:ext cx="158115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9100" y="1853675"/>
            <a:ext cx="7932500" cy="43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"/>
          <p:cNvSpPr txBox="1"/>
          <p:nvPr/>
        </p:nvSpPr>
        <p:spPr>
          <a:xfrm>
            <a:off x="4617975" y="670250"/>
            <a:ext cx="3582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/>
              <a:t>Double</a:t>
            </a:r>
            <a:r>
              <a:rPr lang="es-ES" sz="2900"/>
              <a:t> hashing</a:t>
            </a:r>
            <a:endParaRPr sz="2900"/>
          </a:p>
        </p:txBody>
      </p:sp>
      <p:sp>
        <p:nvSpPr>
          <p:cNvPr id="340" name="Google Shape;340;p19"/>
          <p:cNvSpPr txBox="1"/>
          <p:nvPr/>
        </p:nvSpPr>
        <p:spPr>
          <a:xfrm>
            <a:off x="86325" y="1301450"/>
            <a:ext cx="11372100" cy="3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32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Char char="●"/>
            </a:pPr>
            <a:r>
              <a:rPr lang="es-ES" sz="3150">
                <a:solidFill>
                  <a:schemeClr val="dk1"/>
                </a:solidFill>
                <a:highlight>
                  <a:srgbClr val="F9FAFC"/>
                </a:highlight>
              </a:rPr>
              <a:t>If a collision occurs after applying a hash function </a:t>
            </a:r>
            <a:r>
              <a:rPr lang="es-ES" sz="28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h(k)</a:t>
            </a:r>
            <a:r>
              <a:rPr lang="es-ES" sz="3150">
                <a:solidFill>
                  <a:schemeClr val="dk1"/>
                </a:solidFill>
                <a:highlight>
                  <a:srgbClr val="F9FAFC"/>
                </a:highlight>
              </a:rPr>
              <a:t>, then another hash function is calculated for finding the next slot.</a:t>
            </a:r>
            <a:endParaRPr sz="31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4032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Char char="●"/>
            </a:pPr>
            <a:r>
              <a:rPr lang="es-ES" sz="28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h(k, i) = (h</a:t>
            </a:r>
            <a:r>
              <a:rPr lang="es-ES" sz="260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s-ES" sz="28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(k) + ih</a:t>
            </a:r>
            <a:r>
              <a:rPr lang="es-ES" sz="260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s-ES" sz="28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(k)) mod m</a:t>
            </a:r>
            <a:endParaRPr sz="2850">
              <a:solidFill>
                <a:schemeClr val="dk1"/>
              </a:solidFill>
              <a:highlight>
                <a:srgbClr val="F9FAF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40957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Font typeface="Courier New"/>
              <a:buChar char="●"/>
            </a:pPr>
            <a:r>
              <a:t/>
            </a:r>
            <a:endParaRPr sz="2850">
              <a:solidFill>
                <a:schemeClr val="dk1"/>
              </a:solidFill>
              <a:highlight>
                <a:srgbClr val="F9FAF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5175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50"/>
              <a:buChar char="●"/>
            </a:pPr>
            <a:r>
              <a:t/>
            </a:r>
            <a:endParaRPr sz="4550">
              <a:solidFill>
                <a:schemeClr val="dk1"/>
              </a:solidFill>
              <a:highlight>
                <a:srgbClr val="F9FAFC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" name="Google Shape;346;p20"/>
          <p:cNvGraphicFramePr/>
          <p:nvPr/>
        </p:nvGraphicFramePr>
        <p:xfrm>
          <a:off x="952500" y="4250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{45826412-7DC5-44D8-83BD-87DF9937B242}</a:tableStyleId>
              </a:tblPr>
              <a:tblGrid>
                <a:gridCol w="385525"/>
                <a:gridCol w="385525"/>
              </a:tblGrid>
              <a:tr h="32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79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69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98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72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7" name="Google Shape;347;p20"/>
          <p:cNvSpPr txBox="1"/>
          <p:nvPr/>
        </p:nvSpPr>
        <p:spPr>
          <a:xfrm>
            <a:off x="2265900" y="950750"/>
            <a:ext cx="93651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insert the keys  79, 69, 98, 72, 14,50.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the size of table is = 13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Hash function is h</a:t>
            </a:r>
            <a:r>
              <a:rPr baseline="-25000" lang="es-ES" sz="2000"/>
              <a:t>1</a:t>
            </a:r>
            <a:r>
              <a:rPr lang="es-ES" sz="2000"/>
              <a:t>(k)=k mod 13, and second hash function is h</a:t>
            </a:r>
            <a:r>
              <a:rPr baseline="-25000" lang="es-ES" sz="2000"/>
              <a:t>2</a:t>
            </a:r>
            <a:r>
              <a:rPr lang="es-ES" sz="2000"/>
              <a:t>(k)=1+(k mod 11)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h</a:t>
            </a:r>
            <a:r>
              <a:rPr baseline="-25000" lang="es-ES" sz="2000"/>
              <a:t>1</a:t>
            </a:r>
            <a:r>
              <a:rPr lang="es-ES" sz="2000"/>
              <a:t>(79)= 79 % 13 = 1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h</a:t>
            </a:r>
            <a:r>
              <a:rPr baseline="-25000" lang="es-ES" sz="2000"/>
              <a:t>1</a:t>
            </a:r>
            <a:r>
              <a:rPr lang="es-ES" sz="2000"/>
              <a:t>(69) = 69 % 13 =4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h</a:t>
            </a:r>
            <a:r>
              <a:rPr baseline="-25000" lang="es-ES" sz="2000"/>
              <a:t>1</a:t>
            </a:r>
            <a:r>
              <a:rPr lang="es-ES" sz="2000"/>
              <a:t>(98) = 98 % 13 = 7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h</a:t>
            </a:r>
            <a:r>
              <a:rPr baseline="-25000" lang="es-ES" sz="2000"/>
              <a:t>1</a:t>
            </a:r>
            <a:r>
              <a:rPr lang="es-ES" sz="2000"/>
              <a:t>(72) = 72 % 13 = 7 [ now collision occurs, this to be solved using double    </a:t>
            </a:r>
            <a:br>
              <a:rPr lang="es-ES" sz="2000"/>
            </a:br>
            <a:r>
              <a:rPr lang="es-ES" sz="2000"/>
              <a:t>                                   hashing]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h</a:t>
            </a:r>
            <a:r>
              <a:rPr baseline="-25000" lang="es-ES" sz="2000"/>
              <a:t>new</a:t>
            </a:r>
            <a:r>
              <a:rPr lang="es-ES" sz="2000"/>
              <a:t> = [h</a:t>
            </a:r>
            <a:r>
              <a:rPr baseline="-25000" lang="es-ES" sz="2000"/>
              <a:t>1</a:t>
            </a:r>
            <a:r>
              <a:rPr lang="es-ES" sz="2000"/>
              <a:t>(72) + i* h</a:t>
            </a:r>
            <a:r>
              <a:rPr baseline="-25000" lang="es-ES" sz="2000"/>
              <a:t>2</a:t>
            </a:r>
            <a:r>
              <a:rPr lang="es-ES" sz="2000"/>
              <a:t>(72) ] %13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         = [ 7 + 1*(1+(72 % 11)) ] % 13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         =[ 7 + 1*(1+6 )] % 13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         = [7 + 7] % 13 = 14 % 13 = 1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Rehash again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</a:rPr>
              <a:t>h</a:t>
            </a:r>
            <a:r>
              <a:rPr baseline="-25000" lang="es-ES" sz="2000">
                <a:solidFill>
                  <a:schemeClr val="dk1"/>
                </a:solidFill>
              </a:rPr>
              <a:t>new</a:t>
            </a:r>
            <a:r>
              <a:rPr lang="es-ES" sz="2000">
                <a:solidFill>
                  <a:schemeClr val="dk1"/>
                </a:solidFill>
              </a:rPr>
              <a:t> = [h</a:t>
            </a:r>
            <a:r>
              <a:rPr baseline="-25000" lang="es-ES" sz="2000">
                <a:solidFill>
                  <a:schemeClr val="dk1"/>
                </a:solidFill>
              </a:rPr>
              <a:t>1</a:t>
            </a:r>
            <a:r>
              <a:rPr lang="es-ES" sz="2000">
                <a:solidFill>
                  <a:schemeClr val="dk1"/>
                </a:solidFill>
              </a:rPr>
              <a:t>(72) + i* h</a:t>
            </a:r>
            <a:r>
              <a:rPr baseline="-25000" lang="es-ES" sz="2000">
                <a:solidFill>
                  <a:schemeClr val="dk1"/>
                </a:solidFill>
              </a:rPr>
              <a:t>2</a:t>
            </a:r>
            <a:r>
              <a:rPr lang="es-ES" sz="2000">
                <a:solidFill>
                  <a:schemeClr val="dk1"/>
                </a:solidFill>
              </a:rPr>
              <a:t>(72) ] %13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 </a:t>
            </a:r>
            <a:r>
              <a:rPr lang="es-ES" sz="2000">
                <a:solidFill>
                  <a:schemeClr val="dk1"/>
                </a:solidFill>
              </a:rPr>
              <a:t>        = [ 7 + 2*(1+(72 % 11)) ] % 13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</a:rPr>
              <a:t>         =[ 7 + 2*(1+6 )] % 13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</a:rPr>
              <a:t>         = [7 + 14] % 13 = 21 % 13 = 8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" name="Google Shape;353;p21"/>
          <p:cNvGraphicFramePr/>
          <p:nvPr/>
        </p:nvGraphicFramePr>
        <p:xfrm>
          <a:off x="952500" y="4250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{45826412-7DC5-44D8-83BD-87DF9937B242}</a:tableStyleId>
              </a:tblPr>
              <a:tblGrid>
                <a:gridCol w="385525"/>
                <a:gridCol w="385525"/>
              </a:tblGrid>
              <a:tr h="329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79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69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98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72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50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12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3604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4" name="Google Shape;354;p21"/>
          <p:cNvSpPr txBox="1"/>
          <p:nvPr/>
        </p:nvSpPr>
        <p:spPr>
          <a:xfrm>
            <a:off x="2265900" y="950750"/>
            <a:ext cx="9365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insert the keys  79, 69, 98, 72, 14,50.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the size of table is = 13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Hash function is h</a:t>
            </a:r>
            <a:r>
              <a:rPr baseline="-25000" lang="es-ES" sz="2000"/>
              <a:t>1</a:t>
            </a:r>
            <a:r>
              <a:rPr lang="es-ES" sz="2000"/>
              <a:t>(k)=k mod 13, and second hash function is h</a:t>
            </a:r>
            <a:r>
              <a:rPr baseline="-25000" lang="es-ES" sz="2000"/>
              <a:t>2</a:t>
            </a:r>
            <a:r>
              <a:rPr lang="es-ES" sz="2000"/>
              <a:t>(k)=1+(k mod 11)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h</a:t>
            </a:r>
            <a:r>
              <a:rPr baseline="-25000" lang="es-ES" sz="2000"/>
              <a:t>1</a:t>
            </a:r>
            <a:r>
              <a:rPr lang="es-ES" sz="2000"/>
              <a:t>(14)= 14 % 13 = 1  </a:t>
            </a:r>
            <a:r>
              <a:rPr lang="es-ES" sz="2000">
                <a:solidFill>
                  <a:schemeClr val="dk1"/>
                </a:solidFill>
              </a:rPr>
              <a:t>[ now collision occurs, this to be solved using double    </a:t>
            </a:r>
            <a:br>
              <a:rPr lang="es-ES" sz="2000">
                <a:solidFill>
                  <a:schemeClr val="dk1"/>
                </a:solidFill>
              </a:rPr>
            </a:br>
            <a:r>
              <a:rPr lang="es-ES" sz="2000">
                <a:solidFill>
                  <a:schemeClr val="dk1"/>
                </a:solidFill>
              </a:rPr>
              <a:t>                                   hashing]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h</a:t>
            </a:r>
            <a:r>
              <a:rPr baseline="-25000" lang="es-ES" sz="2000"/>
              <a:t>new</a:t>
            </a:r>
            <a:r>
              <a:rPr lang="es-ES" sz="2000"/>
              <a:t> = [h</a:t>
            </a:r>
            <a:r>
              <a:rPr baseline="-25000" lang="es-ES" sz="2000"/>
              <a:t>1</a:t>
            </a:r>
            <a:r>
              <a:rPr lang="es-ES" sz="2000"/>
              <a:t>(14) + i* h</a:t>
            </a:r>
            <a:r>
              <a:rPr baseline="-25000" lang="es-ES" sz="2000"/>
              <a:t>2</a:t>
            </a:r>
            <a:r>
              <a:rPr lang="es-ES" sz="2000"/>
              <a:t>(14) ] %13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         = [ 1 + 1*(1+(14 % 11)) ] % 13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         =[ 1 + 1*(1+3 )] % 13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         = [1 + 4] % 13 = 5 % 13 = 5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chemeClr val="dk1"/>
                </a:solidFill>
              </a:rPr>
              <a:t>h</a:t>
            </a:r>
            <a:r>
              <a:rPr baseline="-25000" lang="es-ES" sz="2000">
                <a:solidFill>
                  <a:schemeClr val="dk1"/>
                </a:solidFill>
              </a:rPr>
              <a:t>1</a:t>
            </a:r>
            <a:r>
              <a:rPr lang="es-ES" sz="2000">
                <a:solidFill>
                  <a:schemeClr val="dk1"/>
                </a:solidFill>
              </a:rPr>
              <a:t>(50)= 50 % 13 = 11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"/>
          <p:cNvSpPr txBox="1"/>
          <p:nvPr/>
        </p:nvSpPr>
        <p:spPr>
          <a:xfrm>
            <a:off x="669050" y="1360750"/>
            <a:ext cx="10163700" cy="5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Time complexity  of Double Hashing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s-ES" sz="2600"/>
              <a:t> Each lookup in the hash-set costs O(1) constant time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s-ES" sz="2600"/>
              <a:t>In the worst case we might not find such a compliment and iterate through the entire array, this would cost us O(n) linear time.</a:t>
            </a:r>
            <a:endParaRPr sz="28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s-ES" sz="2600"/>
              <a:t>Rest operations like subtraction are mere constant-time operations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s-ES" sz="2600"/>
              <a:t>hence total time complexity = O(n) time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Space Complexity of Double Hashing: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s-ES" sz="2600"/>
              <a:t>We need to maintain an extra hash-set of size upto n elements which costs us extra O(n) space.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s-ES" sz="2600"/>
              <a:t>Hence total space complexity = O(n) time.</a:t>
            </a:r>
            <a:endParaRPr sz="2600"/>
          </a:p>
        </p:txBody>
      </p:sp>
      <p:sp>
        <p:nvSpPr>
          <p:cNvPr id="361" name="Google Shape;361;p22"/>
          <p:cNvSpPr txBox="1"/>
          <p:nvPr/>
        </p:nvSpPr>
        <p:spPr>
          <a:xfrm>
            <a:off x="2416950" y="734975"/>
            <a:ext cx="60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complexity analysis of double hashing</a:t>
            </a:r>
            <a:endParaRPr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"/>
          <p:cNvSpPr txBox="1"/>
          <p:nvPr/>
        </p:nvSpPr>
        <p:spPr>
          <a:xfrm>
            <a:off x="3841050" y="605500"/>
            <a:ext cx="4509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/>
              <a:t>Good Hash functions</a:t>
            </a:r>
            <a:endParaRPr sz="2900"/>
          </a:p>
        </p:txBody>
      </p:sp>
      <p:sp>
        <p:nvSpPr>
          <p:cNvPr id="368" name="Google Shape;368;p23"/>
          <p:cNvSpPr txBox="1"/>
          <p:nvPr/>
        </p:nvSpPr>
        <p:spPr>
          <a:xfrm>
            <a:off x="582750" y="1296025"/>
            <a:ext cx="10854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</a:rPr>
              <a:t>A good hash function may not prevent the collisions completely however it can reduce the number of collisions.</a:t>
            </a:r>
            <a:endParaRPr sz="21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</a:rPr>
              <a:t>Here, we will look into different methods to find a good hash function</a:t>
            </a:r>
            <a:endParaRPr sz="21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65125" lvl="0" marL="45720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50"/>
              <a:buAutoNum type="arabicPeriod"/>
            </a:pP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</a:rPr>
              <a:t>Division Method</a:t>
            </a:r>
            <a:endParaRPr sz="21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651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AutoNum type="arabicPeriod"/>
            </a:pP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</a:rPr>
              <a:t>Multiplication Method</a:t>
            </a:r>
            <a:endParaRPr sz="21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651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AutoNum type="arabicPeriod"/>
            </a:pP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</a:rPr>
              <a:t>Universal Hashing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4"/>
          <p:cNvSpPr txBox="1"/>
          <p:nvPr/>
        </p:nvSpPr>
        <p:spPr>
          <a:xfrm>
            <a:off x="3841050" y="605500"/>
            <a:ext cx="4509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/>
              <a:t>Division Method</a:t>
            </a:r>
            <a:endParaRPr sz="2900"/>
          </a:p>
        </p:txBody>
      </p:sp>
      <p:sp>
        <p:nvSpPr>
          <p:cNvPr id="375" name="Google Shape;375;p24"/>
          <p:cNvSpPr txBox="1"/>
          <p:nvPr/>
        </p:nvSpPr>
        <p:spPr>
          <a:xfrm>
            <a:off x="582750" y="1296025"/>
            <a:ext cx="10854000" cy="4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51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AutoNum type="arabicPeriod"/>
            </a:pP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If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 is a key and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 is the size of the hash table, the hash function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h()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 is calculated as:</a:t>
            </a:r>
            <a:endParaRPr sz="24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43497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AutoNum type="arabicPeriod"/>
            </a:pP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h(k) = k mod m</a:t>
            </a:r>
            <a:endParaRPr sz="2150">
              <a:solidFill>
                <a:schemeClr val="dk1"/>
              </a:solidFill>
              <a:highlight>
                <a:srgbClr val="F9FAF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651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AutoNum type="arabicPeriod"/>
            </a:pP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For example, If the size of a hash table is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 and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k = 112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 then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h(k) = 112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 mod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10 = 2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. The value of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 must not be the powers of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. This is because the powers of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 in binary format are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10, 100, 1000, …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. When we find 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k mod m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</a:rPr>
              <a:t>, we will always get the lower order p-bits.</a:t>
            </a:r>
            <a:endParaRPr sz="3250">
              <a:solidFill>
                <a:schemeClr val="dk1"/>
              </a:solidFill>
              <a:highlight>
                <a:srgbClr val="F9FAFC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"/>
          <p:cNvSpPr txBox="1"/>
          <p:nvPr/>
        </p:nvSpPr>
        <p:spPr>
          <a:xfrm>
            <a:off x="3841050" y="605500"/>
            <a:ext cx="4509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/>
              <a:t>Multiplication</a:t>
            </a:r>
            <a:r>
              <a:rPr lang="es-ES" sz="2900"/>
              <a:t> Method</a:t>
            </a:r>
            <a:endParaRPr sz="2900"/>
          </a:p>
        </p:txBody>
      </p:sp>
      <p:sp>
        <p:nvSpPr>
          <p:cNvPr id="382" name="Google Shape;382;p25"/>
          <p:cNvSpPr txBox="1"/>
          <p:nvPr/>
        </p:nvSpPr>
        <p:spPr>
          <a:xfrm>
            <a:off x="582750" y="1296025"/>
            <a:ext cx="10854000" cy="4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h(k) = ⌊m(kA mod 1)⌋</a:t>
            </a:r>
            <a:endParaRPr sz="2450">
              <a:solidFill>
                <a:schemeClr val="dk1"/>
              </a:solidFill>
              <a:highlight>
                <a:srgbClr val="F9FAF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where,</a:t>
            </a:r>
            <a:endParaRPr sz="27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14325" lvl="0" marL="45720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kA mod 1</a:t>
            </a: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 gives the fractional part 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kA</a:t>
            </a: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,</a:t>
            </a:r>
            <a:endParaRPr sz="27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143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⌊ ⌋</a:t>
            </a: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 gives the floor value</a:t>
            </a:r>
            <a:endParaRPr sz="27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143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 is any constant. The value of 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 lies between 0 and 1. But, an optimal choice will be </a:t>
            </a:r>
            <a:r>
              <a:rPr lang="es-ES" sz="24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≈ (√5-1)/2</a:t>
            </a: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 suggested by Knuth.</a:t>
            </a:r>
            <a:endParaRPr sz="3850">
              <a:solidFill>
                <a:schemeClr val="dk1"/>
              </a:solidFill>
              <a:highlight>
                <a:srgbClr val="F9FAFC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/>
        </p:nvSpPr>
        <p:spPr>
          <a:xfrm>
            <a:off x="561175" y="827400"/>
            <a:ext cx="10509000" cy="2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50">
                <a:solidFill>
                  <a:schemeClr val="dk1"/>
                </a:solidFill>
                <a:highlight>
                  <a:srgbClr val="F9FAFC"/>
                </a:highlight>
              </a:rPr>
              <a:t>The Hash table data structure stores elements in key-value pairs where</a:t>
            </a:r>
            <a:endParaRPr sz="22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714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Char char="●"/>
            </a:pPr>
            <a:r>
              <a:rPr lang="es-ES" sz="2250">
                <a:solidFill>
                  <a:schemeClr val="dk1"/>
                </a:solidFill>
                <a:highlight>
                  <a:srgbClr val="F9FAFC"/>
                </a:highlight>
              </a:rPr>
              <a:t>Key- unique integer that is used for indexing the values</a:t>
            </a:r>
            <a:endParaRPr sz="22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714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Char char="●"/>
            </a:pPr>
            <a:r>
              <a:rPr lang="es-ES" sz="2250">
                <a:solidFill>
                  <a:schemeClr val="dk1"/>
                </a:solidFill>
                <a:highlight>
                  <a:srgbClr val="F9FAFC"/>
                </a:highlight>
              </a:rPr>
              <a:t>Value - data that are associated with keys.</a:t>
            </a:r>
            <a:endParaRPr sz="22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50">
                <a:solidFill>
                  <a:schemeClr val="dk1"/>
                </a:solidFill>
                <a:highlight>
                  <a:srgbClr val="F9FAFC"/>
                </a:highlight>
              </a:rPr>
              <a:t>Hashing function</a:t>
            </a:r>
            <a:endParaRPr sz="22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50">
                <a:solidFill>
                  <a:schemeClr val="dk1"/>
                </a:solidFill>
                <a:highlight>
                  <a:srgbClr val="F9FAFC"/>
                </a:highlight>
              </a:rPr>
              <a:t>in a hash table, a new index is processed using the keys. and , the element corresponding to that key is stored in the index. this process is called hashing</a:t>
            </a:r>
            <a:endParaRPr sz="22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dk1"/>
              </a:solidFill>
              <a:highlight>
                <a:srgbClr val="F9FAFC"/>
              </a:highlight>
            </a:endParaRPr>
          </a:p>
        </p:txBody>
      </p:sp>
      <p:pic>
        <p:nvPicPr>
          <p:cNvPr id="253" name="Google Shape;25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550" y="3050075"/>
            <a:ext cx="4758592" cy="36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6"/>
          <p:cNvSpPr txBox="1"/>
          <p:nvPr/>
        </p:nvSpPr>
        <p:spPr>
          <a:xfrm>
            <a:off x="3819550" y="605500"/>
            <a:ext cx="5114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/>
              <a:t>Hash table operations</a:t>
            </a:r>
            <a:endParaRPr sz="3700"/>
          </a:p>
        </p:txBody>
      </p:sp>
      <p:sp>
        <p:nvSpPr>
          <p:cNvPr id="389" name="Google Shape;389;p26"/>
          <p:cNvSpPr txBox="1"/>
          <p:nvPr/>
        </p:nvSpPr>
        <p:spPr>
          <a:xfrm>
            <a:off x="431575" y="1359700"/>
            <a:ext cx="105090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50"/>
              <a:buChar char="●"/>
            </a:pPr>
            <a:r>
              <a:rPr b="1" lang="es-ES" sz="1850">
                <a:solidFill>
                  <a:srgbClr val="222222"/>
                </a:solidFill>
                <a:highlight>
                  <a:srgbClr val="FFFFFF"/>
                </a:highlight>
              </a:rPr>
              <a:t>Insertion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</a:rPr>
              <a:t> – this Operation is used to add an element to the hash table</a:t>
            </a:r>
            <a:endParaRPr sz="18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50"/>
              <a:buChar char="●"/>
            </a:pPr>
            <a:r>
              <a:rPr b="1" lang="es-ES" sz="1850">
                <a:solidFill>
                  <a:srgbClr val="222222"/>
                </a:solidFill>
                <a:highlight>
                  <a:srgbClr val="FFFFFF"/>
                </a:highlight>
              </a:rPr>
              <a:t>Searching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</a:rPr>
              <a:t> – this Operation is used to search for elements in the hash table using the key</a:t>
            </a:r>
            <a:endParaRPr sz="18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50"/>
              <a:buChar char="●"/>
            </a:pPr>
            <a:r>
              <a:rPr b="1" lang="es-ES" sz="1850">
                <a:solidFill>
                  <a:srgbClr val="222222"/>
                </a:solidFill>
                <a:highlight>
                  <a:srgbClr val="FFFFFF"/>
                </a:highlight>
              </a:rPr>
              <a:t>Deleting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</a:rPr>
              <a:t> – this Operation is used to delete elements from the hash table</a:t>
            </a:r>
            <a:endParaRPr sz="18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50" y="1337050"/>
            <a:ext cx="11477625" cy="54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00" y="1577700"/>
            <a:ext cx="10715625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5" y="892800"/>
            <a:ext cx="11830050" cy="54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5" y="1355550"/>
            <a:ext cx="118681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00" y="1429600"/>
            <a:ext cx="11245674" cy="40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50" y="1693125"/>
            <a:ext cx="11527499" cy="39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3150" y="5039075"/>
            <a:ext cx="4074824" cy="13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4300" y="86076"/>
            <a:ext cx="12392624" cy="64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200" y="1040925"/>
            <a:ext cx="5514975" cy="5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25" y="1231350"/>
            <a:ext cx="6920349" cy="38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350" y="5180250"/>
            <a:ext cx="4430725" cy="1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4975" y="5661200"/>
            <a:ext cx="1023500" cy="7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5"/>
          <p:cNvSpPr txBox="1"/>
          <p:nvPr/>
        </p:nvSpPr>
        <p:spPr>
          <a:xfrm>
            <a:off x="3193775" y="691800"/>
            <a:ext cx="6020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/>
              <a:t>Hash function calculation</a:t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 txBox="1"/>
          <p:nvPr/>
        </p:nvSpPr>
        <p:spPr>
          <a:xfrm>
            <a:off x="561175" y="827400"/>
            <a:ext cx="10509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50">
                <a:solidFill>
                  <a:schemeClr val="dk1"/>
                </a:solidFill>
                <a:highlight>
                  <a:srgbClr val="F9FAFC"/>
                </a:highlight>
              </a:rPr>
              <a:t>Example</a:t>
            </a:r>
            <a:endParaRPr sz="22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dk1"/>
              </a:solidFill>
              <a:highlight>
                <a:srgbClr val="F9FAFC"/>
              </a:highlight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992625" y="1510500"/>
            <a:ext cx="9926400" cy="1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</a:rPr>
              <a:t>The following is an example of a simple hash function</a:t>
            </a:r>
            <a:endParaRPr sz="23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31800" marR="4318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50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h(k) = k</a:t>
            </a:r>
            <a:r>
              <a:rPr lang="es-ES" sz="1850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s-ES" sz="3250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 % m</a:t>
            </a:r>
            <a:endParaRPr sz="3250"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420925" y="2611500"/>
            <a:ext cx="10789500" cy="2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</a:rPr>
              <a:t>Let’s assume that we have a list with a fixed size of 3 and the following values</a:t>
            </a:r>
            <a:endParaRPr sz="23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</a:rPr>
              <a:t>[1,2,3]</a:t>
            </a:r>
            <a:endParaRPr sz="23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50"/>
              <a:buAutoNum type="arabicParenR"/>
            </a:pP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</a:rPr>
              <a:t>h(1)= 1%3 = 1</a:t>
            </a:r>
            <a:endParaRPr sz="23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50"/>
              <a:buAutoNum type="arabicParenR"/>
            </a:pP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</a:rPr>
              <a:t>h(2)=2%3 = 2</a:t>
            </a:r>
            <a:endParaRPr sz="23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50"/>
              <a:buAutoNum type="arabicParenR"/>
            </a:pP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</a:rPr>
              <a:t>h(3)=3 % 3 =0</a:t>
            </a:r>
            <a:endParaRPr sz="23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62" name="Google Shape;2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050" y="3726275"/>
            <a:ext cx="112395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2075" y="3875136"/>
            <a:ext cx="963386" cy="19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50" y="1209750"/>
            <a:ext cx="4630300" cy="18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25" y="3429000"/>
            <a:ext cx="4305282" cy="18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6150" y="907650"/>
            <a:ext cx="2250725" cy="57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6"/>
          <p:cNvSpPr txBox="1"/>
          <p:nvPr/>
        </p:nvSpPr>
        <p:spPr>
          <a:xfrm>
            <a:off x="2352200" y="691800"/>
            <a:ext cx="550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/>
              <a:t>Add values in HashTable</a:t>
            </a:r>
            <a:endParaRPr sz="23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"/>
          <p:cNvSpPr txBox="1"/>
          <p:nvPr/>
        </p:nvSpPr>
        <p:spPr>
          <a:xfrm>
            <a:off x="2352200" y="691800"/>
            <a:ext cx="550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/>
              <a:t>Get the </a:t>
            </a:r>
            <a:r>
              <a:rPr lang="es-ES" sz="2300"/>
              <a:t>values from HashTable</a:t>
            </a:r>
            <a:endParaRPr sz="2300"/>
          </a:p>
        </p:txBody>
      </p:sp>
      <p:pic>
        <p:nvPicPr>
          <p:cNvPr id="463" name="Google Shape;4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50" y="1620350"/>
            <a:ext cx="4587929" cy="17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0775" y="3383538"/>
            <a:ext cx="4034000" cy="19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925" y="3709525"/>
            <a:ext cx="4305282" cy="18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"/>
          <p:cNvSpPr txBox="1"/>
          <p:nvPr/>
        </p:nvSpPr>
        <p:spPr>
          <a:xfrm>
            <a:off x="2352200" y="691800"/>
            <a:ext cx="550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/>
              <a:t>Delete an item </a:t>
            </a:r>
            <a:r>
              <a:rPr lang="es-ES" sz="2300"/>
              <a:t> from HashTable</a:t>
            </a:r>
            <a:endParaRPr sz="2300"/>
          </a:p>
        </p:txBody>
      </p:sp>
      <p:pic>
        <p:nvPicPr>
          <p:cNvPr id="472" name="Google Shape;4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500" y="1534050"/>
            <a:ext cx="4821500" cy="1700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500" y="3322295"/>
            <a:ext cx="4083484" cy="35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550" y="1425550"/>
            <a:ext cx="7918175" cy="53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9"/>
          <p:cNvSpPr txBox="1"/>
          <p:nvPr/>
        </p:nvSpPr>
        <p:spPr>
          <a:xfrm>
            <a:off x="2481675" y="691800"/>
            <a:ext cx="7660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Collisions handling</a:t>
            </a:r>
            <a:endParaRPr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0"/>
          <p:cNvSpPr txBox="1"/>
          <p:nvPr/>
        </p:nvSpPr>
        <p:spPr>
          <a:xfrm>
            <a:off x="2481675" y="691800"/>
            <a:ext cx="7660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Collisions handling</a:t>
            </a:r>
            <a:endParaRPr sz="3200"/>
          </a:p>
        </p:txBody>
      </p:sp>
      <p:pic>
        <p:nvPicPr>
          <p:cNvPr id="487" name="Google Shape;4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700" y="1262350"/>
            <a:ext cx="10054475" cy="51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1"/>
          <p:cNvSpPr txBox="1"/>
          <p:nvPr/>
        </p:nvSpPr>
        <p:spPr>
          <a:xfrm>
            <a:off x="2481675" y="691800"/>
            <a:ext cx="7660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Collisions handling</a:t>
            </a:r>
            <a:endParaRPr sz="3200"/>
          </a:p>
        </p:txBody>
      </p:sp>
      <p:pic>
        <p:nvPicPr>
          <p:cNvPr id="494" name="Google Shape;4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1300"/>
            <a:ext cx="5791200" cy="4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7575" y="1778475"/>
            <a:ext cx="5324475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2"/>
          <p:cNvSpPr txBox="1"/>
          <p:nvPr/>
        </p:nvSpPr>
        <p:spPr>
          <a:xfrm>
            <a:off x="2503250" y="713375"/>
            <a:ext cx="548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/>
              <a:t>collision handling - chaining</a:t>
            </a:r>
            <a:endParaRPr sz="2100"/>
          </a:p>
        </p:txBody>
      </p:sp>
      <p:pic>
        <p:nvPicPr>
          <p:cNvPr id="502" name="Google Shape;50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475" y="1221275"/>
            <a:ext cx="7788725" cy="42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450" y="1571825"/>
            <a:ext cx="4448175" cy="267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975" y="1080275"/>
            <a:ext cx="6288950" cy="54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3"/>
          <p:cNvSpPr txBox="1"/>
          <p:nvPr/>
        </p:nvSpPr>
        <p:spPr>
          <a:xfrm>
            <a:off x="2503250" y="713375"/>
            <a:ext cx="548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/>
              <a:t>collision handling - chaining</a:t>
            </a:r>
            <a:endParaRPr sz="2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50" y="1221275"/>
            <a:ext cx="4448175" cy="26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4"/>
          <p:cNvSpPr txBox="1"/>
          <p:nvPr/>
        </p:nvSpPr>
        <p:spPr>
          <a:xfrm>
            <a:off x="2503250" y="713375"/>
            <a:ext cx="548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/>
              <a:t>collision handling - chaining</a:t>
            </a:r>
            <a:endParaRPr sz="2100"/>
          </a:p>
        </p:txBody>
      </p:sp>
      <p:pic>
        <p:nvPicPr>
          <p:cNvPr id="518" name="Google Shape;51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025" y="1373675"/>
            <a:ext cx="6972300" cy="24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0775" y="4526200"/>
            <a:ext cx="5853850" cy="166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00" y="1533425"/>
            <a:ext cx="5597525" cy="34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5"/>
          <p:cNvSpPr txBox="1"/>
          <p:nvPr/>
        </p:nvSpPr>
        <p:spPr>
          <a:xfrm>
            <a:off x="1920625" y="713375"/>
            <a:ext cx="589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Deletion - collision handling</a:t>
            </a:r>
            <a:endParaRPr sz="2800"/>
          </a:p>
        </p:txBody>
      </p:sp>
      <p:pic>
        <p:nvPicPr>
          <p:cNvPr id="527" name="Google Shape;52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6025" y="1328975"/>
            <a:ext cx="4206625" cy="53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/>
          <p:nvPr/>
        </p:nvSpPr>
        <p:spPr>
          <a:xfrm>
            <a:off x="280650" y="863150"/>
            <a:ext cx="11112900" cy="17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50">
                <a:solidFill>
                  <a:srgbClr val="222222"/>
                </a:solidFill>
                <a:highlight>
                  <a:srgbClr val="FFFFFF"/>
                </a:highlight>
              </a:rPr>
              <a:t>Suppose we have the following list of values</a:t>
            </a:r>
            <a:endParaRPr sz="25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50">
                <a:solidFill>
                  <a:srgbClr val="222222"/>
                </a:solidFill>
                <a:highlight>
                  <a:srgbClr val="FFFFFF"/>
                </a:highlight>
              </a:rPr>
              <a:t>[3,2,9,11,7] </a:t>
            </a:r>
            <a:r>
              <a:rPr lang="es-ES" sz="2250">
                <a:solidFill>
                  <a:srgbClr val="222222"/>
                </a:solidFill>
                <a:highlight>
                  <a:srgbClr val="FFFFFF"/>
                </a:highlight>
              </a:rPr>
              <a:t>Let’s assume that the size of the hash table is 7, and we will use the formula (k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</a:rPr>
              <a:t>1</a:t>
            </a:r>
            <a:r>
              <a:rPr lang="es-ES" sz="2250">
                <a:solidFill>
                  <a:srgbClr val="222222"/>
                </a:solidFill>
                <a:highlight>
                  <a:srgbClr val="FFFFFF"/>
                </a:highlight>
              </a:rPr>
              <a:t> % m) where m is the size of the hash table.</a:t>
            </a: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</a:rPr>
              <a:t>The following table shows the hash values that will be generated</a:t>
            </a:r>
            <a:endParaRPr sz="4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70" name="Google Shape;2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700" y="2923975"/>
            <a:ext cx="4746100" cy="36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"/>
          <p:cNvSpPr txBox="1"/>
          <p:nvPr/>
        </p:nvSpPr>
        <p:spPr>
          <a:xfrm>
            <a:off x="7034800" y="3043900"/>
            <a:ext cx="4229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The values 2 and 9 have the same hash value and we cannot store more than one value at each position. This problem is called collision and can be solved by chaining or probing</a:t>
            </a:r>
            <a:endParaRPr sz="2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6"/>
          <p:cNvSpPr txBox="1"/>
          <p:nvPr/>
        </p:nvSpPr>
        <p:spPr>
          <a:xfrm>
            <a:off x="496425" y="820000"/>
            <a:ext cx="11026800" cy="6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25265E"/>
                </a:solidFill>
                <a:highlight>
                  <a:srgbClr val="F9FAFC"/>
                </a:highlight>
              </a:rPr>
              <a:t>Applications of Hash Table</a:t>
            </a:r>
            <a:endParaRPr b="1" sz="3200">
              <a:solidFill>
                <a:srgbClr val="25265E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66666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Hash tables are implemented where</a:t>
            </a:r>
            <a:endParaRPr sz="27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403225" lvl="0" marL="45720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0"/>
              <a:buChar char="●"/>
            </a:pP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constant time lookup and insertion is required</a:t>
            </a:r>
            <a:endParaRPr sz="27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4032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Char char="●"/>
            </a:pP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cryptographic applications</a:t>
            </a:r>
            <a:endParaRPr sz="27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4032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Char char="●"/>
            </a:pP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indexing data is required</a:t>
            </a:r>
            <a:endParaRPr sz="27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457200" rtl="0" algn="l">
              <a:lnSpc>
                <a:spcPct val="166666"/>
              </a:lnSpc>
              <a:spcBef>
                <a:spcPts val="4500"/>
              </a:spcBef>
              <a:spcAft>
                <a:spcPts val="4500"/>
              </a:spcAft>
              <a:buNone/>
            </a:pPr>
            <a:r>
              <a:rPr lang="es-ES" sz="2750">
                <a:solidFill>
                  <a:schemeClr val="dk1"/>
                </a:solidFill>
                <a:highlight>
                  <a:srgbClr val="F9FAFC"/>
                </a:highlight>
              </a:rPr>
              <a:t>https://github.com/codebasics/data-structures-algorithms-python/blob/master/data_structures/4_HashTable_2_Collisions/4_hash_table_exercise.md</a:t>
            </a:r>
            <a:endParaRPr sz="2750">
              <a:solidFill>
                <a:schemeClr val="dk1"/>
              </a:solidFill>
              <a:highlight>
                <a:srgbClr val="F9FAFC"/>
              </a:highligh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 txBox="1"/>
          <p:nvPr/>
        </p:nvSpPr>
        <p:spPr>
          <a:xfrm>
            <a:off x="2028575" y="76325"/>
            <a:ext cx="8462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>
                <a:solidFill>
                  <a:schemeClr val="dk1"/>
                </a:solidFill>
              </a:rPr>
              <a:t>Hash tables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540" name="Google Shape;540;p47"/>
          <p:cNvSpPr txBox="1"/>
          <p:nvPr/>
        </p:nvSpPr>
        <p:spPr>
          <a:xfrm>
            <a:off x="1730700" y="711425"/>
            <a:ext cx="9807300" cy="5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3"/>
              </a:rPr>
              <a:t>https://www.programiz.com/dsa/hash-table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4"/>
              </a:rPr>
              <a:t>https://realpython.com/python-hash-table/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5"/>
              </a:rPr>
              <a:t>https://www.guru99.com/hash-table-data-structure.html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6"/>
              </a:rPr>
              <a:t>https://www.youtube.com/watch?v=9HFbhPscPU0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7"/>
              </a:rPr>
              <a:t>https://github.com/joeyajames/Python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8"/>
              </a:rPr>
              <a:t>https://www.youtube.com/watch?v=ea8BRGxGmlA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275" y="1468725"/>
            <a:ext cx="1184199" cy="43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537" y="2829213"/>
            <a:ext cx="5544838" cy="60054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"/>
          <p:cNvSpPr txBox="1"/>
          <p:nvPr/>
        </p:nvSpPr>
        <p:spPr>
          <a:xfrm>
            <a:off x="4790600" y="3429000"/>
            <a:ext cx="6754200" cy="27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50">
                <a:solidFill>
                  <a:srgbClr val="222222"/>
                </a:solidFill>
                <a:highlight>
                  <a:srgbClr val="FFFFFF"/>
                </a:highlight>
              </a:rPr>
              <a:t>Benefits of chained lists</a:t>
            </a:r>
            <a:endParaRPr b="1" sz="18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</a:rPr>
              <a:t>The following are the benefits of chained lists:</a:t>
            </a:r>
            <a:endParaRPr sz="18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50"/>
              <a:buChar char="●"/>
            </a:pP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</a:rPr>
              <a:t>Chained lists have better performance when inserting data because the order of insert is O(1).</a:t>
            </a:r>
            <a:endParaRPr sz="18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50"/>
              <a:buChar char="●"/>
            </a:pP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</a:rPr>
              <a:t>It is not necessary to resize a hash table that uses a chained list.</a:t>
            </a:r>
            <a:endParaRPr sz="18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60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50"/>
              <a:buChar char="●"/>
            </a:pP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</a:rPr>
              <a:t>It can easily accommodate a large number of values as long as free space is available.</a:t>
            </a:r>
            <a:endParaRPr sz="18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5243775" y="583925"/>
            <a:ext cx="2276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/>
              <a:t>Chaining</a:t>
            </a:r>
            <a:endParaRPr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"/>
          <p:cNvSpPr txBox="1"/>
          <p:nvPr/>
        </p:nvSpPr>
        <p:spPr>
          <a:xfrm>
            <a:off x="5308375" y="6689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b="1" lang="es-ES" sz="2600">
                <a:solidFill>
                  <a:srgbClr val="25265E"/>
                </a:solidFill>
                <a:highlight>
                  <a:srgbClr val="F9FAFC"/>
                </a:highlight>
              </a:rPr>
              <a:t>Hash Collision</a:t>
            </a:r>
            <a:endParaRPr b="1" sz="2600">
              <a:solidFill>
                <a:srgbClr val="25265E"/>
              </a:solidFill>
              <a:highlight>
                <a:srgbClr val="F9FAFC"/>
              </a:highlight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819975" y="1343400"/>
            <a:ext cx="10098900" cy="27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50">
                <a:solidFill>
                  <a:schemeClr val="dk1"/>
                </a:solidFill>
                <a:highlight>
                  <a:srgbClr val="F9FAFC"/>
                </a:highlight>
              </a:rPr>
              <a:t>When the hash function generates the same index for multiple keys, there will be a conflict (what value to be stored in that index). This is called a hash collision.</a:t>
            </a:r>
            <a:endParaRPr sz="19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950">
                <a:solidFill>
                  <a:schemeClr val="dk1"/>
                </a:solidFill>
                <a:highlight>
                  <a:srgbClr val="F9FAFC"/>
                </a:highlight>
              </a:rPr>
              <a:t>We can resolve the hash collision using one of the following techniques.</a:t>
            </a:r>
            <a:endParaRPr sz="19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52425" lvl="0" marL="457200" rtl="0" algn="l">
              <a:lnSpc>
                <a:spcPct val="16666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s-ES" sz="1950">
                <a:solidFill>
                  <a:schemeClr val="dk1"/>
                </a:solidFill>
                <a:highlight>
                  <a:srgbClr val="F9FAFC"/>
                </a:highlight>
              </a:rPr>
              <a:t>Collision resolution by chaining</a:t>
            </a:r>
            <a:endParaRPr sz="19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-352425" lvl="0" marL="45720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s-ES" sz="1950">
                <a:solidFill>
                  <a:schemeClr val="dk1"/>
                </a:solidFill>
                <a:highlight>
                  <a:srgbClr val="F9FAFC"/>
                </a:highlight>
              </a:rPr>
              <a:t>Open Addressing: Linear/Quadratic Probing and Double Hashing</a:t>
            </a:r>
            <a:endParaRPr sz="1950">
              <a:solidFill>
                <a:schemeClr val="dk1"/>
              </a:solidFill>
              <a:highlight>
                <a:srgbClr val="F9FAFC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 txBox="1"/>
          <p:nvPr/>
        </p:nvSpPr>
        <p:spPr>
          <a:xfrm>
            <a:off x="2503150" y="604225"/>
            <a:ext cx="7941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b="1" lang="es-ES" sz="2500">
                <a:solidFill>
                  <a:srgbClr val="25265E"/>
                </a:solidFill>
                <a:highlight>
                  <a:srgbClr val="F9FAFC"/>
                </a:highlight>
              </a:rPr>
              <a:t>Collision resolution by chaining</a:t>
            </a:r>
            <a:endParaRPr b="1" sz="2500">
              <a:solidFill>
                <a:srgbClr val="25265E"/>
              </a:solidFill>
              <a:highlight>
                <a:srgbClr val="F9FAFC"/>
              </a:highlight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561050" y="1410975"/>
            <a:ext cx="105306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</a:rPr>
              <a:t>In chaining, if a hash function produces the same index for multiple elements, these elements are stored in the same index by using a doubly-linked list.</a:t>
            </a:r>
            <a:endParaRPr sz="2150">
              <a:solidFill>
                <a:schemeClr val="dk1"/>
              </a:solidFill>
              <a:highlight>
                <a:srgbClr val="F9FAFC"/>
              </a:highlight>
            </a:endParaRPr>
          </a:p>
          <a:p>
            <a:pPr indent="0" lvl="0" marL="0" rtl="0" algn="l">
              <a:lnSpc>
                <a:spcPct val="166666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</a:rPr>
              <a:t>If </a:t>
            </a:r>
            <a:r>
              <a:rPr lang="es-ES" sz="18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</a:rPr>
              <a:t> is the slot for multiple elements, it contains a pointer to the head of the list of elements. If no element is present, </a:t>
            </a:r>
            <a:r>
              <a:rPr lang="es-ES" sz="18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</a:rPr>
              <a:t> contains </a:t>
            </a:r>
            <a:r>
              <a:rPr lang="es-ES" sz="1850">
                <a:solidFill>
                  <a:schemeClr val="dk1"/>
                </a:solidFill>
                <a:highlight>
                  <a:srgbClr val="F9FAFC"/>
                </a:highlight>
                <a:latin typeface="Courier New"/>
                <a:ea typeface="Courier New"/>
                <a:cs typeface="Courier New"/>
                <a:sym typeface="Courier New"/>
              </a:rPr>
              <a:t>NIL</a:t>
            </a:r>
            <a:r>
              <a:rPr lang="es-ES" sz="2150">
                <a:solidFill>
                  <a:schemeClr val="dk1"/>
                </a:solidFill>
                <a:highlight>
                  <a:srgbClr val="F9FAFC"/>
                </a:highlight>
              </a:rPr>
              <a:t>.</a:t>
            </a:r>
            <a:endParaRPr sz="2150">
              <a:solidFill>
                <a:schemeClr val="dk1"/>
              </a:solidFill>
              <a:highlight>
                <a:srgbClr val="F9FAFC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"/>
          <p:cNvSpPr txBox="1"/>
          <p:nvPr/>
        </p:nvSpPr>
        <p:spPr>
          <a:xfrm>
            <a:off x="2503150" y="604225"/>
            <a:ext cx="7941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b="1" lang="es-ES" sz="2500">
                <a:solidFill>
                  <a:srgbClr val="25265E"/>
                </a:solidFill>
                <a:highlight>
                  <a:srgbClr val="F9FAFC"/>
                </a:highlight>
              </a:rPr>
              <a:t>Collision resolution by chaining</a:t>
            </a:r>
            <a:endParaRPr b="1" sz="2500">
              <a:solidFill>
                <a:srgbClr val="25265E"/>
              </a:solidFill>
              <a:highlight>
                <a:srgbClr val="F9FAFC"/>
              </a:highlight>
            </a:endParaRPr>
          </a:p>
        </p:txBody>
      </p:sp>
      <p:pic>
        <p:nvPicPr>
          <p:cNvPr id="301" name="Google Shape;3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600" y="1326025"/>
            <a:ext cx="9148174" cy="48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"/>
          <p:cNvSpPr txBox="1"/>
          <p:nvPr/>
        </p:nvSpPr>
        <p:spPr>
          <a:xfrm>
            <a:off x="388550" y="625800"/>
            <a:ext cx="11156100" cy="21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50">
                <a:solidFill>
                  <a:srgbClr val="222222"/>
                </a:solidFill>
                <a:highlight>
                  <a:srgbClr val="FFFFFF"/>
                </a:highlight>
              </a:rPr>
              <a:t>Probing</a:t>
            </a:r>
            <a:endParaRPr b="1" sz="23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050">
                <a:solidFill>
                  <a:srgbClr val="222222"/>
                </a:solidFill>
                <a:highlight>
                  <a:srgbClr val="FFFFFF"/>
                </a:highlight>
              </a:rPr>
              <a:t>The other technique that is used to resolve collision is probing. When using the probing method, if a collision occurs, we can simply move on and find an empty slot to store our value.</a:t>
            </a:r>
            <a:endParaRPr sz="2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50">
                <a:solidFill>
                  <a:srgbClr val="222222"/>
                </a:solidFill>
                <a:highlight>
                  <a:srgbClr val="FFFFFF"/>
                </a:highlight>
              </a:rPr>
              <a:t>Methods of Probing:</a:t>
            </a:r>
            <a:endParaRPr sz="2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308" name="Google Shape;3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48" y="2728200"/>
            <a:ext cx="8556151" cy="34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798" y="2728200"/>
            <a:ext cx="847725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2525" y="5525525"/>
            <a:ext cx="2523175" cy="4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