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Poppins"/>
      <p:regular r:id="rId25"/>
      <p:bold r:id="rId26"/>
      <p:italic r:id="rId27"/>
      <p:boldItalic r:id="rId28"/>
    </p:embeddedFont>
    <p:embeddedFont>
      <p:font typeface="Barlow Condensed"/>
      <p:regular r:id="rId29"/>
      <p:bold r:id="rId30"/>
      <p:italic r:id="rId31"/>
      <p:boldItalic r:id="rId32"/>
    </p:embeddedFont>
    <p:embeddedFont>
      <p:font typeface="Fredericka the Great"/>
      <p:regular r:id="rId33"/>
    </p:embeddedFont>
    <p:embeddedFont>
      <p:font typeface="Homemade Apple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italic.fntdata"/><Relationship Id="rId30" Type="http://schemas.openxmlformats.org/officeDocument/2006/relationships/font" Target="fonts/BarlowCondensed-bold.fntdata"/><Relationship Id="rId11" Type="http://schemas.openxmlformats.org/officeDocument/2006/relationships/slide" Target="slides/slide6.xml"/><Relationship Id="rId33" Type="http://schemas.openxmlformats.org/officeDocument/2006/relationships/font" Target="fonts/FrederickatheGreat-regular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HomemadeAppl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5b9e2dcdca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5b9e2dcdca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5b9e2dcdca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5baaf7021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5baaf7021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15baaf7021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5baaf70215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5baaf7021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5baaf70215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5baaf70215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5baaf70215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5baaf70215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5baaf70215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5baaf70215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5baaf70215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5baaf70215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5baaf70215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15baaf70215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5baaf70215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5baaf70215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15baaf70215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5baaf70215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5baaf70215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15baaf70215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5baaf70215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5baaf70215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15baaf70215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f430e2cc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ff430e2cc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ff430e2cc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b9e2dcdc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5b9e2dcdc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5b9e2dcdc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03be712b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03be712b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903be712b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5a737b18a8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5a737b18a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5a737b18a8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a737b18a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5a737b18a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5a737b18a8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5a737b18a8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5a737b18a8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5a737b18a8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5a737b18a8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5a737b18a8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5a737b18a8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5a737b18a8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5a737b18a8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5a737b18a8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5b9e2dcdca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5b9e2dcdca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5b9e2dcdca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5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496943" y="110308"/>
            <a:ext cx="482530" cy="483944"/>
            <a:chOff x="2773898" y="5255120"/>
            <a:chExt cx="230028" cy="230702"/>
          </a:xfrm>
        </p:grpSpPr>
        <p:sp>
          <p:nvSpPr>
            <p:cNvPr id="17" name="Google Shape;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2449447" y="108966"/>
            <a:ext cx="482075" cy="486627"/>
            <a:chOff x="1620555" y="5252711"/>
            <a:chExt cx="229811" cy="231981"/>
          </a:xfrm>
        </p:grpSpPr>
        <p:sp>
          <p:nvSpPr>
            <p:cNvPr id="27" name="Google Shape;2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3414349" y="109589"/>
            <a:ext cx="482993" cy="485381"/>
            <a:chOff x="2197167" y="5253193"/>
            <a:chExt cx="230249" cy="231387"/>
          </a:xfrm>
        </p:grpSpPr>
        <p:sp>
          <p:nvSpPr>
            <p:cNvPr id="37" name="Google Shape;3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6500352" y="112077"/>
            <a:ext cx="481303" cy="480393"/>
            <a:chOff x="3929554" y="5254958"/>
            <a:chExt cx="229443" cy="229009"/>
          </a:xfrm>
        </p:grpSpPr>
        <p:sp>
          <p:nvSpPr>
            <p:cNvPr id="47" name="Google Shape;4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551807" y="110981"/>
            <a:ext cx="482892" cy="482585"/>
            <a:chOff x="5084785" y="5254638"/>
            <a:chExt cx="230201" cy="230054"/>
          </a:xfrm>
        </p:grpSpPr>
        <p:sp>
          <p:nvSpPr>
            <p:cNvPr id="57" name="Google Shape;5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5484989" y="111269"/>
            <a:ext cx="483394" cy="482002"/>
            <a:chOff x="3352210" y="5255083"/>
            <a:chExt cx="230440" cy="229776"/>
          </a:xfrm>
        </p:grpSpPr>
        <p:sp>
          <p:nvSpPr>
            <p:cNvPr id="67" name="Google Shape;6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0634812" y="107284"/>
            <a:ext cx="479605" cy="490008"/>
            <a:chOff x="6241062" y="5252711"/>
            <a:chExt cx="228634" cy="233593"/>
          </a:xfrm>
        </p:grpSpPr>
        <p:sp>
          <p:nvSpPr>
            <p:cNvPr id="77" name="Google Shape;77;p3"/>
            <p:cNvSpPr/>
            <p:nvPr/>
          </p:nvSpPr>
          <p:spPr>
            <a:xfrm>
              <a:off x="6291967" y="5307130"/>
              <a:ext cx="127157" cy="127162"/>
            </a:xfrm>
            <a:custGeom>
              <a:rect b="b" l="l" r="r" t="t"/>
              <a:pathLst>
                <a:path extrusionOk="0" h="127162" w="127157">
                  <a:moveTo>
                    <a:pt x="127158" y="63100"/>
                  </a:moveTo>
                  <a:cubicBezTo>
                    <a:pt x="127158" y="98741"/>
                    <a:pt x="98259" y="126676"/>
                    <a:pt x="62618" y="127158"/>
                  </a:cubicBezTo>
                  <a:cubicBezTo>
                    <a:pt x="23606" y="127639"/>
                    <a:pt x="488" y="89108"/>
                    <a:pt x="6" y="63100"/>
                  </a:cubicBezTo>
                  <a:cubicBezTo>
                    <a:pt x="-476" y="28423"/>
                    <a:pt x="28904" y="-476"/>
                    <a:pt x="64545" y="6"/>
                  </a:cubicBezTo>
                  <a:cubicBezTo>
                    <a:pt x="99705" y="6"/>
                    <a:pt x="127158" y="28423"/>
                    <a:pt x="127158" y="63100"/>
                  </a:cubicBezTo>
                  <a:close/>
                </a:path>
              </a:pathLst>
            </a:custGeom>
            <a:solidFill>
              <a:srgbClr val="E910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46886" y="5252711"/>
              <a:ext cx="56377" cy="27364"/>
            </a:xfrm>
            <a:custGeom>
              <a:rect b="b" l="l" r="r" t="t"/>
              <a:pathLst>
                <a:path extrusionOk="0" h="27364" w="56377">
                  <a:moveTo>
                    <a:pt x="11553" y="0"/>
                  </a:moveTo>
                  <a:cubicBezTo>
                    <a:pt x="25520" y="3853"/>
                    <a:pt x="37079" y="5780"/>
                    <a:pt x="48157" y="10114"/>
                  </a:cubicBezTo>
                  <a:cubicBezTo>
                    <a:pt x="52010" y="11559"/>
                    <a:pt x="56826" y="17821"/>
                    <a:pt x="56344" y="21192"/>
                  </a:cubicBezTo>
                  <a:cubicBezTo>
                    <a:pt x="54900" y="28416"/>
                    <a:pt x="48157" y="27935"/>
                    <a:pt x="41895" y="26490"/>
                  </a:cubicBezTo>
                  <a:cubicBezTo>
                    <a:pt x="31781" y="24082"/>
                    <a:pt x="21667" y="22155"/>
                    <a:pt x="11553" y="20229"/>
                  </a:cubicBezTo>
                  <a:cubicBezTo>
                    <a:pt x="5291" y="19265"/>
                    <a:pt x="-1933" y="17821"/>
                    <a:pt x="475" y="10114"/>
                  </a:cubicBezTo>
                  <a:cubicBezTo>
                    <a:pt x="1438" y="5780"/>
                    <a:pt x="8181" y="2890"/>
                    <a:pt x="11553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445574" y="5362524"/>
              <a:ext cx="24122" cy="56397"/>
            </a:xfrm>
            <a:custGeom>
              <a:rect b="b" l="l" r="r" t="t"/>
              <a:pathLst>
                <a:path extrusionOk="0" h="56397" w="24122">
                  <a:moveTo>
                    <a:pt x="24123" y="22637"/>
                  </a:moveTo>
                  <a:cubicBezTo>
                    <a:pt x="22196" y="29861"/>
                    <a:pt x="19306" y="40457"/>
                    <a:pt x="15453" y="51053"/>
                  </a:cubicBezTo>
                  <a:cubicBezTo>
                    <a:pt x="14490" y="53461"/>
                    <a:pt x="8229" y="56833"/>
                    <a:pt x="6784" y="56351"/>
                  </a:cubicBezTo>
                  <a:cubicBezTo>
                    <a:pt x="3412" y="54425"/>
                    <a:pt x="-441" y="49608"/>
                    <a:pt x="41" y="46719"/>
                  </a:cubicBezTo>
                  <a:cubicBezTo>
                    <a:pt x="1968" y="32751"/>
                    <a:pt x="4857" y="19265"/>
                    <a:pt x="8229" y="5298"/>
                  </a:cubicBezTo>
                  <a:cubicBezTo>
                    <a:pt x="8711" y="2890"/>
                    <a:pt x="13527" y="482"/>
                    <a:pt x="16417" y="0"/>
                  </a:cubicBezTo>
                  <a:cubicBezTo>
                    <a:pt x="18343" y="0"/>
                    <a:pt x="21715" y="2890"/>
                    <a:pt x="22196" y="5298"/>
                  </a:cubicBezTo>
                  <a:cubicBezTo>
                    <a:pt x="24123" y="9633"/>
                    <a:pt x="23641" y="14449"/>
                    <a:pt x="24123" y="22637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07867" y="5461694"/>
              <a:ext cx="55388" cy="24610"/>
            </a:xfrm>
            <a:custGeom>
              <a:rect b="b" l="l" r="r" t="t"/>
              <a:pathLst>
                <a:path extrusionOk="0" h="24610" w="55388">
                  <a:moveTo>
                    <a:pt x="39494" y="24610"/>
                  </a:moveTo>
                  <a:cubicBezTo>
                    <a:pt x="27935" y="21720"/>
                    <a:pt x="16375" y="19312"/>
                    <a:pt x="5298" y="14978"/>
                  </a:cubicBezTo>
                  <a:cubicBezTo>
                    <a:pt x="2408" y="14014"/>
                    <a:pt x="1926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973"/>
                    <a:pt x="34196" y="4381"/>
                    <a:pt x="45755" y="7753"/>
                  </a:cubicBezTo>
                  <a:cubicBezTo>
                    <a:pt x="49127" y="8716"/>
                    <a:pt x="52017" y="12569"/>
                    <a:pt x="55388" y="15459"/>
                  </a:cubicBezTo>
                  <a:cubicBezTo>
                    <a:pt x="51535" y="17867"/>
                    <a:pt x="48163" y="20757"/>
                    <a:pt x="44310" y="23165"/>
                  </a:cubicBezTo>
                  <a:cubicBezTo>
                    <a:pt x="43347" y="23647"/>
                    <a:pt x="41420" y="23165"/>
                    <a:pt x="39976" y="23165"/>
                  </a:cubicBezTo>
                  <a:cubicBezTo>
                    <a:pt x="39976" y="23165"/>
                    <a:pt x="39494" y="24128"/>
                    <a:pt x="39494" y="2461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23727" y="5287608"/>
              <a:ext cx="37830" cy="51316"/>
            </a:xfrm>
            <a:custGeom>
              <a:rect b="b" l="l" r="r" t="t"/>
              <a:pathLst>
                <a:path extrusionOk="0" h="51316" w="37830">
                  <a:moveTo>
                    <a:pt x="27667" y="51316"/>
                  </a:moveTo>
                  <a:cubicBezTo>
                    <a:pt x="18034" y="37831"/>
                    <a:pt x="8884" y="25790"/>
                    <a:pt x="696" y="12786"/>
                  </a:cubicBezTo>
                  <a:cubicBezTo>
                    <a:pt x="-749" y="10377"/>
                    <a:pt x="214" y="3635"/>
                    <a:pt x="2141" y="1226"/>
                  </a:cubicBezTo>
                  <a:cubicBezTo>
                    <a:pt x="4067" y="-700"/>
                    <a:pt x="11773" y="-218"/>
                    <a:pt x="13218" y="1708"/>
                  </a:cubicBezTo>
                  <a:cubicBezTo>
                    <a:pt x="21406" y="12786"/>
                    <a:pt x="29112" y="24826"/>
                    <a:pt x="36337" y="36867"/>
                  </a:cubicBezTo>
                  <a:cubicBezTo>
                    <a:pt x="40190" y="43610"/>
                    <a:pt x="36337" y="47945"/>
                    <a:pt x="27667" y="51316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88423" y="5433325"/>
              <a:ext cx="48665" cy="43082"/>
            </a:xfrm>
            <a:custGeom>
              <a:rect b="b" l="l" r="r" t="t"/>
              <a:pathLst>
                <a:path extrusionOk="0" h="43082" w="48665">
                  <a:moveTo>
                    <a:pt x="47559" y="0"/>
                  </a:moveTo>
                  <a:cubicBezTo>
                    <a:pt x="48040" y="9151"/>
                    <a:pt x="49485" y="12522"/>
                    <a:pt x="48040" y="14449"/>
                  </a:cubicBezTo>
                  <a:cubicBezTo>
                    <a:pt x="39371" y="29380"/>
                    <a:pt x="24922" y="36604"/>
                    <a:pt x="9991" y="42865"/>
                  </a:cubicBezTo>
                  <a:cubicBezTo>
                    <a:pt x="7583" y="43829"/>
                    <a:pt x="2285" y="41420"/>
                    <a:pt x="840" y="39012"/>
                  </a:cubicBezTo>
                  <a:cubicBezTo>
                    <a:pt x="-605" y="36604"/>
                    <a:pt x="-123" y="30824"/>
                    <a:pt x="1803" y="29380"/>
                  </a:cubicBezTo>
                  <a:cubicBezTo>
                    <a:pt x="15771" y="20229"/>
                    <a:pt x="30220" y="11559"/>
                    <a:pt x="47559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41062" y="5318214"/>
              <a:ext cx="21146" cy="58278"/>
            </a:xfrm>
            <a:custGeom>
              <a:rect b="b" l="l" r="r" t="t"/>
              <a:pathLst>
                <a:path extrusionOk="0" h="58278" w="21146">
                  <a:moveTo>
                    <a:pt x="19124" y="0"/>
                  </a:moveTo>
                  <a:cubicBezTo>
                    <a:pt x="20087" y="8669"/>
                    <a:pt x="21532" y="13486"/>
                    <a:pt x="21050" y="17821"/>
                  </a:cubicBezTo>
                  <a:cubicBezTo>
                    <a:pt x="19605" y="27935"/>
                    <a:pt x="18160" y="38531"/>
                    <a:pt x="15271" y="48163"/>
                  </a:cubicBezTo>
                  <a:cubicBezTo>
                    <a:pt x="14307" y="52017"/>
                    <a:pt x="9491" y="54907"/>
                    <a:pt x="6601" y="58278"/>
                  </a:cubicBezTo>
                  <a:cubicBezTo>
                    <a:pt x="4675" y="54907"/>
                    <a:pt x="822" y="51535"/>
                    <a:pt x="340" y="48163"/>
                  </a:cubicBezTo>
                  <a:cubicBezTo>
                    <a:pt x="-1586" y="32270"/>
                    <a:pt x="4675" y="15412"/>
                    <a:pt x="19124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72767" y="5265741"/>
              <a:ext cx="48103" cy="37060"/>
            </a:xfrm>
            <a:custGeom>
              <a:rect b="b" l="l" r="r" t="t"/>
              <a:pathLst>
                <a:path extrusionOk="0" h="37060" w="48103">
                  <a:moveTo>
                    <a:pt x="4757" y="37060"/>
                  </a:moveTo>
                  <a:cubicBezTo>
                    <a:pt x="-2949" y="29836"/>
                    <a:pt x="-60" y="24538"/>
                    <a:pt x="4757" y="20685"/>
                  </a:cubicBezTo>
                  <a:cubicBezTo>
                    <a:pt x="14871" y="13460"/>
                    <a:pt x="25467" y="6236"/>
                    <a:pt x="36545" y="456"/>
                  </a:cubicBezTo>
                  <a:cubicBezTo>
                    <a:pt x="39435" y="-989"/>
                    <a:pt x="44251" y="1419"/>
                    <a:pt x="48104" y="1901"/>
                  </a:cubicBezTo>
                  <a:cubicBezTo>
                    <a:pt x="46659" y="6236"/>
                    <a:pt x="46659" y="12497"/>
                    <a:pt x="43288" y="14423"/>
                  </a:cubicBezTo>
                  <a:cubicBezTo>
                    <a:pt x="31247" y="22611"/>
                    <a:pt x="18243" y="29354"/>
                    <a:pt x="4757" y="3706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50030" y="5401055"/>
              <a:ext cx="37608" cy="50904"/>
            </a:xfrm>
            <a:custGeom>
              <a:rect b="b" l="l" r="r" t="t"/>
              <a:pathLst>
                <a:path extrusionOk="0" h="50904" w="37608">
                  <a:moveTo>
                    <a:pt x="7265" y="0"/>
                  </a:moveTo>
                  <a:cubicBezTo>
                    <a:pt x="18343" y="16376"/>
                    <a:pt x="27976" y="30343"/>
                    <a:pt x="37608" y="44310"/>
                  </a:cubicBezTo>
                  <a:cubicBezTo>
                    <a:pt x="31347" y="54425"/>
                    <a:pt x="24604" y="51535"/>
                    <a:pt x="20269" y="44792"/>
                  </a:cubicBezTo>
                  <a:cubicBezTo>
                    <a:pt x="12563" y="33233"/>
                    <a:pt x="6302" y="21192"/>
                    <a:pt x="41" y="8669"/>
                  </a:cubicBezTo>
                  <a:cubicBezTo>
                    <a:pt x="-441" y="7706"/>
                    <a:pt x="3412" y="4335"/>
                    <a:pt x="7265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9550875" y="112235"/>
            <a:ext cx="477634" cy="480103"/>
            <a:chOff x="5663686" y="5255091"/>
            <a:chExt cx="227694" cy="228871"/>
          </a:xfrm>
        </p:grpSpPr>
        <p:sp>
          <p:nvSpPr>
            <p:cNvPr id="87" name="Google Shape;87;p3"/>
            <p:cNvSpPr/>
            <p:nvPr/>
          </p:nvSpPr>
          <p:spPr>
            <a:xfrm>
              <a:off x="5715932" y="5307130"/>
              <a:ext cx="126200" cy="127180"/>
            </a:xfrm>
            <a:custGeom>
              <a:rect b="b" l="l" r="r" t="t"/>
              <a:pathLst>
                <a:path extrusionOk="0" h="127180" w="126200">
                  <a:moveTo>
                    <a:pt x="6" y="62619"/>
                  </a:moveTo>
                  <a:cubicBezTo>
                    <a:pt x="488" y="26978"/>
                    <a:pt x="27459" y="-475"/>
                    <a:pt x="62137" y="6"/>
                  </a:cubicBezTo>
                  <a:cubicBezTo>
                    <a:pt x="97778" y="6"/>
                    <a:pt x="126676" y="28904"/>
                    <a:pt x="126195" y="64064"/>
                  </a:cubicBezTo>
                  <a:cubicBezTo>
                    <a:pt x="125713" y="98260"/>
                    <a:pt x="95370" y="128121"/>
                    <a:pt x="60692" y="127158"/>
                  </a:cubicBezTo>
                  <a:cubicBezTo>
                    <a:pt x="26978" y="126676"/>
                    <a:pt x="-475" y="97297"/>
                    <a:pt x="6" y="62619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69881" y="5255091"/>
              <a:ext cx="55373" cy="24591"/>
            </a:xfrm>
            <a:custGeom>
              <a:rect b="b" l="l" r="r" t="t"/>
              <a:pathLst>
                <a:path extrusionOk="0" h="24591" w="55373">
                  <a:moveTo>
                    <a:pt x="52017" y="24592"/>
                  </a:moveTo>
                  <a:cubicBezTo>
                    <a:pt x="37086" y="22183"/>
                    <a:pt x="22637" y="19775"/>
                    <a:pt x="8188" y="16886"/>
                  </a:cubicBezTo>
                  <a:cubicBezTo>
                    <a:pt x="4816" y="15922"/>
                    <a:pt x="2890" y="11106"/>
                    <a:pt x="0" y="8216"/>
                  </a:cubicBezTo>
                  <a:cubicBezTo>
                    <a:pt x="3372" y="5326"/>
                    <a:pt x="7706" y="-453"/>
                    <a:pt x="10596" y="28"/>
                  </a:cubicBezTo>
                  <a:cubicBezTo>
                    <a:pt x="23600" y="1955"/>
                    <a:pt x="36604" y="4845"/>
                    <a:pt x="49608" y="8216"/>
                  </a:cubicBezTo>
                  <a:cubicBezTo>
                    <a:pt x="56833" y="10624"/>
                    <a:pt x="56833" y="16404"/>
                    <a:pt x="52017" y="2459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44807" y="5284981"/>
              <a:ext cx="37168" cy="50571"/>
            </a:xfrm>
            <a:custGeom>
              <a:rect b="b" l="l" r="r" t="t"/>
              <a:pathLst>
                <a:path extrusionOk="0" h="50571" w="37168">
                  <a:moveTo>
                    <a:pt x="8397" y="0"/>
                  </a:moveTo>
                  <a:cubicBezTo>
                    <a:pt x="22846" y="9151"/>
                    <a:pt x="30071" y="23600"/>
                    <a:pt x="36814" y="37086"/>
                  </a:cubicBezTo>
                  <a:cubicBezTo>
                    <a:pt x="38259" y="40457"/>
                    <a:pt x="34887" y="45755"/>
                    <a:pt x="33924" y="50572"/>
                  </a:cubicBezTo>
                  <a:cubicBezTo>
                    <a:pt x="29589" y="48645"/>
                    <a:pt x="24291" y="47682"/>
                    <a:pt x="21401" y="44310"/>
                  </a:cubicBezTo>
                  <a:cubicBezTo>
                    <a:pt x="14658" y="35641"/>
                    <a:pt x="8879" y="26008"/>
                    <a:pt x="2617" y="16857"/>
                  </a:cubicBezTo>
                  <a:cubicBezTo>
                    <a:pt x="-1717" y="10596"/>
                    <a:pt x="-1236" y="5298"/>
                    <a:pt x="8397" y="0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69051" y="5363006"/>
              <a:ext cx="22329" cy="59241"/>
            </a:xfrm>
            <a:custGeom>
              <a:rect b="b" l="l" r="r" t="t"/>
              <a:pathLst>
                <a:path extrusionOk="0" h="59241" w="22329">
                  <a:moveTo>
                    <a:pt x="5345" y="59241"/>
                  </a:moveTo>
                  <a:cubicBezTo>
                    <a:pt x="2936" y="52498"/>
                    <a:pt x="-435" y="48163"/>
                    <a:pt x="46" y="44792"/>
                  </a:cubicBezTo>
                  <a:cubicBezTo>
                    <a:pt x="1010" y="33233"/>
                    <a:pt x="2936" y="21192"/>
                    <a:pt x="5826" y="10115"/>
                  </a:cubicBezTo>
                  <a:cubicBezTo>
                    <a:pt x="6789" y="6261"/>
                    <a:pt x="12087" y="3372"/>
                    <a:pt x="15459" y="0"/>
                  </a:cubicBezTo>
                  <a:cubicBezTo>
                    <a:pt x="17867" y="3372"/>
                    <a:pt x="22202" y="6261"/>
                    <a:pt x="22202" y="9633"/>
                  </a:cubicBezTo>
                  <a:cubicBezTo>
                    <a:pt x="22683" y="26490"/>
                    <a:pt x="22683" y="43347"/>
                    <a:pt x="5345" y="59241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11594" y="5437659"/>
              <a:ext cx="48476" cy="39012"/>
            </a:xfrm>
            <a:custGeom>
              <a:rect b="b" l="l" r="r" t="t"/>
              <a:pathLst>
                <a:path extrusionOk="0" h="39012" w="48476">
                  <a:moveTo>
                    <a:pt x="5969" y="39012"/>
                  </a:moveTo>
                  <a:cubicBezTo>
                    <a:pt x="4524" y="38049"/>
                    <a:pt x="1635" y="36604"/>
                    <a:pt x="671" y="34196"/>
                  </a:cubicBezTo>
                  <a:cubicBezTo>
                    <a:pt x="-292" y="31788"/>
                    <a:pt x="-292" y="27453"/>
                    <a:pt x="1153" y="26008"/>
                  </a:cubicBezTo>
                  <a:cubicBezTo>
                    <a:pt x="13194" y="17339"/>
                    <a:pt x="25235" y="8670"/>
                    <a:pt x="37757" y="482"/>
                  </a:cubicBezTo>
                  <a:cubicBezTo>
                    <a:pt x="39684" y="-482"/>
                    <a:pt x="44019" y="0"/>
                    <a:pt x="45945" y="1927"/>
                  </a:cubicBezTo>
                  <a:cubicBezTo>
                    <a:pt x="47872" y="3371"/>
                    <a:pt x="48835" y="7224"/>
                    <a:pt x="48353" y="9633"/>
                  </a:cubicBezTo>
                  <a:cubicBezTo>
                    <a:pt x="45945" y="18302"/>
                    <a:pt x="16084" y="39012"/>
                    <a:pt x="5969" y="3901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694264" y="5263307"/>
              <a:ext cx="50259" cy="37278"/>
            </a:xfrm>
            <a:custGeom>
              <a:rect b="b" l="l" r="r" t="t"/>
              <a:pathLst>
                <a:path extrusionOk="0" h="37278" w="50259">
                  <a:moveTo>
                    <a:pt x="0" y="33714"/>
                  </a:moveTo>
                  <a:cubicBezTo>
                    <a:pt x="10114" y="15412"/>
                    <a:pt x="26490" y="8188"/>
                    <a:pt x="41902" y="0"/>
                  </a:cubicBezTo>
                  <a:cubicBezTo>
                    <a:pt x="51053" y="3853"/>
                    <a:pt x="52980" y="10114"/>
                    <a:pt x="46237" y="15412"/>
                  </a:cubicBezTo>
                  <a:cubicBezTo>
                    <a:pt x="35159" y="23600"/>
                    <a:pt x="22637" y="30343"/>
                    <a:pt x="10114" y="37086"/>
                  </a:cubicBezTo>
                  <a:cubicBezTo>
                    <a:pt x="8188" y="38049"/>
                    <a:pt x="3853" y="35159"/>
                    <a:pt x="0" y="33714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673364" y="5398647"/>
              <a:ext cx="36312" cy="53943"/>
            </a:xfrm>
            <a:custGeom>
              <a:rect b="b" l="l" r="r" t="t"/>
              <a:pathLst>
                <a:path extrusionOk="0" h="53943" w="36312">
                  <a:moveTo>
                    <a:pt x="28125" y="53943"/>
                  </a:moveTo>
                  <a:cubicBezTo>
                    <a:pt x="14157" y="45274"/>
                    <a:pt x="5970" y="31306"/>
                    <a:pt x="190" y="15894"/>
                  </a:cubicBezTo>
                  <a:cubicBezTo>
                    <a:pt x="-773" y="13004"/>
                    <a:pt x="2117" y="8188"/>
                    <a:pt x="4525" y="0"/>
                  </a:cubicBezTo>
                  <a:cubicBezTo>
                    <a:pt x="17529" y="18302"/>
                    <a:pt x="27162" y="33233"/>
                    <a:pt x="36313" y="48645"/>
                  </a:cubicBezTo>
                  <a:cubicBezTo>
                    <a:pt x="33905" y="50572"/>
                    <a:pt x="31015" y="52498"/>
                    <a:pt x="28125" y="53943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730783" y="5462130"/>
              <a:ext cx="52583" cy="21832"/>
            </a:xfrm>
            <a:custGeom>
              <a:rect b="b" l="l" r="r" t="t"/>
              <a:pathLst>
                <a:path extrusionOk="0" h="21832" w="52583">
                  <a:moveTo>
                    <a:pt x="52584" y="19358"/>
                  </a:moveTo>
                  <a:cubicBezTo>
                    <a:pt x="37653" y="24174"/>
                    <a:pt x="23204" y="21284"/>
                    <a:pt x="9237" y="16468"/>
                  </a:cubicBezTo>
                  <a:cubicBezTo>
                    <a:pt x="2976" y="14541"/>
                    <a:pt x="-2323" y="10688"/>
                    <a:pt x="1049" y="3464"/>
                  </a:cubicBezTo>
                  <a:cubicBezTo>
                    <a:pt x="2494" y="1056"/>
                    <a:pt x="9718" y="-389"/>
                    <a:pt x="14053" y="92"/>
                  </a:cubicBezTo>
                  <a:cubicBezTo>
                    <a:pt x="24167" y="1537"/>
                    <a:pt x="34282" y="3945"/>
                    <a:pt x="44396" y="5872"/>
                  </a:cubicBezTo>
                  <a:cubicBezTo>
                    <a:pt x="50176" y="7798"/>
                    <a:pt x="50176" y="8280"/>
                    <a:pt x="52584" y="19358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663686" y="5321585"/>
              <a:ext cx="18717" cy="53943"/>
            </a:xfrm>
            <a:custGeom>
              <a:rect b="b" l="l" r="r" t="t"/>
              <a:pathLst>
                <a:path extrusionOk="0" h="53943" w="18717">
                  <a:moveTo>
                    <a:pt x="16611" y="0"/>
                  </a:moveTo>
                  <a:cubicBezTo>
                    <a:pt x="21909" y="15894"/>
                    <a:pt x="16611" y="43347"/>
                    <a:pt x="7460" y="53943"/>
                  </a:cubicBezTo>
                  <a:cubicBezTo>
                    <a:pt x="-5063" y="41902"/>
                    <a:pt x="-1691" y="19747"/>
                    <a:pt x="16611" y="0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557081" y="115097"/>
            <a:ext cx="478294" cy="474361"/>
            <a:chOff x="4507953" y="5258277"/>
            <a:chExt cx="228009" cy="226134"/>
          </a:xfrm>
        </p:grpSpPr>
        <p:sp>
          <p:nvSpPr>
            <p:cNvPr id="97" name="Google Shape;9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1525584" y="125277"/>
            <a:ext cx="482075" cy="486627"/>
            <a:chOff x="1620555" y="5252711"/>
            <a:chExt cx="229811" cy="231981"/>
          </a:xfrm>
        </p:grpSpPr>
        <p:sp>
          <p:nvSpPr>
            <p:cNvPr id="107" name="Google Shape;10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1525411" y="2162145"/>
            <a:ext cx="482530" cy="483944"/>
            <a:chOff x="2773898" y="5255120"/>
            <a:chExt cx="230028" cy="230702"/>
          </a:xfrm>
        </p:grpSpPr>
        <p:sp>
          <p:nvSpPr>
            <p:cNvPr id="117" name="Google Shape;1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1525150" y="1133877"/>
            <a:ext cx="482993" cy="485381"/>
            <a:chOff x="2197167" y="5253193"/>
            <a:chExt cx="230249" cy="231387"/>
          </a:xfrm>
        </p:grpSpPr>
        <p:sp>
          <p:nvSpPr>
            <p:cNvPr id="127" name="Google Shape;12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1526077" y="4238588"/>
            <a:ext cx="481303" cy="480393"/>
            <a:chOff x="3929554" y="5254958"/>
            <a:chExt cx="229443" cy="229009"/>
          </a:xfrm>
        </p:grpSpPr>
        <p:sp>
          <p:nvSpPr>
            <p:cNvPr id="137" name="Google Shape;13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11525336" y="6273021"/>
            <a:ext cx="482892" cy="482585"/>
            <a:chOff x="5084785" y="5254638"/>
            <a:chExt cx="230201" cy="230054"/>
          </a:xfrm>
        </p:grpSpPr>
        <p:sp>
          <p:nvSpPr>
            <p:cNvPr id="147" name="Google Shape;14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11525010" y="3171085"/>
            <a:ext cx="483394" cy="482002"/>
            <a:chOff x="3352210" y="5255083"/>
            <a:chExt cx="230440" cy="229776"/>
          </a:xfrm>
        </p:grpSpPr>
        <p:sp>
          <p:nvSpPr>
            <p:cNvPr id="157" name="Google Shape;15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527607" y="5239802"/>
            <a:ext cx="478294" cy="474361"/>
            <a:chOff x="4507953" y="5258277"/>
            <a:chExt cx="228009" cy="226134"/>
          </a:xfrm>
        </p:grpSpPr>
        <p:sp>
          <p:nvSpPr>
            <p:cNvPr id="167" name="Google Shape;16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1" name="Google Shape;18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2" name="Google Shape;18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190" name="Google Shape;190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221" name="Google Shape;221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231" name="Google Shape;231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2561350" y="1730950"/>
            <a:ext cx="81168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Array creation</a:t>
            </a:r>
            <a:endParaRPr sz="48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"/>
          <p:cNvSpPr txBox="1"/>
          <p:nvPr/>
        </p:nvSpPr>
        <p:spPr>
          <a:xfrm>
            <a:off x="2593700" y="0"/>
            <a:ext cx="7603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/>
              <a:t>Initialize the array &amp; assign values to it</a:t>
            </a:r>
            <a:endParaRPr sz="3100"/>
          </a:p>
        </p:txBody>
      </p:sp>
      <p:sp>
        <p:nvSpPr>
          <p:cNvPr id="318" name="Google Shape;318;p16"/>
          <p:cNvSpPr txBox="1"/>
          <p:nvPr/>
        </p:nvSpPr>
        <p:spPr>
          <a:xfrm>
            <a:off x="1396600" y="661800"/>
            <a:ext cx="10551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without </a:t>
            </a:r>
            <a:r>
              <a:rPr lang="es-ES" sz="2000"/>
              <a:t>initialization</a:t>
            </a:r>
            <a:r>
              <a:rPr lang="es-ES" sz="2000"/>
              <a:t>, if we try to access array, and exception will be raised. so our next step is to initialize array as follows: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19" name="Google Shape;3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500" y="1497450"/>
            <a:ext cx="3239300" cy="10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8382" y="2252250"/>
            <a:ext cx="2604568" cy="13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6"/>
          <p:cNvSpPr txBox="1"/>
          <p:nvPr/>
        </p:nvSpPr>
        <p:spPr>
          <a:xfrm>
            <a:off x="5409075" y="1198175"/>
            <a:ext cx="6539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data can be assigned to individual elements of array as follows: and the array looks like:</a:t>
            </a:r>
            <a:endParaRPr sz="2200"/>
          </a:p>
        </p:txBody>
      </p:sp>
      <p:pic>
        <p:nvPicPr>
          <p:cNvPr id="322" name="Google Shape;32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7750" y="3572875"/>
            <a:ext cx="5205581" cy="15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800" y="4413505"/>
            <a:ext cx="6661225" cy="21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5625" y="5163325"/>
            <a:ext cx="3239300" cy="15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 txBox="1"/>
          <p:nvPr/>
        </p:nvSpPr>
        <p:spPr>
          <a:xfrm>
            <a:off x="1060225" y="1445425"/>
            <a:ext cx="102903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/>
              <a:t>Python implements array from ctypes library. so the first step is to import it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/>
              <a:t>import ctypes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/>
              <a:t>then we create a class calle myArray() in which the following functions are </a:t>
            </a:r>
            <a:r>
              <a:rPr lang="es-ES" sz="2300"/>
              <a:t>defined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arenR"/>
            </a:pPr>
            <a:r>
              <a:rPr lang="es-ES" sz="2300"/>
              <a:t>__init__      - a constructor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arenR"/>
            </a:pPr>
            <a:r>
              <a:rPr lang="es-ES" sz="2300"/>
              <a:t>__len__      - function operator to return length of array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arenR"/>
            </a:pPr>
            <a:r>
              <a:rPr lang="es-ES" sz="2300"/>
              <a:t>__getitem__   - returns array at a </a:t>
            </a:r>
            <a:r>
              <a:rPr lang="es-ES" sz="2300"/>
              <a:t>particular</a:t>
            </a:r>
            <a:r>
              <a:rPr lang="es-ES" sz="2300"/>
              <a:t> position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arenR"/>
            </a:pPr>
            <a:r>
              <a:rPr lang="es-ES" sz="2300"/>
              <a:t>append(value)   -  add the value at end of array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arenR"/>
            </a:pPr>
            <a:r>
              <a:rPr lang="es-ES" sz="2300"/>
              <a:t>_resize   : inorder to add, it calls make_array() function to increase the </a:t>
            </a:r>
            <a:r>
              <a:rPr lang="es-ES" sz="2300"/>
              <a:t>size</a:t>
            </a:r>
            <a:r>
              <a:rPr lang="es-ES" sz="2300"/>
              <a:t> of array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arenR"/>
            </a:pPr>
            <a:r>
              <a:rPr lang="es-ES" sz="2300"/>
              <a:t>make_array   - </a:t>
            </a:r>
            <a:r>
              <a:rPr lang="es-ES" sz="2300"/>
              <a:t>actually</a:t>
            </a:r>
            <a:r>
              <a:rPr lang="es-ES" sz="2300"/>
              <a:t> code for increasing the size of array is given</a:t>
            </a:r>
            <a:endParaRPr sz="2300"/>
          </a:p>
        </p:txBody>
      </p:sp>
      <p:sp>
        <p:nvSpPr>
          <p:cNvPr id="331" name="Google Shape;331;p17"/>
          <p:cNvSpPr txBox="1"/>
          <p:nvPr/>
        </p:nvSpPr>
        <p:spPr>
          <a:xfrm>
            <a:off x="1747725" y="294800"/>
            <a:ext cx="753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ADT for the dynamic array implementation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"/>
          <p:cNvSpPr txBox="1"/>
          <p:nvPr/>
        </p:nvSpPr>
        <p:spPr>
          <a:xfrm>
            <a:off x="1060225" y="1445425"/>
            <a:ext cx="1029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constructor</a:t>
            </a:r>
            <a:endParaRPr sz="3000"/>
          </a:p>
        </p:txBody>
      </p:sp>
      <p:sp>
        <p:nvSpPr>
          <p:cNvPr id="338" name="Google Shape;338;p18"/>
          <p:cNvSpPr txBox="1"/>
          <p:nvPr/>
        </p:nvSpPr>
        <p:spPr>
          <a:xfrm>
            <a:off x="1747725" y="294800"/>
            <a:ext cx="753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dynamic array implementation</a:t>
            </a:r>
            <a:endParaRPr sz="2600"/>
          </a:p>
        </p:txBody>
      </p:sp>
      <p:pic>
        <p:nvPicPr>
          <p:cNvPr id="339" name="Google Shape;3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950" y="2168400"/>
            <a:ext cx="6312200" cy="25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8"/>
          <p:cNvSpPr txBox="1"/>
          <p:nvPr/>
        </p:nvSpPr>
        <p:spPr>
          <a:xfrm>
            <a:off x="737175" y="4689600"/>
            <a:ext cx="1029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lenth of array</a:t>
            </a:r>
            <a:endParaRPr sz="3000"/>
          </a:p>
        </p:txBody>
      </p:sp>
      <p:pic>
        <p:nvPicPr>
          <p:cNvPr id="341" name="Google Shape;3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125" y="5336100"/>
            <a:ext cx="4681287" cy="15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/>
          <p:nvPr/>
        </p:nvSpPr>
        <p:spPr>
          <a:xfrm>
            <a:off x="1196075" y="969975"/>
            <a:ext cx="1029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 get the item present in a particular index</a:t>
            </a:r>
            <a:endParaRPr sz="3000"/>
          </a:p>
        </p:txBody>
      </p:sp>
      <p:sp>
        <p:nvSpPr>
          <p:cNvPr id="348" name="Google Shape;348;p19"/>
          <p:cNvSpPr txBox="1"/>
          <p:nvPr/>
        </p:nvSpPr>
        <p:spPr>
          <a:xfrm>
            <a:off x="2572025" y="192925"/>
            <a:ext cx="753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dynamic array implementation</a:t>
            </a:r>
            <a:endParaRPr sz="2600"/>
          </a:p>
        </p:txBody>
      </p:sp>
      <p:sp>
        <p:nvSpPr>
          <p:cNvPr id="349" name="Google Shape;349;p19"/>
          <p:cNvSpPr txBox="1"/>
          <p:nvPr/>
        </p:nvSpPr>
        <p:spPr>
          <a:xfrm>
            <a:off x="359075" y="4689600"/>
            <a:ext cx="11832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in the above function, we pass index whose value we want to see.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inside the function, a check is done for out of index, and if it is then error message is given. else the value in the respective </a:t>
            </a:r>
            <a:r>
              <a:rPr lang="es-ES" sz="3000"/>
              <a:t>index</a:t>
            </a:r>
            <a:r>
              <a:rPr lang="es-ES" sz="3000"/>
              <a:t> is returned.</a:t>
            </a:r>
            <a:endParaRPr sz="3000"/>
          </a:p>
        </p:txBody>
      </p:sp>
      <p:pic>
        <p:nvPicPr>
          <p:cNvPr id="350" name="Google Shape;3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075" y="1757088"/>
            <a:ext cx="5824750" cy="27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9"/>
          <p:cNvSpPr txBox="1"/>
          <p:nvPr/>
        </p:nvSpPr>
        <p:spPr>
          <a:xfrm>
            <a:off x="7301625" y="1808525"/>
            <a:ext cx="4414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When the subscript notation is used in a program, y = x[i], Python will call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the getitem method, passing the value of i to the index parameter.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"/>
          <p:cNvSpPr txBox="1"/>
          <p:nvPr/>
        </p:nvSpPr>
        <p:spPr>
          <a:xfrm>
            <a:off x="1196075" y="969975"/>
            <a:ext cx="1029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 add the item to the end of array</a:t>
            </a:r>
            <a:endParaRPr sz="3000"/>
          </a:p>
        </p:txBody>
      </p:sp>
      <p:sp>
        <p:nvSpPr>
          <p:cNvPr id="358" name="Google Shape;358;p20"/>
          <p:cNvSpPr txBox="1"/>
          <p:nvPr/>
        </p:nvSpPr>
        <p:spPr>
          <a:xfrm>
            <a:off x="2572025" y="192925"/>
            <a:ext cx="753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dynamic array implementation</a:t>
            </a:r>
            <a:endParaRPr sz="2600"/>
          </a:p>
        </p:txBody>
      </p:sp>
      <p:sp>
        <p:nvSpPr>
          <p:cNvPr id="359" name="Google Shape;359;p20"/>
          <p:cNvSpPr txBox="1"/>
          <p:nvPr/>
        </p:nvSpPr>
        <p:spPr>
          <a:xfrm>
            <a:off x="179550" y="4183625"/>
            <a:ext cx="11832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in the above function, we pass value to be added to our array.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it checks whether the array has reached its capacity, if so it calls resize function which doubles the size of the array, to make room for adding more elements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once the capacity of array is increased, the new value is added.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360" name="Google Shape;3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950" y="1616475"/>
            <a:ext cx="8269925" cy="25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/>
          <p:nvPr/>
        </p:nvSpPr>
        <p:spPr>
          <a:xfrm>
            <a:off x="1196075" y="969975"/>
            <a:ext cx="10290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/>
              <a:t>The key is to provide means to grow the array A that stores the elements of a list. Of course, we cannot actually grow that array, as its capacity is fixed. If an element is appended to a list at a time when the underlying array is full, we perform the following steps:</a:t>
            </a:r>
            <a:endParaRPr sz="2500"/>
          </a:p>
        </p:txBody>
      </p:sp>
      <p:sp>
        <p:nvSpPr>
          <p:cNvPr id="367" name="Google Shape;367;p21"/>
          <p:cNvSpPr txBox="1"/>
          <p:nvPr/>
        </p:nvSpPr>
        <p:spPr>
          <a:xfrm>
            <a:off x="2572025" y="277275"/>
            <a:ext cx="7538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/>
              <a:t>dynamic array implementation</a:t>
            </a:r>
            <a:endParaRPr sz="3300"/>
          </a:p>
        </p:txBody>
      </p:sp>
      <p:pic>
        <p:nvPicPr>
          <p:cNvPr id="368" name="Google Shape;3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400" y="2667000"/>
            <a:ext cx="8219300" cy="41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 txBox="1"/>
          <p:nvPr/>
        </p:nvSpPr>
        <p:spPr>
          <a:xfrm>
            <a:off x="1196075" y="969975"/>
            <a:ext cx="1029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 resize the capacity of array</a:t>
            </a:r>
            <a:endParaRPr sz="3000"/>
          </a:p>
        </p:txBody>
      </p:sp>
      <p:sp>
        <p:nvSpPr>
          <p:cNvPr id="375" name="Google Shape;375;p22"/>
          <p:cNvSpPr txBox="1"/>
          <p:nvPr/>
        </p:nvSpPr>
        <p:spPr>
          <a:xfrm>
            <a:off x="2572025" y="192925"/>
            <a:ext cx="753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dynamic array implementation</a:t>
            </a:r>
            <a:endParaRPr sz="2600"/>
          </a:p>
        </p:txBody>
      </p:sp>
      <p:sp>
        <p:nvSpPr>
          <p:cNvPr id="376" name="Google Shape;376;p22"/>
          <p:cNvSpPr txBox="1"/>
          <p:nvPr/>
        </p:nvSpPr>
        <p:spPr>
          <a:xfrm>
            <a:off x="179550" y="4183625"/>
            <a:ext cx="11832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in the above function, we pass original capacity of array and which in turn call another </a:t>
            </a:r>
            <a:r>
              <a:rPr lang="es-ES" sz="3000"/>
              <a:t>function</a:t>
            </a:r>
            <a:r>
              <a:rPr lang="es-ES" sz="3000"/>
              <a:t> called make_array() which physically increase space in memory for the array.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377" name="Google Shape;3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725" y="1616475"/>
            <a:ext cx="7220125" cy="23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"/>
          <p:cNvSpPr txBox="1"/>
          <p:nvPr/>
        </p:nvSpPr>
        <p:spPr>
          <a:xfrm>
            <a:off x="1196075" y="969975"/>
            <a:ext cx="1029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 increase  the capacity of array</a:t>
            </a:r>
            <a:endParaRPr sz="3000"/>
          </a:p>
        </p:txBody>
      </p:sp>
      <p:sp>
        <p:nvSpPr>
          <p:cNvPr id="384" name="Google Shape;384;p23"/>
          <p:cNvSpPr txBox="1"/>
          <p:nvPr/>
        </p:nvSpPr>
        <p:spPr>
          <a:xfrm>
            <a:off x="2572025" y="192925"/>
            <a:ext cx="753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dynamic array implementation</a:t>
            </a:r>
            <a:endParaRPr sz="2600"/>
          </a:p>
        </p:txBody>
      </p:sp>
      <p:pic>
        <p:nvPicPr>
          <p:cNvPr id="385" name="Google Shape;3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575" y="1808525"/>
            <a:ext cx="5850093" cy="135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 txBox="1"/>
          <p:nvPr/>
        </p:nvSpPr>
        <p:spPr>
          <a:xfrm>
            <a:off x="1196075" y="969975"/>
            <a:ext cx="1029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 </a:t>
            </a:r>
            <a:r>
              <a:rPr lang="es-ES" sz="3000"/>
              <a:t>execution</a:t>
            </a:r>
            <a:r>
              <a:rPr lang="es-ES" sz="3000"/>
              <a:t> of the array</a:t>
            </a:r>
            <a:endParaRPr sz="3000"/>
          </a:p>
        </p:txBody>
      </p:sp>
      <p:sp>
        <p:nvSpPr>
          <p:cNvPr id="392" name="Google Shape;392;p24"/>
          <p:cNvSpPr txBox="1"/>
          <p:nvPr/>
        </p:nvSpPr>
        <p:spPr>
          <a:xfrm>
            <a:off x="2572025" y="192925"/>
            <a:ext cx="753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dynamic array implementation</a:t>
            </a:r>
            <a:endParaRPr sz="2600"/>
          </a:p>
        </p:txBody>
      </p:sp>
      <p:pic>
        <p:nvPicPr>
          <p:cNvPr id="393" name="Google Shape;3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800" y="1808525"/>
            <a:ext cx="3922925" cy="19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0770" y="0"/>
            <a:ext cx="3063705" cy="65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"/>
          <p:cNvSpPr txBox="1"/>
          <p:nvPr/>
        </p:nvSpPr>
        <p:spPr>
          <a:xfrm>
            <a:off x="2816700" y="2081875"/>
            <a:ext cx="727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https://medium.com/@bsurajbh/implementing-arrays-with-python-7586206f0b13</a:t>
            </a:r>
            <a:endParaRPr/>
          </a:p>
        </p:txBody>
      </p:sp>
      <p:sp>
        <p:nvSpPr>
          <p:cNvPr id="401" name="Google Shape;401;p25"/>
          <p:cNvSpPr txBox="1"/>
          <p:nvPr/>
        </p:nvSpPr>
        <p:spPr>
          <a:xfrm>
            <a:off x="2721425" y="4068525"/>
            <a:ext cx="787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https://www.youtube.com/watch?v=VGehgCGrfds</a:t>
            </a:r>
            <a:endParaRPr/>
          </a:p>
        </p:txBody>
      </p:sp>
      <p:sp>
        <p:nvSpPr>
          <p:cNvPr id="402" name="Google Shape;402;p25"/>
          <p:cNvSpPr txBox="1"/>
          <p:nvPr/>
        </p:nvSpPr>
        <p:spPr>
          <a:xfrm>
            <a:off x="2567850" y="3121200"/>
            <a:ext cx="690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https://www.herevego.com/data-structures-1/</a:t>
            </a:r>
            <a:endParaRPr/>
          </a:p>
        </p:txBody>
      </p:sp>
      <p:sp>
        <p:nvSpPr>
          <p:cNvPr id="403" name="Google Shape;403;p25"/>
          <p:cNvSpPr txBox="1"/>
          <p:nvPr/>
        </p:nvSpPr>
        <p:spPr>
          <a:xfrm>
            <a:off x="1955550" y="1034850"/>
            <a:ext cx="813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map implementation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</a:rPr>
              <a:t>http://shirleyisnotageek.blogspot.com/2015/05/map-adt-using-python.html</a:t>
            </a:r>
            <a:endParaRPr/>
          </a:p>
        </p:txBody>
      </p:sp>
      <p:sp>
        <p:nvSpPr>
          <p:cNvPr id="404" name="Google Shape;404;p25"/>
          <p:cNvSpPr txBox="1"/>
          <p:nvPr/>
        </p:nvSpPr>
        <p:spPr>
          <a:xfrm>
            <a:off x="2173500" y="5015850"/>
            <a:ext cx="764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https://www.herevego.com/hashing-python/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/>
        </p:nvSpPr>
        <p:spPr>
          <a:xfrm>
            <a:off x="1864650" y="6305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</a:rPr>
              <a:t> Array Structure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631800" y="1265625"/>
            <a:ext cx="10928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A one-dimensional array, is composed of multiple sequential elements stored in contiguous bytes of memory and allows for random access to the individual elements.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The entire contents of an array are identified by a single name.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Individual elements within the array can  be accessed </a:t>
            </a:r>
            <a:r>
              <a:rPr lang="es-ES" sz="2400"/>
              <a:t>directly</a:t>
            </a:r>
            <a:r>
              <a:rPr lang="es-ES" sz="2400"/>
              <a:t> by specifying an </a:t>
            </a:r>
            <a:r>
              <a:rPr lang="es-ES" sz="2400"/>
              <a:t>integer</a:t>
            </a:r>
            <a:r>
              <a:rPr lang="es-ES" sz="2400"/>
              <a:t> subscript or index value, which indicates an offset from the start of the array. e.g</a:t>
            </a:r>
            <a:endParaRPr sz="2400"/>
          </a:p>
        </p:txBody>
      </p: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475" y="4036125"/>
            <a:ext cx="6453575" cy="12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/>
        </p:nvSpPr>
        <p:spPr>
          <a:xfrm>
            <a:off x="2028575" y="763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</a:rPr>
              <a:t>Low level arrays Vs Referential arrays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870875" y="612175"/>
            <a:ext cx="10778100" cy="5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 has 2 types of arrays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level arrays - data will be stored as bytes in regular memory blocks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referential arrays - concept of pointers are used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level arrays: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 internally represents each character as 2 bytes i.e 16 bits. consider word “Sample”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 “S” , has 2 indexes (2146 &amp; 2147). this means one character is represented in 2 bytes. Total of 6 characters are stored as 12 bytes.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450" y="3609975"/>
            <a:ext cx="575310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 txBox="1"/>
          <p:nvPr/>
        </p:nvSpPr>
        <p:spPr>
          <a:xfrm>
            <a:off x="2028575" y="763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</a:rPr>
              <a:t>Low level arrays Vs Referential arrays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870875" y="612175"/>
            <a:ext cx="10778100" cy="6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suppose we need to store 1000 employees with their employee IDs. The method of low level arrays become inefficient.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case we go for referential arrays as follows: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each index is pointed to a 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object.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 is intelligent enough to point duplicates to same index as follows: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900">
                <a:solidFill>
                  <a:srgbClr val="393939"/>
                </a:solidFill>
                <a:highlight>
                  <a:srgbClr val="FFFFFF"/>
                </a:highlight>
              </a:rPr>
              <a:t>When an  </a:t>
            </a:r>
            <a:r>
              <a:rPr b="1" lang="es-ES" sz="1900">
                <a:solidFill>
                  <a:srgbClr val="393939"/>
                </a:solidFill>
                <a:highlight>
                  <a:srgbClr val="FFFFFF"/>
                </a:highlight>
              </a:rPr>
              <a:t>array</a:t>
            </a:r>
            <a:r>
              <a:rPr lang="es-ES" sz="1900">
                <a:solidFill>
                  <a:srgbClr val="393939"/>
                </a:solidFill>
                <a:highlight>
                  <a:srgbClr val="FFFFFF"/>
                </a:highlight>
              </a:rPr>
              <a:t>  of size </a:t>
            </a:r>
            <a:r>
              <a:rPr b="1" lang="es-ES" sz="1900">
                <a:solidFill>
                  <a:srgbClr val="393939"/>
                </a:solidFill>
                <a:highlight>
                  <a:srgbClr val="FFFFFF"/>
                </a:highlight>
              </a:rPr>
              <a:t>8</a:t>
            </a:r>
            <a:r>
              <a:rPr lang="es-ES" sz="1900">
                <a:solidFill>
                  <a:srgbClr val="393939"/>
                </a:solidFill>
                <a:highlight>
                  <a:srgbClr val="FFFFFF"/>
                </a:highlight>
              </a:rPr>
              <a:t> and all the values are </a:t>
            </a:r>
            <a:r>
              <a:rPr b="1" lang="es-ES" sz="1900">
                <a:solidFill>
                  <a:srgbClr val="393939"/>
                </a:solidFill>
                <a:highlight>
                  <a:srgbClr val="FFFFFF"/>
                </a:highlight>
              </a:rPr>
              <a:t>zeros</a:t>
            </a:r>
            <a:r>
              <a:rPr lang="es-ES" sz="1900">
                <a:solidFill>
                  <a:srgbClr val="393939"/>
                </a:solidFill>
                <a:highlight>
                  <a:srgbClr val="FFFFFF"/>
                </a:highlight>
              </a:rPr>
              <a:t> , Python will reference it as above to save huge memory.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725" y="1460475"/>
            <a:ext cx="51625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4817850"/>
            <a:ext cx="50101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/>
          <p:nvPr/>
        </p:nvSpPr>
        <p:spPr>
          <a:xfrm>
            <a:off x="2028575" y="763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</a:rPr>
              <a:t>Low level arrays Vs Referential arrays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870875" y="612175"/>
            <a:ext cx="10778100" cy="6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but what happened if any one portion of array is updated? Python manages this by creating </a:t>
            </a:r>
            <a:r>
              <a:rPr lang="es-ES" sz="1200">
                <a:solidFill>
                  <a:srgbClr val="393939"/>
                </a:solidFill>
                <a:highlight>
                  <a:srgbClr val="FFFFFF"/>
                </a:highlight>
              </a:rPr>
              <a:t>A </a:t>
            </a:r>
            <a:r>
              <a:rPr b="1" lang="es-ES" sz="2300">
                <a:solidFill>
                  <a:srgbClr val="393939"/>
                </a:solidFill>
                <a:highlight>
                  <a:srgbClr val="FFFFFF"/>
                </a:highlight>
              </a:rPr>
              <a:t>new</a:t>
            </a:r>
            <a:r>
              <a:rPr lang="es-ES" sz="2300">
                <a:solidFill>
                  <a:srgbClr val="393939"/>
                </a:solidFill>
                <a:highlight>
                  <a:srgbClr val="FFFFFF"/>
                </a:highlight>
              </a:rPr>
              <a:t> referential object  for the </a:t>
            </a:r>
            <a:r>
              <a:rPr b="1" lang="es-ES" sz="2300">
                <a:solidFill>
                  <a:srgbClr val="393939"/>
                </a:solidFill>
                <a:highlight>
                  <a:srgbClr val="FFFFFF"/>
                </a:highlight>
              </a:rPr>
              <a:t>updated</a:t>
            </a:r>
            <a:r>
              <a:rPr lang="es-ES" sz="2300">
                <a:solidFill>
                  <a:srgbClr val="393939"/>
                </a:solidFill>
                <a:highlight>
                  <a:srgbClr val="FFFFFF"/>
                </a:highlight>
              </a:rPr>
              <a:t> value only.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125" y="1710825"/>
            <a:ext cx="533400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/>
          <p:nvPr/>
        </p:nvSpPr>
        <p:spPr>
          <a:xfrm>
            <a:off x="2028575" y="763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</a:rPr>
              <a:t>Low level arrays Vs Referential arrays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870875" y="612175"/>
            <a:ext cx="10778100" cy="6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what happened if array is extended?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100">
                <a:solidFill>
                  <a:srgbClr val="393939"/>
                </a:solidFill>
                <a:highlight>
                  <a:srgbClr val="FFFFFF"/>
                </a:highlight>
              </a:rPr>
              <a:t>Python assigns a </a:t>
            </a:r>
            <a:r>
              <a:rPr b="1" lang="es-ES" sz="2100">
                <a:solidFill>
                  <a:srgbClr val="393939"/>
                </a:solidFill>
                <a:highlight>
                  <a:srgbClr val="FFFFFF"/>
                </a:highlight>
              </a:rPr>
              <a:t>new index list</a:t>
            </a:r>
            <a:r>
              <a:rPr lang="es-ES" sz="2100">
                <a:solidFill>
                  <a:srgbClr val="393939"/>
                </a:solidFill>
                <a:highlight>
                  <a:srgbClr val="FFFFFF"/>
                </a:highlight>
              </a:rPr>
              <a:t> when a list is </a:t>
            </a:r>
            <a:r>
              <a:rPr b="1" lang="es-ES" sz="2100">
                <a:solidFill>
                  <a:srgbClr val="393939"/>
                </a:solidFill>
                <a:highlight>
                  <a:srgbClr val="FFFFFF"/>
                </a:highlight>
              </a:rPr>
              <a:t>extended</a:t>
            </a:r>
            <a:r>
              <a:rPr lang="es-ES" sz="2100">
                <a:solidFill>
                  <a:srgbClr val="393939"/>
                </a:solidFill>
                <a:highlight>
                  <a:srgbClr val="FFFFFF"/>
                </a:highlight>
              </a:rPr>
              <a:t>. i.e it would have a </a:t>
            </a:r>
            <a:r>
              <a:rPr b="1" lang="es-ES" sz="2100">
                <a:solidFill>
                  <a:srgbClr val="393939"/>
                </a:solidFill>
                <a:highlight>
                  <a:srgbClr val="FFFFFF"/>
                </a:highlight>
              </a:rPr>
              <a:t>primary</a:t>
            </a:r>
            <a:r>
              <a:rPr lang="es-ES" sz="2100">
                <a:solidFill>
                  <a:srgbClr val="393939"/>
                </a:solidFill>
                <a:highlight>
                  <a:srgbClr val="FFFFFF"/>
                </a:highlight>
              </a:rPr>
              <a:t> link to new index slab and </a:t>
            </a:r>
            <a:r>
              <a:rPr b="1" lang="es-ES" sz="2100">
                <a:solidFill>
                  <a:srgbClr val="393939"/>
                </a:solidFill>
                <a:highlight>
                  <a:srgbClr val="FFFFFF"/>
                </a:highlight>
              </a:rPr>
              <a:t>secondary</a:t>
            </a:r>
            <a:r>
              <a:rPr lang="es-ES" sz="2100">
                <a:solidFill>
                  <a:srgbClr val="393939"/>
                </a:solidFill>
                <a:highlight>
                  <a:srgbClr val="FFFFFF"/>
                </a:highlight>
              </a:rPr>
              <a:t> link to existing index slab as shown above. This helps immensely when performing </a:t>
            </a:r>
            <a:r>
              <a:rPr b="1" lang="es-ES" sz="2100">
                <a:solidFill>
                  <a:srgbClr val="393939"/>
                </a:solidFill>
                <a:highlight>
                  <a:srgbClr val="FFFFFF"/>
                </a:highlight>
              </a:rPr>
              <a:t>update</a:t>
            </a:r>
            <a:r>
              <a:rPr lang="es-ES" sz="2100">
                <a:solidFill>
                  <a:srgbClr val="393939"/>
                </a:solidFill>
                <a:highlight>
                  <a:srgbClr val="FFFFFF"/>
                </a:highlight>
              </a:rPr>
              <a:t> or </a:t>
            </a:r>
            <a:r>
              <a:rPr b="1" lang="es-ES" sz="2100">
                <a:solidFill>
                  <a:srgbClr val="393939"/>
                </a:solidFill>
                <a:highlight>
                  <a:srgbClr val="FFFFFF"/>
                </a:highlight>
              </a:rPr>
              <a:t>alter</a:t>
            </a:r>
            <a:r>
              <a:rPr lang="es-ES" sz="2100">
                <a:solidFill>
                  <a:srgbClr val="393939"/>
                </a:solidFill>
                <a:highlight>
                  <a:srgbClr val="FFFFFF"/>
                </a:highlight>
              </a:rPr>
              <a:t> operations to happen </a:t>
            </a:r>
            <a:r>
              <a:rPr b="1" lang="es-ES" sz="2100">
                <a:solidFill>
                  <a:srgbClr val="393939"/>
                </a:solidFill>
                <a:highlight>
                  <a:srgbClr val="FFFFFF"/>
                </a:highlight>
              </a:rPr>
              <a:t>efficiently</a:t>
            </a:r>
            <a:r>
              <a:rPr lang="es-ES" sz="2100">
                <a:solidFill>
                  <a:srgbClr val="393939"/>
                </a:solidFill>
                <a:highlight>
                  <a:srgbClr val="FFFFFF"/>
                </a:highlight>
              </a:rPr>
              <a:t>. This process </a:t>
            </a:r>
            <a:r>
              <a:rPr b="1" lang="es-ES" sz="2100">
                <a:solidFill>
                  <a:srgbClr val="393939"/>
                </a:solidFill>
                <a:highlight>
                  <a:srgbClr val="FFFFFF"/>
                </a:highlight>
              </a:rPr>
              <a:t>continues</a:t>
            </a:r>
            <a:r>
              <a:rPr lang="es-ES" sz="2100">
                <a:solidFill>
                  <a:srgbClr val="393939"/>
                </a:solidFill>
                <a:highlight>
                  <a:srgbClr val="FFFFFF"/>
                </a:highlight>
              </a:rPr>
              <a:t> as and when an array is </a:t>
            </a:r>
            <a:r>
              <a:rPr b="1" lang="es-ES" sz="2100">
                <a:solidFill>
                  <a:srgbClr val="393939"/>
                </a:solidFill>
                <a:highlight>
                  <a:srgbClr val="FFFFFF"/>
                </a:highlight>
              </a:rPr>
              <a:t>extended</a:t>
            </a:r>
            <a:r>
              <a:rPr lang="es-ES" sz="2100">
                <a:solidFill>
                  <a:srgbClr val="393939"/>
                </a:solidFill>
                <a:highlight>
                  <a:srgbClr val="FFFFFF"/>
                </a:highlight>
              </a:rPr>
              <a:t>.</a:t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Google Shape;2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000" y="3137475"/>
            <a:ext cx="7203850" cy="27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 txBox="1"/>
          <p:nvPr/>
        </p:nvSpPr>
        <p:spPr>
          <a:xfrm>
            <a:off x="2028575" y="763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</a:rPr>
              <a:t>Dynamic</a:t>
            </a:r>
            <a:r>
              <a:rPr lang="es-ES" sz="3300">
                <a:solidFill>
                  <a:schemeClr val="dk1"/>
                </a:solidFill>
              </a:rPr>
              <a:t> arrays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870875" y="612175"/>
            <a:ext cx="10778100" cy="6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store huge amount of data using arrays and python has to consistently extend its memory allocation accordingly.</a:t>
            </a:r>
            <a:r>
              <a:rPr lang="es-E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i="1" lang="es-ES" sz="2000">
                <a:solidFill>
                  <a:srgbClr val="393939"/>
                </a:solidFill>
                <a:highlight>
                  <a:srgbClr val="FFFFFF"/>
                </a:highlight>
              </a:rPr>
              <a:t>nce a list or tuple memory </a:t>
            </a:r>
            <a:r>
              <a:rPr b="1" i="1" lang="es-ES" sz="2000">
                <a:solidFill>
                  <a:srgbClr val="393939"/>
                </a:solidFill>
                <a:highlight>
                  <a:srgbClr val="FFFFFF"/>
                </a:highlight>
              </a:rPr>
              <a:t>overflows</a:t>
            </a:r>
            <a:r>
              <a:rPr i="1" lang="es-ES" sz="2000">
                <a:solidFill>
                  <a:srgbClr val="393939"/>
                </a:solidFill>
                <a:highlight>
                  <a:srgbClr val="FFFFFF"/>
                </a:highlight>
              </a:rPr>
              <a:t> , the interpreter creates a new list or tuple of double size and copies everything to the newly created </a:t>
            </a:r>
            <a:r>
              <a:rPr b="1" i="1" lang="es-ES" sz="2000">
                <a:solidFill>
                  <a:srgbClr val="393939"/>
                </a:solidFill>
                <a:highlight>
                  <a:srgbClr val="FFFFFF"/>
                </a:highlight>
              </a:rPr>
              <a:t>fresh</a:t>
            </a:r>
            <a:r>
              <a:rPr i="1" lang="es-ES" sz="2000">
                <a:solidFill>
                  <a:srgbClr val="393939"/>
                </a:solidFill>
                <a:highlight>
                  <a:srgbClr val="FFFFFF"/>
                </a:highlight>
              </a:rPr>
              <a:t> array. The older array is </a:t>
            </a:r>
            <a:r>
              <a:rPr b="1" i="1" lang="es-ES" sz="2000">
                <a:solidFill>
                  <a:srgbClr val="393939"/>
                </a:solidFill>
                <a:highlight>
                  <a:srgbClr val="FFFFFF"/>
                </a:highlight>
              </a:rPr>
              <a:t>discarded</a:t>
            </a:r>
            <a:r>
              <a:rPr i="1" lang="es-ES" sz="2000">
                <a:solidFill>
                  <a:srgbClr val="393939"/>
                </a:solidFill>
                <a:highlight>
                  <a:srgbClr val="FFFFFF"/>
                </a:highlight>
              </a:rPr>
              <a:t>.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5" name="Google Shape;29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800" y="2470428"/>
            <a:ext cx="6326950" cy="43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 txBox="1"/>
          <p:nvPr/>
        </p:nvSpPr>
        <p:spPr>
          <a:xfrm>
            <a:off x="3923750" y="89800"/>
            <a:ext cx="381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Array ADT</a:t>
            </a:r>
            <a:endParaRPr sz="3200"/>
          </a:p>
        </p:txBody>
      </p:sp>
      <p:sp>
        <p:nvSpPr>
          <p:cNvPr id="302" name="Google Shape;302;p14"/>
          <p:cNvSpPr txBox="1"/>
          <p:nvPr/>
        </p:nvSpPr>
        <p:spPr>
          <a:xfrm>
            <a:off x="1197150" y="688325"/>
            <a:ext cx="106404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/>
              <a:t>Array(size)</a:t>
            </a:r>
            <a:r>
              <a:rPr lang="es-ES" sz="2400"/>
              <a:t> : creates a one-dimensional array consisting of size elements with each element initially set to None. size must be greater than zero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/>
              <a:t>length() </a:t>
            </a:r>
            <a:r>
              <a:rPr lang="es-ES" sz="2400"/>
              <a:t>: returns the length or number of elements in the array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/>
              <a:t>getitem ( index )</a:t>
            </a:r>
            <a:r>
              <a:rPr lang="es-ES" sz="2400"/>
              <a:t>: Returns the value stored in the array at element position index. The index argument must be within the valid range. Accessed using the subscript operator.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/>
              <a:t>setitem ( index, value )</a:t>
            </a:r>
            <a:r>
              <a:rPr lang="es-ES" sz="2400"/>
              <a:t>: Modies the contents of the array element at position index to contain value. The index must be within the valid range. Accessed using the subscript operator.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/>
              <a:t>clearing( value )</a:t>
            </a:r>
            <a:r>
              <a:rPr lang="es-ES" sz="2400"/>
              <a:t>: Clears the array by setting every element to value.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/>
              <a:t>iterator ()</a:t>
            </a:r>
            <a:r>
              <a:rPr lang="es-ES" sz="2400"/>
              <a:t>: Creates and returns an iterator that can be used to traverse the elements of the array.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125" y="928250"/>
            <a:ext cx="4103825" cy="14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5"/>
          <p:cNvSpPr txBox="1"/>
          <p:nvPr/>
        </p:nvSpPr>
        <p:spPr>
          <a:xfrm>
            <a:off x="2061675" y="89800"/>
            <a:ext cx="598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Creating a Hardware Array</a:t>
            </a:r>
            <a:endParaRPr sz="2400"/>
          </a:p>
        </p:txBody>
      </p:sp>
      <p:pic>
        <p:nvPicPr>
          <p:cNvPr id="310" name="Google Shape;3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3950" y="2708775"/>
            <a:ext cx="5155200" cy="13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5"/>
          <p:cNvSpPr txBox="1"/>
          <p:nvPr/>
        </p:nvSpPr>
        <p:spPr>
          <a:xfrm>
            <a:off x="1197150" y="4212925"/>
            <a:ext cx="10197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the above statements creates an array named slots that contains five elements.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for the slots array, the legal range is [0..4]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a reference outside this like slots[6] will generate an error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