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Poppins"/>
      <p:regular r:id="rId21"/>
      <p:bold r:id="rId22"/>
      <p:italic r:id="rId23"/>
      <p:boldItalic r:id="rId24"/>
    </p:embeddedFont>
    <p:embeddedFont>
      <p:font typeface="Barlow Condensed"/>
      <p:regular r:id="rId25"/>
      <p:bold r:id="rId26"/>
      <p:italic r:id="rId27"/>
      <p:boldItalic r:id="rId28"/>
    </p:embeddedFont>
    <p:embeddedFont>
      <p:font typeface="Fredericka the Great"/>
      <p:regular r:id="rId29"/>
    </p:embeddedFont>
    <p:embeddedFont>
      <p:font typeface="Homemade Apple"/>
      <p:regular r:id="rId30"/>
    </p:embeddedFont>
    <p:embeddedFont>
      <p:font typeface="Gaegu"/>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bold.fntdata"/><Relationship Id="rId25" Type="http://schemas.openxmlformats.org/officeDocument/2006/relationships/font" Target="fonts/BarlowCondensed-regular.fntdata"/><Relationship Id="rId28" Type="http://schemas.openxmlformats.org/officeDocument/2006/relationships/font" Target="fonts/BarlowCondensed-boldItalic.fntdata"/><Relationship Id="rId27" Type="http://schemas.openxmlformats.org/officeDocument/2006/relationships/font" Target="fonts/BarlowCondense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rederickatheGre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egu-regular.fntdata"/><Relationship Id="rId30" Type="http://schemas.openxmlformats.org/officeDocument/2006/relationships/font" Target="fonts/HomemadeApple-regular.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Gaegu-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3e4b23a42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g13e4b23a42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8b5302930c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8b5302930c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8d2e0a3fb6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8d2e0a3fb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8d2e0a3fb6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8d2e0a3fb6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8d2e0a3fb6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8d2e0a3fb6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3e4b23a427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3e4b23a427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13e4b23a427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5309dda401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5309dda40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8d395585a4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8d395585a4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8d395585a4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8d2e0a3fb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8d2e0a3fb6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8d2e0a3fb6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8b5302930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8b5302930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8b5302930c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8b5302930c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3e4b23a42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3e4b23a427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13e4b23a427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6.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4496943" y="110308"/>
            <a:ext cx="482530" cy="483944"/>
            <a:chOff x="2773898" y="5255120"/>
            <a:chExt cx="230028" cy="230702"/>
          </a:xfrm>
        </p:grpSpPr>
        <p:sp>
          <p:nvSpPr>
            <p:cNvPr id="17" name="Google Shape;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2449447" y="108966"/>
            <a:ext cx="482075" cy="486627"/>
            <a:chOff x="1620555" y="5252711"/>
            <a:chExt cx="229811" cy="231981"/>
          </a:xfrm>
        </p:grpSpPr>
        <p:sp>
          <p:nvSpPr>
            <p:cNvPr id="27" name="Google Shape;2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3414349" y="109589"/>
            <a:ext cx="482993" cy="485381"/>
            <a:chOff x="2197167" y="5253193"/>
            <a:chExt cx="230249" cy="231387"/>
          </a:xfrm>
        </p:grpSpPr>
        <p:sp>
          <p:nvSpPr>
            <p:cNvPr id="37" name="Google Shape;3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 name="Google Shape;46;p3"/>
          <p:cNvGrpSpPr/>
          <p:nvPr/>
        </p:nvGrpSpPr>
        <p:grpSpPr>
          <a:xfrm>
            <a:off x="6500352" y="112077"/>
            <a:ext cx="481303" cy="480393"/>
            <a:chOff x="3929554" y="5254958"/>
            <a:chExt cx="229443" cy="229009"/>
          </a:xfrm>
        </p:grpSpPr>
        <p:sp>
          <p:nvSpPr>
            <p:cNvPr id="47" name="Google Shape;4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8551807" y="110981"/>
            <a:ext cx="482892" cy="482585"/>
            <a:chOff x="5084785" y="5254638"/>
            <a:chExt cx="230201" cy="230054"/>
          </a:xfrm>
        </p:grpSpPr>
        <p:sp>
          <p:nvSpPr>
            <p:cNvPr id="57" name="Google Shape;5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 name="Google Shape;66;p3"/>
          <p:cNvGrpSpPr/>
          <p:nvPr/>
        </p:nvGrpSpPr>
        <p:grpSpPr>
          <a:xfrm>
            <a:off x="5484989" y="111269"/>
            <a:ext cx="483394" cy="482002"/>
            <a:chOff x="3352210" y="5255083"/>
            <a:chExt cx="230440" cy="229776"/>
          </a:xfrm>
        </p:grpSpPr>
        <p:sp>
          <p:nvSpPr>
            <p:cNvPr id="67" name="Google Shape;6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 name="Google Shape;76;p3"/>
          <p:cNvGrpSpPr/>
          <p:nvPr/>
        </p:nvGrpSpPr>
        <p:grpSpPr>
          <a:xfrm>
            <a:off x="10634812" y="107284"/>
            <a:ext cx="479605" cy="490008"/>
            <a:chOff x="6241062" y="5252711"/>
            <a:chExt cx="228634" cy="233593"/>
          </a:xfrm>
        </p:grpSpPr>
        <p:sp>
          <p:nvSpPr>
            <p:cNvPr id="77" name="Google Shape;77;p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 name="Google Shape;86;p3"/>
          <p:cNvGrpSpPr/>
          <p:nvPr/>
        </p:nvGrpSpPr>
        <p:grpSpPr>
          <a:xfrm>
            <a:off x="9550875" y="112235"/>
            <a:ext cx="477634" cy="480103"/>
            <a:chOff x="5663686" y="5255091"/>
            <a:chExt cx="227694" cy="228871"/>
          </a:xfrm>
        </p:grpSpPr>
        <p:sp>
          <p:nvSpPr>
            <p:cNvPr id="87" name="Google Shape;87;p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 name="Google Shape;96;p3"/>
          <p:cNvGrpSpPr/>
          <p:nvPr/>
        </p:nvGrpSpPr>
        <p:grpSpPr>
          <a:xfrm>
            <a:off x="7557081" y="115097"/>
            <a:ext cx="478294" cy="474361"/>
            <a:chOff x="4507953" y="5258277"/>
            <a:chExt cx="228009" cy="226134"/>
          </a:xfrm>
        </p:grpSpPr>
        <p:sp>
          <p:nvSpPr>
            <p:cNvPr id="97" name="Google Shape;9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 name="Google Shape;106;p3"/>
          <p:cNvGrpSpPr/>
          <p:nvPr/>
        </p:nvGrpSpPr>
        <p:grpSpPr>
          <a:xfrm>
            <a:off x="11525584" y="125277"/>
            <a:ext cx="482075" cy="486627"/>
            <a:chOff x="1620555" y="5252711"/>
            <a:chExt cx="229811" cy="231981"/>
          </a:xfrm>
        </p:grpSpPr>
        <p:sp>
          <p:nvSpPr>
            <p:cNvPr id="107" name="Google Shape;10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 name="Google Shape;116;p3"/>
          <p:cNvGrpSpPr/>
          <p:nvPr/>
        </p:nvGrpSpPr>
        <p:grpSpPr>
          <a:xfrm>
            <a:off x="11525411" y="2162145"/>
            <a:ext cx="482530" cy="483944"/>
            <a:chOff x="2773898" y="5255120"/>
            <a:chExt cx="230028" cy="230702"/>
          </a:xfrm>
        </p:grpSpPr>
        <p:sp>
          <p:nvSpPr>
            <p:cNvPr id="117" name="Google Shape;1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 name="Google Shape;126;p3"/>
          <p:cNvGrpSpPr/>
          <p:nvPr/>
        </p:nvGrpSpPr>
        <p:grpSpPr>
          <a:xfrm>
            <a:off x="11525150" y="1133877"/>
            <a:ext cx="482993" cy="485381"/>
            <a:chOff x="2197167" y="5253193"/>
            <a:chExt cx="230249" cy="231387"/>
          </a:xfrm>
        </p:grpSpPr>
        <p:sp>
          <p:nvSpPr>
            <p:cNvPr id="127" name="Google Shape;12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 name="Google Shape;136;p3"/>
          <p:cNvGrpSpPr/>
          <p:nvPr/>
        </p:nvGrpSpPr>
        <p:grpSpPr>
          <a:xfrm>
            <a:off x="11526077" y="4238588"/>
            <a:ext cx="481303" cy="480393"/>
            <a:chOff x="3929554" y="5254958"/>
            <a:chExt cx="229443" cy="229009"/>
          </a:xfrm>
        </p:grpSpPr>
        <p:sp>
          <p:nvSpPr>
            <p:cNvPr id="137" name="Google Shape;13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 name="Google Shape;146;p3"/>
          <p:cNvGrpSpPr/>
          <p:nvPr/>
        </p:nvGrpSpPr>
        <p:grpSpPr>
          <a:xfrm>
            <a:off x="11525336" y="6273021"/>
            <a:ext cx="482892" cy="482585"/>
            <a:chOff x="5084785" y="5254638"/>
            <a:chExt cx="230201" cy="230054"/>
          </a:xfrm>
        </p:grpSpPr>
        <p:sp>
          <p:nvSpPr>
            <p:cNvPr id="147" name="Google Shape;14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3"/>
          <p:cNvGrpSpPr/>
          <p:nvPr/>
        </p:nvGrpSpPr>
        <p:grpSpPr>
          <a:xfrm>
            <a:off x="11525010" y="3171085"/>
            <a:ext cx="483394" cy="482002"/>
            <a:chOff x="3352210" y="5255083"/>
            <a:chExt cx="230440" cy="229776"/>
          </a:xfrm>
        </p:grpSpPr>
        <p:sp>
          <p:nvSpPr>
            <p:cNvPr id="157" name="Google Shape;15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 name="Google Shape;166;p3"/>
          <p:cNvGrpSpPr/>
          <p:nvPr/>
        </p:nvGrpSpPr>
        <p:grpSpPr>
          <a:xfrm>
            <a:off x="11527607" y="5239802"/>
            <a:ext cx="478294" cy="474361"/>
            <a:chOff x="4507953" y="5258277"/>
            <a:chExt cx="228009" cy="226134"/>
          </a:xfrm>
        </p:grpSpPr>
        <p:sp>
          <p:nvSpPr>
            <p:cNvPr id="167" name="Google Shape;16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76" name="Shape 176"/>
        <p:cNvGrpSpPr/>
        <p:nvPr/>
      </p:nvGrpSpPr>
      <p:grpSpPr>
        <a:xfrm>
          <a:off x="0" y="0"/>
          <a:ext cx="0" cy="0"/>
          <a:chOff x="0" y="0"/>
          <a:chExt cx="0" cy="0"/>
        </a:xfrm>
      </p:grpSpPr>
      <p:grpSp>
        <p:nvGrpSpPr>
          <p:cNvPr id="177" name="Google Shape;177;p4"/>
          <p:cNvGrpSpPr/>
          <p:nvPr/>
        </p:nvGrpSpPr>
        <p:grpSpPr>
          <a:xfrm>
            <a:off x="0" y="0"/>
            <a:ext cx="12192000" cy="6858000"/>
            <a:chOff x="0" y="0"/>
            <a:chExt cx="12192000" cy="6858000"/>
          </a:xfrm>
        </p:grpSpPr>
        <p:sp>
          <p:nvSpPr>
            <p:cNvPr id="178" name="Google Shape;178;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80" name="Google Shape;180;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81" name="Google Shape;181;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2" name="Google Shape;182;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83" name="Google Shape;183;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84" name="Google Shape;184;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85" name="Google Shape;185;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86" name="Google Shape;186;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7" name="Shape 187"/>
        <p:cNvGrpSpPr/>
        <p:nvPr/>
      </p:nvGrpSpPr>
      <p:grpSpPr>
        <a:xfrm>
          <a:off x="0" y="0"/>
          <a:ext cx="0" cy="0"/>
          <a:chOff x="0" y="0"/>
          <a:chExt cx="0" cy="0"/>
        </a:xfrm>
      </p:grpSpPr>
      <p:grpSp>
        <p:nvGrpSpPr>
          <p:cNvPr id="188" name="Google Shape;188;p5"/>
          <p:cNvGrpSpPr/>
          <p:nvPr/>
        </p:nvGrpSpPr>
        <p:grpSpPr>
          <a:xfrm>
            <a:off x="155691" y="6074368"/>
            <a:ext cx="11813477" cy="569080"/>
            <a:chOff x="1620555" y="5252711"/>
            <a:chExt cx="4849141" cy="233593"/>
          </a:xfrm>
        </p:grpSpPr>
        <p:grpSp>
          <p:nvGrpSpPr>
            <p:cNvPr id="189" name="Google Shape;189;p5"/>
            <p:cNvGrpSpPr/>
            <p:nvPr/>
          </p:nvGrpSpPr>
          <p:grpSpPr>
            <a:xfrm>
              <a:off x="2773898" y="5255120"/>
              <a:ext cx="230028" cy="230702"/>
              <a:chOff x="2773898" y="5255120"/>
              <a:chExt cx="230028" cy="230702"/>
            </a:xfrm>
          </p:grpSpPr>
          <p:sp>
            <p:nvSpPr>
              <p:cNvPr id="190" name="Google Shape;190;p5"/>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5"/>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5"/>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5"/>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5"/>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5"/>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5"/>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5"/>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9" name="Google Shape;199;p5"/>
            <p:cNvGrpSpPr/>
            <p:nvPr/>
          </p:nvGrpSpPr>
          <p:grpSpPr>
            <a:xfrm>
              <a:off x="1620555" y="5252711"/>
              <a:ext cx="229811" cy="231981"/>
              <a:chOff x="1620555" y="5252711"/>
              <a:chExt cx="229811" cy="231981"/>
            </a:xfrm>
          </p:grpSpPr>
          <p:sp>
            <p:nvSpPr>
              <p:cNvPr id="200" name="Google Shape;200;p5"/>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5"/>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5"/>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5"/>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5"/>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5"/>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5"/>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5"/>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5"/>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9" name="Google Shape;209;p5"/>
            <p:cNvGrpSpPr/>
            <p:nvPr/>
          </p:nvGrpSpPr>
          <p:grpSpPr>
            <a:xfrm>
              <a:off x="2197167" y="5253193"/>
              <a:ext cx="230249" cy="231387"/>
              <a:chOff x="2197167" y="5253193"/>
              <a:chExt cx="230249" cy="231387"/>
            </a:xfrm>
          </p:grpSpPr>
          <p:sp>
            <p:nvSpPr>
              <p:cNvPr id="210" name="Google Shape;210;p5"/>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5"/>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5"/>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5"/>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5"/>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5"/>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5"/>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5"/>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5"/>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9" name="Google Shape;219;p5"/>
            <p:cNvGrpSpPr/>
            <p:nvPr/>
          </p:nvGrpSpPr>
          <p:grpSpPr>
            <a:xfrm>
              <a:off x="3929554" y="5254958"/>
              <a:ext cx="229443" cy="229009"/>
              <a:chOff x="3929554" y="5254958"/>
              <a:chExt cx="229443" cy="229009"/>
            </a:xfrm>
          </p:grpSpPr>
          <p:sp>
            <p:nvSpPr>
              <p:cNvPr id="220" name="Google Shape;220;p5"/>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5"/>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5"/>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5"/>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5"/>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5"/>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5"/>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5"/>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5"/>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9" name="Google Shape;229;p5"/>
            <p:cNvGrpSpPr/>
            <p:nvPr/>
          </p:nvGrpSpPr>
          <p:grpSpPr>
            <a:xfrm>
              <a:off x="5084785" y="5254638"/>
              <a:ext cx="230201" cy="230054"/>
              <a:chOff x="5084785" y="5254638"/>
              <a:chExt cx="230201" cy="230054"/>
            </a:xfrm>
          </p:grpSpPr>
          <p:sp>
            <p:nvSpPr>
              <p:cNvPr id="230" name="Google Shape;230;p5"/>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5"/>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5"/>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5"/>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5"/>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5"/>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5"/>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5"/>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5"/>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9" name="Google Shape;239;p5"/>
            <p:cNvGrpSpPr/>
            <p:nvPr/>
          </p:nvGrpSpPr>
          <p:grpSpPr>
            <a:xfrm>
              <a:off x="3352210" y="5255083"/>
              <a:ext cx="230440" cy="229776"/>
              <a:chOff x="3352210" y="5255083"/>
              <a:chExt cx="230440" cy="229776"/>
            </a:xfrm>
          </p:grpSpPr>
          <p:sp>
            <p:nvSpPr>
              <p:cNvPr id="240" name="Google Shape;240;p5"/>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5"/>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5"/>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5"/>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5"/>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5"/>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5"/>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5"/>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5"/>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9" name="Google Shape;249;p5"/>
            <p:cNvGrpSpPr/>
            <p:nvPr/>
          </p:nvGrpSpPr>
          <p:grpSpPr>
            <a:xfrm>
              <a:off x="6241062" y="5252711"/>
              <a:ext cx="228634" cy="233593"/>
              <a:chOff x="6241062" y="5252711"/>
              <a:chExt cx="228634" cy="233593"/>
            </a:xfrm>
          </p:grpSpPr>
          <p:sp>
            <p:nvSpPr>
              <p:cNvPr id="250" name="Google Shape;250;p5"/>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5"/>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5"/>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5"/>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5"/>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5"/>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5"/>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5"/>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5"/>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9" name="Google Shape;259;p5"/>
            <p:cNvGrpSpPr/>
            <p:nvPr/>
          </p:nvGrpSpPr>
          <p:grpSpPr>
            <a:xfrm>
              <a:off x="5663686" y="5255091"/>
              <a:ext cx="227694" cy="228871"/>
              <a:chOff x="5663686" y="5255091"/>
              <a:chExt cx="227694" cy="228871"/>
            </a:xfrm>
          </p:grpSpPr>
          <p:sp>
            <p:nvSpPr>
              <p:cNvPr id="260" name="Google Shape;260;p5"/>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5"/>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5"/>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5"/>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5"/>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5"/>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5"/>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5"/>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5"/>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9" name="Google Shape;269;p5"/>
            <p:cNvGrpSpPr/>
            <p:nvPr/>
          </p:nvGrpSpPr>
          <p:grpSpPr>
            <a:xfrm>
              <a:off x="4507953" y="5258277"/>
              <a:ext cx="228009" cy="226134"/>
              <a:chOff x="4507953" y="5258277"/>
              <a:chExt cx="228009" cy="226134"/>
            </a:xfrm>
          </p:grpSpPr>
          <p:sp>
            <p:nvSpPr>
              <p:cNvPr id="270" name="Google Shape;270;p5"/>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5"/>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5"/>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5"/>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5"/>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5"/>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5"/>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5"/>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5"/>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279" name="Shape 279"/>
        <p:cNvGrpSpPr/>
        <p:nvPr/>
      </p:nvGrpSpPr>
      <p:grpSpPr>
        <a:xfrm>
          <a:off x="0" y="0"/>
          <a:ext cx="0" cy="0"/>
          <a:chOff x="0" y="0"/>
          <a:chExt cx="0" cy="0"/>
        </a:xfrm>
      </p:grpSpPr>
      <p:grpSp>
        <p:nvGrpSpPr>
          <p:cNvPr id="280" name="Google Shape;280;p6"/>
          <p:cNvGrpSpPr/>
          <p:nvPr/>
        </p:nvGrpSpPr>
        <p:grpSpPr>
          <a:xfrm>
            <a:off x="338413" y="298725"/>
            <a:ext cx="613362" cy="6228210"/>
            <a:chOff x="2531017" y="2440013"/>
            <a:chExt cx="230440" cy="2339937"/>
          </a:xfrm>
        </p:grpSpPr>
        <p:grpSp>
          <p:nvGrpSpPr>
            <p:cNvPr id="281" name="Google Shape;281;p6"/>
            <p:cNvGrpSpPr/>
            <p:nvPr/>
          </p:nvGrpSpPr>
          <p:grpSpPr>
            <a:xfrm>
              <a:off x="2531223" y="2969632"/>
              <a:ext cx="230028" cy="230702"/>
              <a:chOff x="2773898" y="5255120"/>
              <a:chExt cx="230028" cy="230702"/>
            </a:xfrm>
          </p:grpSpPr>
          <p:sp>
            <p:nvSpPr>
              <p:cNvPr id="282" name="Google Shape;282;p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1" name="Google Shape;291;p6"/>
            <p:cNvGrpSpPr/>
            <p:nvPr/>
          </p:nvGrpSpPr>
          <p:grpSpPr>
            <a:xfrm>
              <a:off x="2531113" y="2440013"/>
              <a:ext cx="230249" cy="231387"/>
              <a:chOff x="2197167" y="5253193"/>
              <a:chExt cx="230249" cy="231387"/>
            </a:xfrm>
          </p:grpSpPr>
          <p:sp>
            <p:nvSpPr>
              <p:cNvPr id="292" name="Google Shape;292;p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1" name="Google Shape;301;p6"/>
            <p:cNvGrpSpPr/>
            <p:nvPr/>
          </p:nvGrpSpPr>
          <p:grpSpPr>
            <a:xfrm>
              <a:off x="2531516" y="4026574"/>
              <a:ext cx="229443" cy="229009"/>
              <a:chOff x="3929554" y="5254958"/>
              <a:chExt cx="229443" cy="229009"/>
            </a:xfrm>
          </p:grpSpPr>
          <p:sp>
            <p:nvSpPr>
              <p:cNvPr id="302" name="Google Shape;302;p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1" name="Google Shape;311;p6"/>
            <p:cNvGrpSpPr/>
            <p:nvPr/>
          </p:nvGrpSpPr>
          <p:grpSpPr>
            <a:xfrm>
              <a:off x="2531017" y="3498566"/>
              <a:ext cx="230440" cy="229776"/>
              <a:chOff x="3352210" y="5255083"/>
              <a:chExt cx="230440" cy="229776"/>
            </a:xfrm>
          </p:grpSpPr>
          <p:sp>
            <p:nvSpPr>
              <p:cNvPr id="312" name="Google Shape;312;p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1" name="Google Shape;321;p6"/>
            <p:cNvGrpSpPr/>
            <p:nvPr/>
          </p:nvGrpSpPr>
          <p:grpSpPr>
            <a:xfrm>
              <a:off x="2532233" y="4553816"/>
              <a:ext cx="228009" cy="226134"/>
              <a:chOff x="4507953" y="5258277"/>
              <a:chExt cx="228009" cy="226134"/>
            </a:xfrm>
          </p:grpSpPr>
          <p:sp>
            <p:nvSpPr>
              <p:cNvPr id="322" name="Google Shape;322;p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7"/>
          <p:cNvSpPr txBox="1"/>
          <p:nvPr/>
        </p:nvSpPr>
        <p:spPr>
          <a:xfrm>
            <a:off x="4375355" y="1907458"/>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7"/>
          <p:cNvSpPr txBox="1"/>
          <p:nvPr/>
        </p:nvSpPr>
        <p:spPr>
          <a:xfrm>
            <a:off x="3460954" y="2128644"/>
            <a:ext cx="7265130"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4800">
                <a:solidFill>
                  <a:schemeClr val="lt1"/>
                </a:solidFill>
                <a:latin typeface="Fredericka the Great"/>
                <a:ea typeface="Fredericka the Great"/>
                <a:cs typeface="Fredericka the Great"/>
                <a:sym typeface="Fredericka the Great"/>
              </a:rPr>
              <a:t>        QUEUE</a:t>
            </a:r>
            <a:endParaRPr sz="4800">
              <a:solidFill>
                <a:srgbClr val="F2F2F2"/>
              </a:solidFill>
              <a:latin typeface="Fredericka the Great"/>
              <a:ea typeface="Fredericka the Great"/>
              <a:cs typeface="Fredericka the Great"/>
              <a:sym typeface="Fredericka the Great"/>
            </a:endParaRPr>
          </a:p>
        </p:txBody>
      </p:sp>
      <p:pic>
        <p:nvPicPr>
          <p:cNvPr descr="Imagen que contiene calibre, dispositivo, objeto&#10;&#10;Descripción generada automáticamente" id="337" name="Google Shape;337;p7"/>
          <p:cNvPicPr preferRelativeResize="0"/>
          <p:nvPr/>
        </p:nvPicPr>
        <p:blipFill rotWithShape="1">
          <a:blip r:embed="rId3">
            <a:alphaModFix/>
          </a:blip>
          <a:srcRect b="0" l="0" r="0" t="0"/>
          <a:stretch/>
        </p:blipFill>
        <p:spPr>
          <a:xfrm>
            <a:off x="3460954" y="3879293"/>
            <a:ext cx="7169468" cy="11984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6"/>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Fredericka the Great"/>
                <a:ea typeface="Fredericka the Great"/>
                <a:cs typeface="Fredericka the Great"/>
                <a:sym typeface="Fredericka the Great"/>
              </a:rPr>
              <a:t>isFull(), isEmpty() operation</a:t>
            </a:r>
            <a:endParaRPr sz="100">
              <a:solidFill>
                <a:srgbClr val="F2F2F2"/>
              </a:solidFill>
              <a:latin typeface="Fredericka the Great"/>
              <a:ea typeface="Fredericka the Great"/>
              <a:cs typeface="Fredericka the Great"/>
              <a:sym typeface="Fredericka the Great"/>
            </a:endParaRPr>
          </a:p>
        </p:txBody>
      </p:sp>
      <p:pic>
        <p:nvPicPr>
          <p:cNvPr id="401" name="Google Shape;401;p16"/>
          <p:cNvPicPr preferRelativeResize="0"/>
          <p:nvPr/>
        </p:nvPicPr>
        <p:blipFill>
          <a:blip r:embed="rId3">
            <a:alphaModFix/>
          </a:blip>
          <a:stretch>
            <a:fillRect/>
          </a:stretch>
        </p:blipFill>
        <p:spPr>
          <a:xfrm>
            <a:off x="739750" y="831000"/>
            <a:ext cx="9578900" cy="2760975"/>
          </a:xfrm>
          <a:prstGeom prst="rect">
            <a:avLst/>
          </a:prstGeom>
          <a:noFill/>
          <a:ln>
            <a:noFill/>
          </a:ln>
        </p:spPr>
      </p:pic>
      <p:pic>
        <p:nvPicPr>
          <p:cNvPr id="402" name="Google Shape;402;p16"/>
          <p:cNvPicPr preferRelativeResize="0"/>
          <p:nvPr/>
        </p:nvPicPr>
        <p:blipFill>
          <a:blip r:embed="rId4">
            <a:alphaModFix/>
          </a:blip>
          <a:stretch>
            <a:fillRect/>
          </a:stretch>
        </p:blipFill>
        <p:spPr>
          <a:xfrm>
            <a:off x="1067950" y="3800925"/>
            <a:ext cx="9158600" cy="30570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Imagen que contiene humo&#10;&#10;Descripción generada automáticamente" id="407" name="Google Shape;407;p17"/>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08" name="Google Shape;408;p17"/>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09" name="Google Shape;409;p17"/>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400">
                <a:solidFill>
                  <a:schemeClr val="lt1"/>
                </a:solidFill>
                <a:latin typeface="Fredericka the Great"/>
                <a:ea typeface="Fredericka the Great"/>
                <a:cs typeface="Fredericka the Great"/>
                <a:sym typeface="Fredericka the Great"/>
              </a:rPr>
              <a:t>enqueue() </a:t>
            </a:r>
            <a:endParaRPr sz="600">
              <a:solidFill>
                <a:srgbClr val="F2F2F2"/>
              </a:solidFill>
              <a:latin typeface="Fredericka the Great"/>
              <a:ea typeface="Fredericka the Great"/>
              <a:cs typeface="Fredericka the Great"/>
              <a:sym typeface="Fredericka the Great"/>
            </a:endParaRPr>
          </a:p>
        </p:txBody>
      </p:sp>
      <p:pic>
        <p:nvPicPr>
          <p:cNvPr id="410" name="Google Shape;410;p17"/>
          <p:cNvPicPr preferRelativeResize="0"/>
          <p:nvPr/>
        </p:nvPicPr>
        <p:blipFill>
          <a:blip r:embed="rId5">
            <a:alphaModFix/>
          </a:blip>
          <a:stretch>
            <a:fillRect/>
          </a:stretch>
        </p:blipFill>
        <p:spPr>
          <a:xfrm>
            <a:off x="1620750" y="1281867"/>
            <a:ext cx="8381225" cy="38448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Imagen que contiene humo&#10;&#10;Descripción generada automáticamente" id="415" name="Google Shape;415;p18"/>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16" name="Google Shape;416;p18"/>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17" name="Google Shape;417;p18"/>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400">
                <a:solidFill>
                  <a:schemeClr val="lt1"/>
                </a:solidFill>
                <a:latin typeface="Fredericka the Great"/>
                <a:ea typeface="Fredericka the Great"/>
                <a:cs typeface="Fredericka the Great"/>
                <a:sym typeface="Fredericka the Great"/>
              </a:rPr>
              <a:t>dequeue(</a:t>
            </a:r>
            <a:r>
              <a:rPr lang="es-ES" sz="4400">
                <a:solidFill>
                  <a:schemeClr val="lt1"/>
                </a:solidFill>
                <a:latin typeface="Fredericka the Great"/>
                <a:ea typeface="Fredericka the Great"/>
                <a:cs typeface="Fredericka the Great"/>
                <a:sym typeface="Fredericka the Great"/>
              </a:rPr>
              <a:t>)</a:t>
            </a:r>
            <a:endParaRPr sz="600">
              <a:solidFill>
                <a:srgbClr val="F2F2F2"/>
              </a:solidFill>
              <a:latin typeface="Fredericka the Great"/>
              <a:ea typeface="Fredericka the Great"/>
              <a:cs typeface="Fredericka the Great"/>
              <a:sym typeface="Fredericka the Great"/>
            </a:endParaRPr>
          </a:p>
        </p:txBody>
      </p:sp>
      <p:pic>
        <p:nvPicPr>
          <p:cNvPr id="418" name="Google Shape;418;p18"/>
          <p:cNvPicPr preferRelativeResize="0"/>
          <p:nvPr/>
        </p:nvPicPr>
        <p:blipFill>
          <a:blip r:embed="rId5">
            <a:alphaModFix/>
          </a:blip>
          <a:stretch>
            <a:fillRect/>
          </a:stretch>
        </p:blipFill>
        <p:spPr>
          <a:xfrm>
            <a:off x="1810750" y="1109115"/>
            <a:ext cx="8882200" cy="4204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descr="Imagen que contiene humo&#10;&#10;Descripción generada automáticamente" id="423" name="Google Shape;423;p19"/>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24" name="Google Shape;424;p19"/>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25" name="Google Shape;425;p19"/>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400">
                <a:solidFill>
                  <a:schemeClr val="lt1"/>
                </a:solidFill>
                <a:latin typeface="Fredericka the Great"/>
                <a:ea typeface="Fredericka the Great"/>
                <a:cs typeface="Fredericka the Great"/>
                <a:sym typeface="Fredericka the Great"/>
              </a:rPr>
              <a:t>peek queue</a:t>
            </a:r>
            <a:endParaRPr sz="600">
              <a:solidFill>
                <a:srgbClr val="F2F2F2"/>
              </a:solidFill>
              <a:latin typeface="Fredericka the Great"/>
              <a:ea typeface="Fredericka the Great"/>
              <a:cs typeface="Fredericka the Great"/>
              <a:sym typeface="Fredericka the Great"/>
            </a:endParaRPr>
          </a:p>
        </p:txBody>
      </p:sp>
      <p:pic>
        <p:nvPicPr>
          <p:cNvPr id="426" name="Google Shape;426;p19"/>
          <p:cNvPicPr preferRelativeResize="0"/>
          <p:nvPr/>
        </p:nvPicPr>
        <p:blipFill>
          <a:blip r:embed="rId5">
            <a:alphaModFix/>
          </a:blip>
          <a:stretch>
            <a:fillRect/>
          </a:stretch>
        </p:blipFill>
        <p:spPr>
          <a:xfrm>
            <a:off x="1085225" y="1420077"/>
            <a:ext cx="10449375" cy="3295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Imagen que contiene humo&#10;&#10;Descripción generada automáticamente" id="431" name="Google Shape;431;p20"/>
          <p:cNvPicPr preferRelativeResize="0"/>
          <p:nvPr/>
        </p:nvPicPr>
        <p:blipFill rotWithShape="1">
          <a:blip r:embed="rId3">
            <a:alphaModFix/>
          </a:blip>
          <a:srcRect b="0" l="0" r="0" t="0"/>
          <a:stretch/>
        </p:blipFill>
        <p:spPr>
          <a:xfrm>
            <a:off x="9134558" y="167796"/>
            <a:ext cx="2962136" cy="806208"/>
          </a:xfrm>
          <a:prstGeom prst="rect">
            <a:avLst/>
          </a:prstGeom>
          <a:noFill/>
          <a:ln>
            <a:noFill/>
          </a:ln>
        </p:spPr>
      </p:pic>
      <p:pic>
        <p:nvPicPr>
          <p:cNvPr descr="Imagen que contiene humo&#10;&#10;Descripción generada automáticamente" id="432" name="Google Shape;432;p20"/>
          <p:cNvPicPr preferRelativeResize="0"/>
          <p:nvPr/>
        </p:nvPicPr>
        <p:blipFill rotWithShape="1">
          <a:blip r:embed="rId4">
            <a:alphaModFix/>
          </a:blip>
          <a:srcRect b="0" l="0" r="0" t="0"/>
          <a:stretch/>
        </p:blipFill>
        <p:spPr>
          <a:xfrm>
            <a:off x="10" y="12905"/>
            <a:ext cx="2962135" cy="805174"/>
          </a:xfrm>
          <a:prstGeom prst="rect">
            <a:avLst/>
          </a:prstGeom>
          <a:noFill/>
          <a:ln>
            <a:noFill/>
          </a:ln>
        </p:spPr>
      </p:pic>
      <p:sp>
        <p:nvSpPr>
          <p:cNvPr id="433" name="Google Shape;433;p20"/>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400">
                <a:solidFill>
                  <a:schemeClr val="lt1"/>
                </a:solidFill>
                <a:latin typeface="Fredericka the Great"/>
                <a:ea typeface="Fredericka the Great"/>
                <a:cs typeface="Fredericka the Great"/>
                <a:sym typeface="Fredericka the Great"/>
              </a:rPr>
              <a:t>print queue</a:t>
            </a:r>
            <a:endParaRPr sz="600">
              <a:solidFill>
                <a:srgbClr val="F2F2F2"/>
              </a:solidFill>
              <a:latin typeface="Fredericka the Great"/>
              <a:ea typeface="Fredericka the Great"/>
              <a:cs typeface="Fredericka the Great"/>
              <a:sym typeface="Fredericka the Great"/>
            </a:endParaRPr>
          </a:p>
        </p:txBody>
      </p:sp>
      <p:pic>
        <p:nvPicPr>
          <p:cNvPr id="434" name="Google Shape;434;p20"/>
          <p:cNvPicPr preferRelativeResize="0"/>
          <p:nvPr/>
        </p:nvPicPr>
        <p:blipFill>
          <a:blip r:embed="rId5">
            <a:alphaModFix/>
          </a:blip>
          <a:stretch>
            <a:fillRect/>
          </a:stretch>
        </p:blipFill>
        <p:spPr>
          <a:xfrm>
            <a:off x="1791401" y="1264176"/>
            <a:ext cx="9160700" cy="41208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21"/>
          <p:cNvPicPr preferRelativeResize="0"/>
          <p:nvPr/>
        </p:nvPicPr>
        <p:blipFill>
          <a:blip r:embed="rId3">
            <a:alphaModFix/>
          </a:blip>
          <a:stretch>
            <a:fillRect/>
          </a:stretch>
        </p:blipFill>
        <p:spPr>
          <a:xfrm>
            <a:off x="670650" y="463350"/>
            <a:ext cx="6682425" cy="5962775"/>
          </a:xfrm>
          <a:prstGeom prst="rect">
            <a:avLst/>
          </a:prstGeom>
          <a:noFill/>
          <a:ln>
            <a:noFill/>
          </a:ln>
        </p:spPr>
      </p:pic>
      <p:pic>
        <p:nvPicPr>
          <p:cNvPr id="441" name="Google Shape;441;p21"/>
          <p:cNvPicPr preferRelativeResize="0"/>
          <p:nvPr/>
        </p:nvPicPr>
        <p:blipFill>
          <a:blip r:embed="rId4">
            <a:alphaModFix/>
          </a:blip>
          <a:stretch>
            <a:fillRect/>
          </a:stretch>
        </p:blipFill>
        <p:spPr>
          <a:xfrm>
            <a:off x="7522750" y="601525"/>
            <a:ext cx="4311925" cy="2628825"/>
          </a:xfrm>
          <a:prstGeom prst="rect">
            <a:avLst/>
          </a:prstGeom>
          <a:noFill/>
          <a:ln>
            <a:noFill/>
          </a:ln>
        </p:spPr>
      </p:pic>
      <p:sp>
        <p:nvSpPr>
          <p:cNvPr id="442" name="Google Shape;442;p21"/>
          <p:cNvSpPr txBox="1"/>
          <p:nvPr/>
        </p:nvSpPr>
        <p:spPr>
          <a:xfrm>
            <a:off x="7773550" y="3834950"/>
            <a:ext cx="41976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900">
                <a:solidFill>
                  <a:schemeClr val="lt1"/>
                </a:solidFill>
              </a:rPr>
              <a:t>Time complexity of Enqueue = O(1)</a:t>
            </a:r>
            <a:endParaRPr sz="1900">
              <a:solidFill>
                <a:schemeClr val="lt1"/>
              </a:solidFill>
            </a:endParaRPr>
          </a:p>
          <a:p>
            <a:pPr indent="0" lvl="0" marL="0" rtl="0" algn="l">
              <a:spcBef>
                <a:spcPts val="0"/>
              </a:spcBef>
              <a:spcAft>
                <a:spcPts val="0"/>
              </a:spcAft>
              <a:buClr>
                <a:schemeClr val="dk1"/>
              </a:buClr>
              <a:buSzPts val="1100"/>
              <a:buFont typeface="Arial"/>
              <a:buNone/>
            </a:pPr>
            <a:r>
              <a:rPr lang="es-ES" sz="1900">
                <a:solidFill>
                  <a:schemeClr val="lt1"/>
                </a:solidFill>
              </a:rPr>
              <a:t>Time complexity of dqueue = O(n)</a:t>
            </a:r>
            <a:endParaRPr sz="19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8"/>
          <p:cNvSpPr txBox="1"/>
          <p:nvPr/>
        </p:nvSpPr>
        <p:spPr>
          <a:xfrm>
            <a:off x="307375" y="25"/>
            <a:ext cx="11044500" cy="923400"/>
          </a:xfrm>
          <a:prstGeom prst="rect">
            <a:avLst/>
          </a:prstGeom>
          <a:noFill/>
          <a:ln>
            <a:noFill/>
          </a:ln>
        </p:spPr>
        <p:txBody>
          <a:bodyPr anchorCtr="0" anchor="t" bIns="45700" lIns="91425" spcFirstLastPara="1" rIns="91425" wrap="square" tIns="45700">
            <a:noAutofit/>
          </a:bodyPr>
          <a:lstStyle/>
          <a:p>
            <a:pPr indent="457200" lvl="0" marL="0" marR="0" rtl="0" algn="ctr">
              <a:spcBef>
                <a:spcPts val="0"/>
              </a:spcBef>
              <a:spcAft>
                <a:spcPts val="0"/>
              </a:spcAft>
              <a:buNone/>
            </a:pPr>
            <a:r>
              <a:rPr lang="es-ES" sz="3900">
                <a:solidFill>
                  <a:schemeClr val="dk1"/>
                </a:solidFill>
                <a:latin typeface="Gaegu"/>
                <a:ea typeface="Gaegu"/>
                <a:cs typeface="Gaegu"/>
                <a:sym typeface="Gaegu"/>
              </a:rPr>
              <a:t>What is a Queue?</a:t>
            </a:r>
            <a:endParaRPr sz="3900">
              <a:solidFill>
                <a:schemeClr val="dk1"/>
              </a:solidFill>
              <a:latin typeface="Gaegu"/>
              <a:ea typeface="Gaegu"/>
              <a:cs typeface="Gaegu"/>
              <a:sym typeface="Gaegu"/>
            </a:endParaRPr>
          </a:p>
          <a:p>
            <a:pPr indent="0" lvl="0" marL="457200" rtl="0" algn="ctr">
              <a:spcBef>
                <a:spcPts val="1200"/>
              </a:spcBef>
              <a:spcAft>
                <a:spcPts val="0"/>
              </a:spcAft>
              <a:buNone/>
            </a:pPr>
            <a:r>
              <a:t/>
            </a:r>
            <a:endParaRPr sz="3300">
              <a:solidFill>
                <a:schemeClr val="dk1"/>
              </a:solidFill>
              <a:latin typeface="Gaegu"/>
              <a:ea typeface="Gaegu"/>
              <a:cs typeface="Gaegu"/>
              <a:sym typeface="Gaegu"/>
            </a:endParaRPr>
          </a:p>
          <a:p>
            <a:pPr indent="0" lvl="0" marL="0" marR="0" rtl="0" algn="ctr">
              <a:spcBef>
                <a:spcPts val="0"/>
              </a:spcBef>
              <a:spcAft>
                <a:spcPts val="0"/>
              </a:spcAft>
              <a:buNone/>
            </a:pPr>
            <a:r>
              <a:t/>
            </a:r>
            <a:endParaRPr sz="3700">
              <a:solidFill>
                <a:schemeClr val="dk1"/>
              </a:solidFill>
              <a:latin typeface="Fredericka the Great"/>
              <a:ea typeface="Fredericka the Great"/>
              <a:cs typeface="Fredericka the Great"/>
              <a:sym typeface="Fredericka the Great"/>
            </a:endParaRPr>
          </a:p>
        </p:txBody>
      </p:sp>
      <p:sp>
        <p:nvSpPr>
          <p:cNvPr id="343" name="Google Shape;343;p8"/>
          <p:cNvSpPr txBox="1"/>
          <p:nvPr/>
        </p:nvSpPr>
        <p:spPr>
          <a:xfrm>
            <a:off x="152400" y="840138"/>
            <a:ext cx="120744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800">
                <a:solidFill>
                  <a:schemeClr val="dk1"/>
                </a:solidFill>
              </a:rPr>
              <a:t>A Queue allows all data operations at both the end. </a:t>
            </a:r>
            <a:endParaRPr sz="2800">
              <a:solidFill>
                <a:schemeClr val="dk1"/>
              </a:solidFill>
            </a:endParaRPr>
          </a:p>
        </p:txBody>
      </p:sp>
      <p:sp>
        <p:nvSpPr>
          <p:cNvPr id="344" name="Google Shape;344;p8"/>
          <p:cNvSpPr txBox="1"/>
          <p:nvPr/>
        </p:nvSpPr>
        <p:spPr>
          <a:xfrm>
            <a:off x="5868000" y="2950675"/>
            <a:ext cx="5647800" cy="26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400">
                <a:solidFill>
                  <a:schemeClr val="dk1"/>
                </a:solidFill>
              </a:rPr>
              <a:t>a QUEUE can be implemented with</a:t>
            </a:r>
            <a:endParaRPr sz="2400">
              <a:solidFill>
                <a:schemeClr val="dk1"/>
              </a:solidFill>
            </a:endParaRPr>
          </a:p>
          <a:p>
            <a:pPr indent="-381000" lvl="0" marL="457200" rtl="0" algn="l">
              <a:spcBef>
                <a:spcPts val="0"/>
              </a:spcBef>
              <a:spcAft>
                <a:spcPts val="0"/>
              </a:spcAft>
              <a:buClr>
                <a:schemeClr val="dk1"/>
              </a:buClr>
              <a:buSzPts val="2400"/>
              <a:buChar char="●"/>
            </a:pPr>
            <a:r>
              <a:rPr lang="es-ES" sz="2400">
                <a:solidFill>
                  <a:schemeClr val="dk1"/>
                </a:solidFill>
              </a:rPr>
              <a:t>Array</a:t>
            </a:r>
            <a:endParaRPr sz="2400">
              <a:solidFill>
                <a:schemeClr val="dk1"/>
              </a:solidFill>
            </a:endParaRPr>
          </a:p>
          <a:p>
            <a:pPr indent="-381000" lvl="0" marL="457200" rtl="0" algn="l">
              <a:spcBef>
                <a:spcPts val="0"/>
              </a:spcBef>
              <a:spcAft>
                <a:spcPts val="0"/>
              </a:spcAft>
              <a:buClr>
                <a:schemeClr val="dk1"/>
              </a:buClr>
              <a:buSzPts val="2400"/>
              <a:buChar char="●"/>
            </a:pPr>
            <a:r>
              <a:rPr lang="es-ES" sz="2400">
                <a:solidFill>
                  <a:schemeClr val="dk1"/>
                </a:solidFill>
              </a:rPr>
              <a:t>Structure</a:t>
            </a:r>
            <a:endParaRPr sz="2400">
              <a:solidFill>
                <a:schemeClr val="dk1"/>
              </a:solidFill>
            </a:endParaRPr>
          </a:p>
          <a:p>
            <a:pPr indent="-381000" lvl="0" marL="457200" rtl="0" algn="l">
              <a:spcBef>
                <a:spcPts val="0"/>
              </a:spcBef>
              <a:spcAft>
                <a:spcPts val="0"/>
              </a:spcAft>
              <a:buClr>
                <a:schemeClr val="dk1"/>
              </a:buClr>
              <a:buSzPts val="2400"/>
              <a:buChar char="●"/>
            </a:pPr>
            <a:r>
              <a:rPr lang="es-ES" sz="2400">
                <a:solidFill>
                  <a:schemeClr val="dk1"/>
                </a:solidFill>
              </a:rPr>
              <a:t>Pointer</a:t>
            </a:r>
            <a:endParaRPr sz="2400">
              <a:solidFill>
                <a:schemeClr val="dk1"/>
              </a:solidFill>
            </a:endParaRPr>
          </a:p>
          <a:p>
            <a:pPr indent="-381000" lvl="0" marL="457200" rtl="0" algn="l">
              <a:spcBef>
                <a:spcPts val="0"/>
              </a:spcBef>
              <a:spcAft>
                <a:spcPts val="0"/>
              </a:spcAft>
              <a:buClr>
                <a:schemeClr val="dk1"/>
              </a:buClr>
              <a:buSzPts val="2400"/>
              <a:buChar char="●"/>
            </a:pPr>
            <a:r>
              <a:rPr lang="es-ES" sz="2400">
                <a:solidFill>
                  <a:schemeClr val="dk1"/>
                </a:solidFill>
              </a:rPr>
              <a:t>Linked List</a:t>
            </a:r>
            <a:endParaRPr sz="2400">
              <a:solidFill>
                <a:schemeClr val="dk1"/>
              </a:solidFill>
            </a:endParaRPr>
          </a:p>
          <a:p>
            <a:pPr indent="0" lvl="0" marL="0" rtl="0" algn="l">
              <a:spcBef>
                <a:spcPts val="0"/>
              </a:spcBef>
              <a:spcAft>
                <a:spcPts val="0"/>
              </a:spcAft>
              <a:buNone/>
            </a:pPr>
            <a:r>
              <a:t/>
            </a:r>
            <a:endParaRPr sz="2400">
              <a:solidFill>
                <a:schemeClr val="dk1"/>
              </a:solidFill>
            </a:endParaRPr>
          </a:p>
        </p:txBody>
      </p:sp>
      <p:pic>
        <p:nvPicPr>
          <p:cNvPr id="345" name="Google Shape;345;p8"/>
          <p:cNvPicPr preferRelativeResize="0"/>
          <p:nvPr/>
        </p:nvPicPr>
        <p:blipFill>
          <a:blip r:embed="rId3">
            <a:alphaModFix/>
          </a:blip>
          <a:stretch>
            <a:fillRect/>
          </a:stretch>
        </p:blipFill>
        <p:spPr>
          <a:xfrm>
            <a:off x="728400" y="2761393"/>
            <a:ext cx="4034375" cy="30218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9"/>
          <p:cNvSpPr txBox="1"/>
          <p:nvPr/>
        </p:nvSpPr>
        <p:spPr>
          <a:xfrm>
            <a:off x="5181189" y="1032386"/>
            <a:ext cx="6893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Gaegu"/>
              <a:ea typeface="Gaegu"/>
              <a:cs typeface="Gaegu"/>
              <a:sym typeface="Gaegu"/>
            </a:endParaRPr>
          </a:p>
        </p:txBody>
      </p:sp>
      <p:sp>
        <p:nvSpPr>
          <p:cNvPr id="351" name="Google Shape;351;p9"/>
          <p:cNvSpPr txBox="1"/>
          <p:nvPr/>
        </p:nvSpPr>
        <p:spPr>
          <a:xfrm>
            <a:off x="307375" y="0"/>
            <a:ext cx="11766900" cy="61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3700">
                <a:solidFill>
                  <a:schemeClr val="dk2"/>
                </a:solidFill>
                <a:latin typeface="Fredericka the Great"/>
                <a:ea typeface="Fredericka the Great"/>
                <a:cs typeface="Fredericka the Great"/>
                <a:sym typeface="Fredericka the Great"/>
              </a:rPr>
              <a:t>Features of QUEUE</a:t>
            </a:r>
            <a:endParaRPr sz="3700">
              <a:solidFill>
                <a:schemeClr val="dk2"/>
              </a:solidFill>
              <a:latin typeface="Fredericka the Great"/>
              <a:ea typeface="Fredericka the Great"/>
              <a:cs typeface="Fredericka the Great"/>
              <a:sym typeface="Fredericka the Great"/>
            </a:endParaRPr>
          </a:p>
          <a:p>
            <a:pPr indent="457200" lvl="0" marL="0" marR="0" rtl="0" algn="ctr">
              <a:spcBef>
                <a:spcPts val="0"/>
              </a:spcBef>
              <a:spcAft>
                <a:spcPts val="0"/>
              </a:spcAft>
              <a:buNone/>
            </a:pPr>
            <a:r>
              <a:t/>
            </a:r>
            <a:endParaRPr sz="3900">
              <a:solidFill>
                <a:schemeClr val="dk2"/>
              </a:solidFill>
              <a:latin typeface="Gaegu"/>
              <a:ea typeface="Gaegu"/>
              <a:cs typeface="Gaegu"/>
              <a:sym typeface="Gaegu"/>
            </a:endParaRPr>
          </a:p>
          <a:p>
            <a:pPr indent="0" lvl="0" marL="457200" rtl="0" algn="l">
              <a:spcBef>
                <a:spcPts val="1200"/>
              </a:spcBef>
              <a:spcAft>
                <a:spcPts val="0"/>
              </a:spcAft>
              <a:buNone/>
            </a:pPr>
            <a:r>
              <a:t/>
            </a:r>
            <a:endParaRPr sz="3300">
              <a:solidFill>
                <a:schemeClr val="dk2"/>
              </a:solidFill>
              <a:latin typeface="Gaegu"/>
              <a:ea typeface="Gaegu"/>
              <a:cs typeface="Gaegu"/>
              <a:sym typeface="Gaegu"/>
            </a:endParaRPr>
          </a:p>
          <a:p>
            <a:pPr indent="0" lvl="0" marL="0" marR="0" rtl="0" algn="l">
              <a:spcBef>
                <a:spcPts val="0"/>
              </a:spcBef>
              <a:spcAft>
                <a:spcPts val="0"/>
              </a:spcAft>
              <a:buNone/>
            </a:pPr>
            <a:r>
              <a:t/>
            </a:r>
            <a:endParaRPr sz="3700">
              <a:solidFill>
                <a:schemeClr val="dk2"/>
              </a:solidFill>
              <a:latin typeface="Fredericka the Great"/>
              <a:ea typeface="Fredericka the Great"/>
              <a:cs typeface="Fredericka the Great"/>
              <a:sym typeface="Fredericka the Great"/>
            </a:endParaRPr>
          </a:p>
        </p:txBody>
      </p:sp>
      <p:sp>
        <p:nvSpPr>
          <p:cNvPr id="352" name="Google Shape;352;p9"/>
          <p:cNvSpPr txBox="1"/>
          <p:nvPr/>
        </p:nvSpPr>
        <p:spPr>
          <a:xfrm>
            <a:off x="58800" y="736950"/>
            <a:ext cx="12074400" cy="50037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1200"/>
              </a:spcBef>
              <a:spcAft>
                <a:spcPts val="0"/>
              </a:spcAft>
              <a:buClr>
                <a:schemeClr val="dk2"/>
              </a:buClr>
              <a:buSzPts val="2400"/>
              <a:buAutoNum type="arabicPeriod"/>
            </a:pPr>
            <a:r>
              <a:rPr lang="es-ES" sz="2400">
                <a:solidFill>
                  <a:schemeClr val="dk2"/>
                </a:solidFill>
              </a:rPr>
              <a:t>Queue is an ordered list of similar data type</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Queue is a FIFO (First In First Out) structure – element inserted first will be removed first</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ENQUEUE() function is used to insert new elements into the Queue</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DEQUEUE() function is used to remove an  element from the Queue. </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Insertion is done from one end called the REAR ( or tail) </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Removal is done from the other end called as FRONT (or head).</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Queue is said to be in Overflow state when it is completely full and is said to be in Underflow state if it is completely empty.</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peek() − get the front data element of the Queue, without removing it.</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isFull() − check if Queue is full.</a:t>
            </a:r>
            <a:endParaRPr sz="2400">
              <a:solidFill>
                <a:schemeClr val="dk2"/>
              </a:solidFill>
            </a:endParaRPr>
          </a:p>
          <a:p>
            <a:pPr indent="-381000" lvl="0" marL="457200" rtl="0" algn="l">
              <a:lnSpc>
                <a:spcPct val="115000"/>
              </a:lnSpc>
              <a:spcBef>
                <a:spcPts val="0"/>
              </a:spcBef>
              <a:spcAft>
                <a:spcPts val="0"/>
              </a:spcAft>
              <a:buClr>
                <a:schemeClr val="dk2"/>
              </a:buClr>
              <a:buSzPts val="2400"/>
              <a:buAutoNum type="arabicPeriod"/>
            </a:pPr>
            <a:r>
              <a:rPr lang="es-ES" sz="2400">
                <a:solidFill>
                  <a:schemeClr val="dk2"/>
                </a:solidFill>
              </a:rPr>
              <a:t>isEmpty() − check if Queue is empty.</a:t>
            </a:r>
            <a:endParaRPr sz="2400">
              <a:solidFill>
                <a:schemeClr val="dk2"/>
              </a:solidFill>
            </a:endParaRPr>
          </a:p>
          <a:p>
            <a:pPr indent="0" lvl="0" marL="457200" rtl="0" algn="l">
              <a:spcBef>
                <a:spcPts val="1200"/>
              </a:spcBef>
              <a:spcAft>
                <a:spcPts val="0"/>
              </a:spcAft>
              <a:buNone/>
            </a:pPr>
            <a:r>
              <a:t/>
            </a:r>
            <a:endParaRPr sz="2400">
              <a:solidFill>
                <a:schemeClr val="dk2"/>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pic>
        <p:nvPicPr>
          <p:cNvPr id="358" name="Google Shape;358;p10"/>
          <p:cNvPicPr preferRelativeResize="0"/>
          <p:nvPr/>
        </p:nvPicPr>
        <p:blipFill>
          <a:blip r:embed="rId3">
            <a:alphaModFix/>
          </a:blip>
          <a:stretch>
            <a:fillRect/>
          </a:stretch>
        </p:blipFill>
        <p:spPr>
          <a:xfrm>
            <a:off x="2906400" y="152400"/>
            <a:ext cx="7648575" cy="904875"/>
          </a:xfrm>
          <a:prstGeom prst="rect">
            <a:avLst/>
          </a:prstGeom>
          <a:noFill/>
          <a:ln>
            <a:noFill/>
          </a:ln>
        </p:spPr>
      </p:pic>
      <p:pic>
        <p:nvPicPr>
          <p:cNvPr id="359" name="Google Shape;359;p10"/>
          <p:cNvPicPr preferRelativeResize="0"/>
          <p:nvPr/>
        </p:nvPicPr>
        <p:blipFill>
          <a:blip r:embed="rId4">
            <a:alphaModFix/>
          </a:blip>
          <a:stretch>
            <a:fillRect/>
          </a:stretch>
        </p:blipFill>
        <p:spPr>
          <a:xfrm>
            <a:off x="7024650" y="1057275"/>
            <a:ext cx="4998450" cy="4579500"/>
          </a:xfrm>
          <a:prstGeom prst="rect">
            <a:avLst/>
          </a:prstGeom>
          <a:noFill/>
          <a:ln>
            <a:noFill/>
          </a:ln>
        </p:spPr>
      </p:pic>
      <p:sp>
        <p:nvSpPr>
          <p:cNvPr id="360" name="Google Shape;360;p10"/>
          <p:cNvSpPr txBox="1"/>
          <p:nvPr/>
        </p:nvSpPr>
        <p:spPr>
          <a:xfrm>
            <a:off x="540900" y="152400"/>
            <a:ext cx="6086400" cy="50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s-ES" sz="2300">
                <a:solidFill>
                  <a:schemeClr val="dk1"/>
                </a:solidFill>
              </a:rPr>
              <a:t>Applications of Queue</a:t>
            </a:r>
            <a:endParaRPr b="1" sz="2300">
              <a:solidFill>
                <a:schemeClr val="dk1"/>
              </a:solidFill>
            </a:endParaRPr>
          </a:p>
          <a:p>
            <a:pPr indent="0" lvl="0" marL="0" rtl="0" algn="l">
              <a:lnSpc>
                <a:spcPct val="125454"/>
              </a:lnSpc>
              <a:spcBef>
                <a:spcPts val="1200"/>
              </a:spcBef>
              <a:spcAft>
                <a:spcPts val="0"/>
              </a:spcAft>
              <a:buNone/>
            </a:pPr>
            <a:r>
              <a:rPr lang="es-ES" sz="2000">
                <a:solidFill>
                  <a:schemeClr val="dk1"/>
                </a:solidFill>
                <a:latin typeface="Times New Roman"/>
                <a:ea typeface="Times New Roman"/>
                <a:cs typeface="Times New Roman"/>
                <a:sym typeface="Times New Roman"/>
              </a:rPr>
              <a:t>Queue, as the name suggests is used whenever we need to manage any group of objects in an order in which the first one coming in, also gets out first while the others wait for their turn, like in the following scenarios:</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1200"/>
              </a:spcBef>
              <a:spcAft>
                <a:spcPts val="0"/>
              </a:spcAft>
              <a:buClr>
                <a:schemeClr val="dk1"/>
              </a:buClr>
              <a:buSzPts val="1900"/>
              <a:buAutoNum type="arabicPeriod"/>
            </a:pPr>
            <a:r>
              <a:rPr lang="es-ES" sz="2000">
                <a:solidFill>
                  <a:schemeClr val="dk1"/>
                </a:solidFill>
                <a:latin typeface="Times New Roman"/>
                <a:ea typeface="Times New Roman"/>
                <a:cs typeface="Times New Roman"/>
                <a:sym typeface="Times New Roman"/>
              </a:rPr>
              <a:t>Serving requests on a single shared resource, like a printer, CPU task scheduling etc.</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AutoNum type="arabicPeriod"/>
            </a:pPr>
            <a:r>
              <a:rPr lang="es-ES" sz="2000">
                <a:solidFill>
                  <a:schemeClr val="dk1"/>
                </a:solidFill>
                <a:latin typeface="Times New Roman"/>
                <a:ea typeface="Times New Roman"/>
                <a:cs typeface="Times New Roman"/>
                <a:sym typeface="Times New Roman"/>
              </a:rPr>
              <a:t>In real life scenario, Call Center phone systems uses Queues to hold people calling them in an order, until a service representative is free.</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AutoNum type="arabicPeriod"/>
            </a:pPr>
            <a:r>
              <a:rPr lang="es-ES" sz="2000">
                <a:solidFill>
                  <a:schemeClr val="dk1"/>
                </a:solidFill>
                <a:latin typeface="Times New Roman"/>
                <a:ea typeface="Times New Roman"/>
                <a:cs typeface="Times New Roman"/>
                <a:sym typeface="Times New Roman"/>
              </a:rPr>
              <a:t>Handling of interrupts in real-time systems. The interrupts are handled in the same order as they arrive i.e First come first served.</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11"/>
          <p:cNvSpPr txBox="1"/>
          <p:nvPr/>
        </p:nvSpPr>
        <p:spPr>
          <a:xfrm>
            <a:off x="2701625" y="0"/>
            <a:ext cx="7646100" cy="717300"/>
          </a:xfrm>
          <a:prstGeom prst="rect">
            <a:avLst/>
          </a:prstGeom>
          <a:noFill/>
          <a:ln>
            <a:noFill/>
          </a:ln>
        </p:spPr>
        <p:txBody>
          <a:bodyPr anchorCtr="0" anchor="t" bIns="45700" lIns="91425" spcFirstLastPara="1" rIns="91425" wrap="square" tIns="45700">
            <a:noAutofit/>
          </a:bodyPr>
          <a:lstStyle/>
          <a:p>
            <a:pPr indent="0" lvl="0" marL="228600" rtl="0" algn="ctr">
              <a:lnSpc>
                <a:spcPct val="6818"/>
              </a:lnSpc>
              <a:spcBef>
                <a:spcPts val="1400"/>
              </a:spcBef>
              <a:spcAft>
                <a:spcPts val="0"/>
              </a:spcAft>
              <a:buClr>
                <a:schemeClr val="dk1"/>
              </a:buClr>
              <a:buSzPts val="1100"/>
              <a:buFont typeface="Arial"/>
              <a:buNone/>
            </a:pPr>
            <a:r>
              <a:rPr b="1" lang="es-ES" sz="3000">
                <a:solidFill>
                  <a:schemeClr val="dk1"/>
                </a:solidFill>
                <a:latin typeface="Times New Roman"/>
                <a:ea typeface="Times New Roman"/>
                <a:cs typeface="Times New Roman"/>
                <a:sym typeface="Times New Roman"/>
              </a:rPr>
              <a:t>Queue ADT</a:t>
            </a:r>
            <a:endParaRPr b="1" sz="3000">
              <a:solidFill>
                <a:schemeClr val="dk1"/>
              </a:solidFill>
              <a:latin typeface="Times New Roman"/>
              <a:ea typeface="Times New Roman"/>
              <a:cs typeface="Times New Roman"/>
              <a:sym typeface="Times New Roman"/>
            </a:endParaRPr>
          </a:p>
          <a:p>
            <a:pPr indent="0" lvl="0" marL="0" marR="0" rtl="0" algn="ctr">
              <a:spcBef>
                <a:spcPts val="1400"/>
              </a:spcBef>
              <a:spcAft>
                <a:spcPts val="0"/>
              </a:spcAft>
              <a:buNone/>
            </a:pPr>
            <a:r>
              <a:t/>
            </a:r>
            <a:endParaRPr sz="3000">
              <a:solidFill>
                <a:schemeClr val="dk1"/>
              </a:solidFill>
              <a:latin typeface="Gaegu"/>
              <a:ea typeface="Gaegu"/>
              <a:cs typeface="Gaegu"/>
              <a:sym typeface="Gaegu"/>
            </a:endParaRPr>
          </a:p>
        </p:txBody>
      </p:sp>
      <p:sp>
        <p:nvSpPr>
          <p:cNvPr id="366" name="Google Shape;366;p11"/>
          <p:cNvSpPr txBox="1"/>
          <p:nvPr/>
        </p:nvSpPr>
        <p:spPr>
          <a:xfrm>
            <a:off x="1473725" y="717300"/>
            <a:ext cx="10101900" cy="58602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1200"/>
              </a:spcBef>
              <a:spcAft>
                <a:spcPts val="0"/>
              </a:spcAft>
              <a:buNone/>
            </a:pPr>
            <a:r>
              <a:rPr lang="es-ES" sz="2100">
                <a:solidFill>
                  <a:schemeClr val="dk1"/>
                </a:solidFill>
                <a:latin typeface="Times New Roman"/>
                <a:ea typeface="Times New Roman"/>
                <a:cs typeface="Times New Roman"/>
                <a:sym typeface="Times New Roman"/>
              </a:rPr>
              <a:t>Queue operations may involve initializing or defining the queue, utilizing it, and then completely erasing it from the memory. Here we shall try to understand the basic operations associated with queues −</a:t>
            </a:r>
            <a:endParaRPr sz="2100">
              <a:solidFill>
                <a:schemeClr val="dk1"/>
              </a:solidFill>
              <a:latin typeface="Times New Roman"/>
              <a:ea typeface="Times New Roman"/>
              <a:cs typeface="Times New Roman"/>
              <a:sym typeface="Times New Roman"/>
            </a:endParaRPr>
          </a:p>
          <a:p>
            <a:pPr indent="-355600" lvl="0" marL="457200" rtl="0" algn="l">
              <a:lnSpc>
                <a:spcPct val="115000"/>
              </a:lnSpc>
              <a:spcBef>
                <a:spcPts val="1200"/>
              </a:spcBef>
              <a:spcAft>
                <a:spcPts val="0"/>
              </a:spcAft>
              <a:buClr>
                <a:schemeClr val="dk1"/>
              </a:buClr>
              <a:buSzPts val="2000"/>
              <a:buChar char="●"/>
            </a:pPr>
            <a:r>
              <a:rPr b="1" lang="es-ES" sz="2100">
                <a:solidFill>
                  <a:schemeClr val="dk1"/>
                </a:solidFill>
                <a:latin typeface="Times New Roman"/>
                <a:ea typeface="Times New Roman"/>
                <a:cs typeface="Times New Roman"/>
                <a:sym typeface="Times New Roman"/>
              </a:rPr>
              <a:t>enqueue()</a:t>
            </a:r>
            <a:r>
              <a:rPr lang="es-ES" sz="2100">
                <a:solidFill>
                  <a:schemeClr val="dk1"/>
                </a:solidFill>
                <a:latin typeface="Times New Roman"/>
                <a:ea typeface="Times New Roman"/>
                <a:cs typeface="Times New Roman"/>
                <a:sym typeface="Times New Roman"/>
              </a:rPr>
              <a:t> − add (store) an item to the queue.</a:t>
            </a:r>
            <a:endParaRPr sz="21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Char char="●"/>
            </a:pPr>
            <a:r>
              <a:rPr b="1" lang="es-ES" sz="2100">
                <a:solidFill>
                  <a:schemeClr val="dk1"/>
                </a:solidFill>
                <a:latin typeface="Times New Roman"/>
                <a:ea typeface="Times New Roman"/>
                <a:cs typeface="Times New Roman"/>
                <a:sym typeface="Times New Roman"/>
              </a:rPr>
              <a:t>dequeue()</a:t>
            </a:r>
            <a:r>
              <a:rPr lang="es-ES" sz="2100">
                <a:solidFill>
                  <a:schemeClr val="dk1"/>
                </a:solidFill>
                <a:latin typeface="Times New Roman"/>
                <a:ea typeface="Times New Roman"/>
                <a:cs typeface="Times New Roman"/>
                <a:sym typeface="Times New Roman"/>
              </a:rPr>
              <a:t> − remove (access) an item from the queue.</a:t>
            </a:r>
            <a:endParaRPr sz="2100">
              <a:solidFill>
                <a:schemeClr val="dk1"/>
              </a:solidFill>
              <a:latin typeface="Times New Roman"/>
              <a:ea typeface="Times New Roman"/>
              <a:cs typeface="Times New Roman"/>
              <a:sym typeface="Times New Roman"/>
            </a:endParaRPr>
          </a:p>
          <a:p>
            <a:pPr indent="0" lvl="0" marL="0" rtl="0" algn="l">
              <a:lnSpc>
                <a:spcPct val="125454"/>
              </a:lnSpc>
              <a:spcBef>
                <a:spcPts val="1200"/>
              </a:spcBef>
              <a:spcAft>
                <a:spcPts val="0"/>
              </a:spcAft>
              <a:buNone/>
            </a:pPr>
            <a:r>
              <a:rPr lang="es-ES" sz="2100">
                <a:solidFill>
                  <a:schemeClr val="dk1"/>
                </a:solidFill>
                <a:latin typeface="Times New Roman"/>
                <a:ea typeface="Times New Roman"/>
                <a:cs typeface="Times New Roman"/>
                <a:sym typeface="Times New Roman"/>
              </a:rPr>
              <a:t>Few more functions are required to make the above-mentioned queue operation efficient. These are −</a:t>
            </a:r>
            <a:endParaRPr sz="2100">
              <a:solidFill>
                <a:schemeClr val="dk1"/>
              </a:solidFill>
              <a:latin typeface="Times New Roman"/>
              <a:ea typeface="Times New Roman"/>
              <a:cs typeface="Times New Roman"/>
              <a:sym typeface="Times New Roman"/>
            </a:endParaRPr>
          </a:p>
          <a:p>
            <a:pPr indent="-355600" lvl="0" marL="457200" rtl="0" algn="l">
              <a:lnSpc>
                <a:spcPct val="115000"/>
              </a:lnSpc>
              <a:spcBef>
                <a:spcPts val="1200"/>
              </a:spcBef>
              <a:spcAft>
                <a:spcPts val="0"/>
              </a:spcAft>
              <a:buClr>
                <a:schemeClr val="dk1"/>
              </a:buClr>
              <a:buSzPts val="2000"/>
              <a:buChar char="●"/>
            </a:pPr>
            <a:r>
              <a:rPr b="1" lang="es-ES" sz="2100">
                <a:solidFill>
                  <a:schemeClr val="dk1"/>
                </a:solidFill>
                <a:latin typeface="Times New Roman"/>
                <a:ea typeface="Times New Roman"/>
                <a:cs typeface="Times New Roman"/>
                <a:sym typeface="Times New Roman"/>
              </a:rPr>
              <a:t>peek()</a:t>
            </a:r>
            <a:r>
              <a:rPr lang="es-ES" sz="2100">
                <a:solidFill>
                  <a:schemeClr val="dk1"/>
                </a:solidFill>
                <a:latin typeface="Times New Roman"/>
                <a:ea typeface="Times New Roman"/>
                <a:cs typeface="Times New Roman"/>
                <a:sym typeface="Times New Roman"/>
              </a:rPr>
              <a:t> − Gets the element at the front of the queue without removing it.</a:t>
            </a:r>
            <a:endParaRPr sz="21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Char char="●"/>
            </a:pPr>
            <a:r>
              <a:rPr b="1" lang="es-ES" sz="2100">
                <a:solidFill>
                  <a:schemeClr val="dk1"/>
                </a:solidFill>
                <a:latin typeface="Times New Roman"/>
                <a:ea typeface="Times New Roman"/>
                <a:cs typeface="Times New Roman"/>
                <a:sym typeface="Times New Roman"/>
              </a:rPr>
              <a:t>isfull()</a:t>
            </a:r>
            <a:r>
              <a:rPr lang="es-ES" sz="2100">
                <a:solidFill>
                  <a:schemeClr val="dk1"/>
                </a:solidFill>
                <a:latin typeface="Times New Roman"/>
                <a:ea typeface="Times New Roman"/>
                <a:cs typeface="Times New Roman"/>
                <a:sym typeface="Times New Roman"/>
              </a:rPr>
              <a:t> − Checks if the queue is full.</a:t>
            </a:r>
            <a:endParaRPr sz="21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Char char="●"/>
            </a:pPr>
            <a:r>
              <a:rPr b="1" lang="es-ES" sz="2100">
                <a:solidFill>
                  <a:schemeClr val="dk1"/>
                </a:solidFill>
                <a:latin typeface="Times New Roman"/>
                <a:ea typeface="Times New Roman"/>
                <a:cs typeface="Times New Roman"/>
                <a:sym typeface="Times New Roman"/>
              </a:rPr>
              <a:t>isempty()</a:t>
            </a:r>
            <a:r>
              <a:rPr lang="es-ES" sz="2100">
                <a:solidFill>
                  <a:schemeClr val="dk1"/>
                </a:solidFill>
                <a:latin typeface="Times New Roman"/>
                <a:ea typeface="Times New Roman"/>
                <a:cs typeface="Times New Roman"/>
                <a:sym typeface="Times New Roman"/>
              </a:rPr>
              <a:t> − Checks if the queue is empty.</a:t>
            </a:r>
            <a:endParaRPr sz="2100">
              <a:solidFill>
                <a:schemeClr val="dk1"/>
              </a:solidFill>
              <a:latin typeface="Times New Roman"/>
              <a:ea typeface="Times New Roman"/>
              <a:cs typeface="Times New Roman"/>
              <a:sym typeface="Times New Roman"/>
            </a:endParaRPr>
          </a:p>
          <a:p>
            <a:pPr indent="0" lvl="0" marL="0" rtl="0" algn="l">
              <a:lnSpc>
                <a:spcPct val="125454"/>
              </a:lnSpc>
              <a:spcBef>
                <a:spcPts val="1200"/>
              </a:spcBef>
              <a:spcAft>
                <a:spcPts val="0"/>
              </a:spcAft>
              <a:buNone/>
            </a:pPr>
            <a:r>
              <a:rPr lang="es-ES" sz="2100">
                <a:solidFill>
                  <a:schemeClr val="dk1"/>
                </a:solidFill>
                <a:latin typeface="Times New Roman"/>
                <a:ea typeface="Times New Roman"/>
                <a:cs typeface="Times New Roman"/>
                <a:sym typeface="Times New Roman"/>
              </a:rPr>
              <a:t>In queue, we always dequeue (or access) data, pointed by </a:t>
            </a:r>
            <a:r>
              <a:rPr b="1" lang="es-ES" sz="2100">
                <a:solidFill>
                  <a:schemeClr val="dk1"/>
                </a:solidFill>
                <a:latin typeface="Times New Roman"/>
                <a:ea typeface="Times New Roman"/>
                <a:cs typeface="Times New Roman"/>
                <a:sym typeface="Times New Roman"/>
              </a:rPr>
              <a:t>front</a:t>
            </a:r>
            <a:r>
              <a:rPr lang="es-ES" sz="2100">
                <a:solidFill>
                  <a:schemeClr val="dk1"/>
                </a:solidFill>
                <a:latin typeface="Times New Roman"/>
                <a:ea typeface="Times New Roman"/>
                <a:cs typeface="Times New Roman"/>
                <a:sym typeface="Times New Roman"/>
              </a:rPr>
              <a:t> pointer and while enqueing (or storing) data in the queue we take help of </a:t>
            </a:r>
            <a:r>
              <a:rPr b="1" lang="es-ES" sz="2100">
                <a:solidFill>
                  <a:schemeClr val="dk1"/>
                </a:solidFill>
                <a:latin typeface="Times New Roman"/>
                <a:ea typeface="Times New Roman"/>
                <a:cs typeface="Times New Roman"/>
                <a:sym typeface="Times New Roman"/>
              </a:rPr>
              <a:t>rear</a:t>
            </a:r>
            <a:r>
              <a:rPr lang="es-ES" sz="2100">
                <a:solidFill>
                  <a:schemeClr val="dk1"/>
                </a:solidFill>
                <a:latin typeface="Times New Roman"/>
                <a:ea typeface="Times New Roman"/>
                <a:cs typeface="Times New Roman"/>
                <a:sym typeface="Times New Roman"/>
              </a:rPr>
              <a:t> pointer.</a:t>
            </a:r>
            <a:endParaRPr sz="2100">
              <a:solidFill>
                <a:schemeClr val="dk1"/>
              </a:solidFill>
              <a:latin typeface="Times New Roman"/>
              <a:ea typeface="Times New Roman"/>
              <a:cs typeface="Times New Roman"/>
              <a:sym typeface="Times New Roman"/>
            </a:endParaRPr>
          </a:p>
          <a:p>
            <a:pPr indent="0" lvl="0" marL="0" rtl="0" algn="l">
              <a:lnSpc>
                <a:spcPct val="6818"/>
              </a:lnSpc>
              <a:spcBef>
                <a:spcPts val="1400"/>
              </a:spcBef>
              <a:spcAft>
                <a:spcPts val="0"/>
              </a:spcAft>
              <a:buNone/>
            </a:pPr>
            <a:r>
              <a:t/>
            </a:r>
            <a:endParaRPr sz="2800">
              <a:solidFill>
                <a:schemeClr val="dk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sz="2800">
              <a:solidFill>
                <a:schemeClr val="dk1"/>
              </a:solidFill>
            </a:endParaRPr>
          </a:p>
          <a:p>
            <a:pPr indent="0" lvl="0" marL="0" rtl="0" algn="l">
              <a:spcBef>
                <a:spcPts val="0"/>
              </a:spcBef>
              <a:spcAft>
                <a:spcPts val="0"/>
              </a:spcAft>
              <a:buClr>
                <a:schemeClr val="dk1"/>
              </a:buClr>
              <a:buSzPts val="1100"/>
              <a:buFont typeface="Arial"/>
              <a:buNone/>
            </a:pPr>
            <a:r>
              <a:t/>
            </a:r>
            <a:endParaRPr sz="2800">
              <a:solidFill>
                <a:schemeClr val="dk1"/>
              </a:solidFill>
            </a:endParaRPr>
          </a:p>
          <a:p>
            <a:pPr indent="0" lvl="0" marL="0" rtl="0" algn="l">
              <a:spcBef>
                <a:spcPts val="0"/>
              </a:spcBef>
              <a:spcAft>
                <a:spcPts val="0"/>
              </a:spcAft>
              <a:buNone/>
            </a:pPr>
            <a:r>
              <a:t/>
            </a:r>
            <a:endParaRPr sz="28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p12"/>
          <p:cNvSpPr txBox="1"/>
          <p:nvPr/>
        </p:nvSpPr>
        <p:spPr>
          <a:xfrm>
            <a:off x="1261050" y="323100"/>
            <a:ext cx="6339900" cy="627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s-ES" sz="2600">
                <a:solidFill>
                  <a:schemeClr val="dk1"/>
                </a:solidFill>
              </a:rPr>
              <a:t>Enqueue Operation</a:t>
            </a:r>
            <a:endParaRPr b="1" sz="2600">
              <a:solidFill>
                <a:schemeClr val="dk1"/>
              </a:solidFill>
            </a:endParaRPr>
          </a:p>
          <a:p>
            <a:pPr indent="0" lvl="0" marL="0" rtl="0" algn="l">
              <a:lnSpc>
                <a:spcPct val="125454"/>
              </a:lnSpc>
              <a:spcBef>
                <a:spcPts val="1200"/>
              </a:spcBef>
              <a:spcAft>
                <a:spcPts val="0"/>
              </a:spcAft>
              <a:buClr>
                <a:schemeClr val="dk1"/>
              </a:buClr>
              <a:buSzPts val="1100"/>
              <a:buFont typeface="Arial"/>
              <a:buNone/>
            </a:pPr>
            <a:r>
              <a:rPr lang="es-ES" sz="2000">
                <a:solidFill>
                  <a:schemeClr val="dk1"/>
                </a:solidFill>
                <a:latin typeface="Times New Roman"/>
                <a:ea typeface="Times New Roman"/>
                <a:cs typeface="Times New Roman"/>
                <a:sym typeface="Times New Roman"/>
              </a:rPr>
              <a:t>Queues maintain two data pointers, </a:t>
            </a:r>
            <a:r>
              <a:rPr b="1" lang="es-ES" sz="2000">
                <a:solidFill>
                  <a:schemeClr val="dk1"/>
                </a:solidFill>
                <a:latin typeface="Times New Roman"/>
                <a:ea typeface="Times New Roman"/>
                <a:cs typeface="Times New Roman"/>
                <a:sym typeface="Times New Roman"/>
              </a:rPr>
              <a:t>front</a:t>
            </a:r>
            <a:r>
              <a:rPr lang="es-ES" sz="2000">
                <a:solidFill>
                  <a:schemeClr val="dk1"/>
                </a:solidFill>
                <a:latin typeface="Times New Roman"/>
                <a:ea typeface="Times New Roman"/>
                <a:cs typeface="Times New Roman"/>
                <a:sym typeface="Times New Roman"/>
              </a:rPr>
              <a:t> and </a:t>
            </a:r>
            <a:r>
              <a:rPr b="1" lang="es-ES" sz="2000">
                <a:solidFill>
                  <a:schemeClr val="dk1"/>
                </a:solidFill>
                <a:latin typeface="Times New Roman"/>
                <a:ea typeface="Times New Roman"/>
                <a:cs typeface="Times New Roman"/>
                <a:sym typeface="Times New Roman"/>
              </a:rPr>
              <a:t>rear</a:t>
            </a:r>
            <a:r>
              <a:rPr lang="es-ES" sz="2000">
                <a:solidFill>
                  <a:schemeClr val="dk1"/>
                </a:solidFill>
                <a:latin typeface="Times New Roman"/>
                <a:ea typeface="Times New Roman"/>
                <a:cs typeface="Times New Roman"/>
                <a:sym typeface="Times New Roman"/>
              </a:rPr>
              <a:t>. Therefore, its operations are comparatively difficult to implement than that of stacks.</a:t>
            </a:r>
            <a:endParaRPr sz="2000">
              <a:solidFill>
                <a:schemeClr val="dk1"/>
              </a:solidFill>
              <a:latin typeface="Times New Roman"/>
              <a:ea typeface="Times New Roman"/>
              <a:cs typeface="Times New Roman"/>
              <a:sym typeface="Times New Roman"/>
            </a:endParaRPr>
          </a:p>
          <a:p>
            <a:pPr indent="0" lvl="0" marL="0" rtl="0" algn="l">
              <a:lnSpc>
                <a:spcPct val="125454"/>
              </a:lnSpc>
              <a:spcBef>
                <a:spcPts val="1200"/>
              </a:spcBef>
              <a:spcAft>
                <a:spcPts val="0"/>
              </a:spcAft>
              <a:buClr>
                <a:schemeClr val="dk1"/>
              </a:buClr>
              <a:buSzPts val="1100"/>
              <a:buFont typeface="Arial"/>
              <a:buNone/>
            </a:pPr>
            <a:r>
              <a:rPr lang="es-ES" sz="2000">
                <a:solidFill>
                  <a:schemeClr val="dk1"/>
                </a:solidFill>
                <a:latin typeface="Times New Roman"/>
                <a:ea typeface="Times New Roman"/>
                <a:cs typeface="Times New Roman"/>
                <a:sym typeface="Times New Roman"/>
              </a:rPr>
              <a:t>The following steps should be taken to enqueue (insert) data into a queue −</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120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1</a:t>
            </a:r>
            <a:r>
              <a:rPr lang="es-ES" sz="2000">
                <a:solidFill>
                  <a:schemeClr val="dk1"/>
                </a:solidFill>
                <a:latin typeface="Times New Roman"/>
                <a:ea typeface="Times New Roman"/>
                <a:cs typeface="Times New Roman"/>
                <a:sym typeface="Times New Roman"/>
              </a:rPr>
              <a:t> − Check if the queue is full.</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2</a:t>
            </a:r>
            <a:r>
              <a:rPr lang="es-ES" sz="2000">
                <a:solidFill>
                  <a:schemeClr val="dk1"/>
                </a:solidFill>
                <a:latin typeface="Times New Roman"/>
                <a:ea typeface="Times New Roman"/>
                <a:cs typeface="Times New Roman"/>
                <a:sym typeface="Times New Roman"/>
              </a:rPr>
              <a:t> − If the queue is full, produce overflow error and exit.</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3</a:t>
            </a:r>
            <a:r>
              <a:rPr lang="es-ES" sz="2000">
                <a:solidFill>
                  <a:schemeClr val="dk1"/>
                </a:solidFill>
                <a:latin typeface="Times New Roman"/>
                <a:ea typeface="Times New Roman"/>
                <a:cs typeface="Times New Roman"/>
                <a:sym typeface="Times New Roman"/>
              </a:rPr>
              <a:t> − If the queue is not full, increment </a:t>
            </a:r>
            <a:r>
              <a:rPr b="1" lang="es-ES" sz="2000">
                <a:solidFill>
                  <a:schemeClr val="dk1"/>
                </a:solidFill>
                <a:latin typeface="Times New Roman"/>
                <a:ea typeface="Times New Roman"/>
                <a:cs typeface="Times New Roman"/>
                <a:sym typeface="Times New Roman"/>
              </a:rPr>
              <a:t>rear</a:t>
            </a:r>
            <a:r>
              <a:rPr lang="es-ES" sz="2000">
                <a:solidFill>
                  <a:schemeClr val="dk1"/>
                </a:solidFill>
                <a:latin typeface="Times New Roman"/>
                <a:ea typeface="Times New Roman"/>
                <a:cs typeface="Times New Roman"/>
                <a:sym typeface="Times New Roman"/>
              </a:rPr>
              <a:t> pointer to point the next empty space.</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4</a:t>
            </a:r>
            <a:r>
              <a:rPr lang="es-ES" sz="2000">
                <a:solidFill>
                  <a:schemeClr val="dk1"/>
                </a:solidFill>
                <a:latin typeface="Times New Roman"/>
                <a:ea typeface="Times New Roman"/>
                <a:cs typeface="Times New Roman"/>
                <a:sym typeface="Times New Roman"/>
              </a:rPr>
              <a:t> − Add data element to the queue location, where the rear is pointing.</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5</a:t>
            </a:r>
            <a:r>
              <a:rPr lang="es-ES" sz="2000">
                <a:solidFill>
                  <a:schemeClr val="dk1"/>
                </a:solidFill>
                <a:latin typeface="Times New Roman"/>
                <a:ea typeface="Times New Roman"/>
                <a:cs typeface="Times New Roman"/>
                <a:sym typeface="Times New Roman"/>
              </a:rPr>
              <a:t> − return success.</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s-ES" sz="2000">
                <a:solidFill>
                  <a:schemeClr val="dk1"/>
                </a:solidFill>
                <a:latin typeface="Times New Roman"/>
                <a:ea typeface="Times New Roman"/>
                <a:cs typeface="Times New Roman"/>
                <a:sym typeface="Times New Roman"/>
              </a:rPr>
              <a:t>front=0</a:t>
            </a:r>
            <a:endParaRPr sz="2000">
              <a:solidFill>
                <a:schemeClr val="dk1"/>
              </a:solidFill>
              <a:latin typeface="Times New Roman"/>
              <a:ea typeface="Times New Roman"/>
              <a:cs typeface="Times New Roman"/>
              <a:sym typeface="Times New Roman"/>
            </a:endParaRPr>
          </a:p>
          <a:p>
            <a:pPr indent="-355600" lvl="0" marL="457200" rtl="0" algn="l">
              <a:lnSpc>
                <a:spcPct val="115000"/>
              </a:lnSpc>
              <a:spcBef>
                <a:spcPts val="0"/>
              </a:spcBef>
              <a:spcAft>
                <a:spcPts val="0"/>
              </a:spcAft>
              <a:buClr>
                <a:schemeClr val="dk1"/>
              </a:buClr>
              <a:buSzPts val="2000"/>
              <a:buFont typeface="Times New Roman"/>
              <a:buChar char="●"/>
            </a:pPr>
            <a:r>
              <a:rPr lang="es-ES" sz="2000">
                <a:solidFill>
                  <a:schemeClr val="dk1"/>
                </a:solidFill>
                <a:latin typeface="Times New Roman"/>
                <a:ea typeface="Times New Roman"/>
                <a:cs typeface="Times New Roman"/>
                <a:sym typeface="Times New Roman"/>
              </a:rPr>
              <a:t>rear=2</a:t>
            </a:r>
            <a:endParaRPr sz="2000">
              <a:solidFill>
                <a:schemeClr val="dk1"/>
              </a:solidFill>
              <a:latin typeface="Times New Roman"/>
              <a:ea typeface="Times New Roman"/>
              <a:cs typeface="Times New Roman"/>
              <a:sym typeface="Times New Roman"/>
            </a:endParaRPr>
          </a:p>
          <a:p>
            <a:pPr indent="0" lvl="0" marL="0" rtl="0" algn="l">
              <a:lnSpc>
                <a:spcPct val="125454"/>
              </a:lnSpc>
              <a:spcBef>
                <a:spcPts val="120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125454"/>
              </a:lnSpc>
              <a:spcBef>
                <a:spcPts val="1200"/>
              </a:spcBef>
              <a:spcAft>
                <a:spcPts val="0"/>
              </a:spcAft>
              <a:buClr>
                <a:schemeClr val="dk1"/>
              </a:buClr>
              <a:buSzPts val="1100"/>
              <a:buFont typeface="Arial"/>
              <a:buNone/>
            </a:pPr>
            <a:r>
              <a:t/>
            </a:r>
            <a:endParaRPr sz="15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Clr>
                <a:schemeClr val="dk1"/>
              </a:buClr>
              <a:buSzPts val="1100"/>
              <a:buFont typeface="Arial"/>
              <a:buNone/>
            </a:pPr>
            <a:r>
              <a:t/>
            </a:r>
            <a:endParaRPr sz="2800">
              <a:solidFill>
                <a:schemeClr val="dk1"/>
              </a:solidFill>
              <a:latin typeface="Times New Roman"/>
              <a:ea typeface="Times New Roman"/>
              <a:cs typeface="Times New Roman"/>
              <a:sym typeface="Times New Roman"/>
            </a:endParaRPr>
          </a:p>
          <a:p>
            <a:pPr indent="0" lvl="0" marL="0" rtl="0" algn="l">
              <a:lnSpc>
                <a:spcPct val="6818"/>
              </a:lnSpc>
              <a:spcBef>
                <a:spcPts val="1200"/>
              </a:spcBef>
              <a:spcAft>
                <a:spcPts val="0"/>
              </a:spcAft>
              <a:buClr>
                <a:schemeClr val="dk1"/>
              </a:buClr>
              <a:buSzPts val="1100"/>
              <a:buFont typeface="Arial"/>
              <a:buNone/>
            </a:pPr>
            <a:r>
              <a:rPr lang="es-ES" sz="2800">
                <a:solidFill>
                  <a:schemeClr val="dk1"/>
                </a:solidFill>
                <a:highlight>
                  <a:srgbClr val="FFFFFF"/>
                </a:highlight>
                <a:latin typeface="Times New Roman"/>
                <a:ea typeface="Times New Roman"/>
                <a:cs typeface="Times New Roman"/>
                <a:sym typeface="Times New Roman"/>
              </a:rPr>
              <a:t>  </a:t>
            </a:r>
            <a:endParaRPr sz="28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3100">
              <a:solidFill>
                <a:schemeClr val="dk1"/>
              </a:solidFill>
            </a:endParaRPr>
          </a:p>
        </p:txBody>
      </p:sp>
      <p:sp>
        <p:nvSpPr>
          <p:cNvPr id="373" name="Google Shape;373;p12"/>
          <p:cNvSpPr txBox="1"/>
          <p:nvPr/>
        </p:nvSpPr>
        <p:spPr>
          <a:xfrm>
            <a:off x="2786750" y="635225"/>
            <a:ext cx="4446600" cy="7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800">
              <a:solidFill>
                <a:schemeClr val="lt1"/>
              </a:solidFill>
            </a:endParaRPr>
          </a:p>
        </p:txBody>
      </p:sp>
      <p:pic>
        <p:nvPicPr>
          <p:cNvPr id="374" name="Google Shape;374;p12"/>
          <p:cNvPicPr preferRelativeResize="0"/>
          <p:nvPr/>
        </p:nvPicPr>
        <p:blipFill>
          <a:blip r:embed="rId3">
            <a:alphaModFix/>
          </a:blip>
          <a:stretch>
            <a:fillRect/>
          </a:stretch>
        </p:blipFill>
        <p:spPr>
          <a:xfrm>
            <a:off x="7441725" y="2518300"/>
            <a:ext cx="4445475" cy="25056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13"/>
          <p:cNvSpPr txBox="1"/>
          <p:nvPr/>
        </p:nvSpPr>
        <p:spPr>
          <a:xfrm>
            <a:off x="1788025" y="238150"/>
            <a:ext cx="77403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3500">
                <a:solidFill>
                  <a:schemeClr val="dk1"/>
                </a:solidFill>
                <a:latin typeface="Times New Roman"/>
                <a:ea typeface="Times New Roman"/>
                <a:cs typeface="Times New Roman"/>
                <a:sym typeface="Times New Roman"/>
              </a:rPr>
              <a:t>Dequeue Operation</a:t>
            </a:r>
            <a:endParaRPr sz="3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6900">
              <a:solidFill>
                <a:schemeClr val="dk1"/>
              </a:solidFill>
              <a:latin typeface="Gaegu"/>
              <a:ea typeface="Gaegu"/>
              <a:cs typeface="Gaegu"/>
              <a:sym typeface="Gaegu"/>
            </a:endParaRPr>
          </a:p>
        </p:txBody>
      </p:sp>
      <p:sp>
        <p:nvSpPr>
          <p:cNvPr id="380" name="Google Shape;380;p13"/>
          <p:cNvSpPr txBox="1"/>
          <p:nvPr/>
        </p:nvSpPr>
        <p:spPr>
          <a:xfrm>
            <a:off x="1311400" y="1000550"/>
            <a:ext cx="5588100" cy="50109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1200"/>
              </a:spcBef>
              <a:spcAft>
                <a:spcPts val="0"/>
              </a:spcAft>
              <a:buClr>
                <a:schemeClr val="dk1"/>
              </a:buClr>
              <a:buSzPts val="1100"/>
              <a:buFont typeface="Arial"/>
              <a:buNone/>
            </a:pPr>
            <a:r>
              <a:rPr lang="es-ES" sz="2000">
                <a:solidFill>
                  <a:schemeClr val="dk1"/>
                </a:solidFill>
                <a:latin typeface="Times New Roman"/>
                <a:ea typeface="Times New Roman"/>
                <a:cs typeface="Times New Roman"/>
                <a:sym typeface="Times New Roman"/>
              </a:rPr>
              <a:t>Accessing data from the queue is a process of two tasks − access the data where </a:t>
            </a:r>
            <a:r>
              <a:rPr b="1" lang="es-ES" sz="2000">
                <a:solidFill>
                  <a:schemeClr val="dk1"/>
                </a:solidFill>
                <a:latin typeface="Times New Roman"/>
                <a:ea typeface="Times New Roman"/>
                <a:cs typeface="Times New Roman"/>
                <a:sym typeface="Times New Roman"/>
              </a:rPr>
              <a:t>front</a:t>
            </a:r>
            <a:r>
              <a:rPr lang="es-ES" sz="2000">
                <a:solidFill>
                  <a:schemeClr val="dk1"/>
                </a:solidFill>
                <a:latin typeface="Times New Roman"/>
                <a:ea typeface="Times New Roman"/>
                <a:cs typeface="Times New Roman"/>
                <a:sym typeface="Times New Roman"/>
              </a:rPr>
              <a:t> is pointing and remove the data after access. The following steps are taken to perform </a:t>
            </a:r>
            <a:r>
              <a:rPr b="1" lang="es-ES" sz="2000">
                <a:solidFill>
                  <a:schemeClr val="dk1"/>
                </a:solidFill>
                <a:latin typeface="Times New Roman"/>
                <a:ea typeface="Times New Roman"/>
                <a:cs typeface="Times New Roman"/>
                <a:sym typeface="Times New Roman"/>
              </a:rPr>
              <a:t>dequeue</a:t>
            </a:r>
            <a:r>
              <a:rPr lang="es-ES" sz="2000">
                <a:solidFill>
                  <a:schemeClr val="dk1"/>
                </a:solidFill>
                <a:latin typeface="Times New Roman"/>
                <a:ea typeface="Times New Roman"/>
                <a:cs typeface="Times New Roman"/>
                <a:sym typeface="Times New Roman"/>
              </a:rPr>
              <a:t> operation −</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120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1</a:t>
            </a:r>
            <a:r>
              <a:rPr lang="es-ES" sz="2000">
                <a:solidFill>
                  <a:schemeClr val="dk1"/>
                </a:solidFill>
                <a:latin typeface="Times New Roman"/>
                <a:ea typeface="Times New Roman"/>
                <a:cs typeface="Times New Roman"/>
                <a:sym typeface="Times New Roman"/>
              </a:rPr>
              <a:t> − Check if the queue is empty.</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2</a:t>
            </a:r>
            <a:r>
              <a:rPr lang="es-ES" sz="2000">
                <a:solidFill>
                  <a:schemeClr val="dk1"/>
                </a:solidFill>
                <a:latin typeface="Times New Roman"/>
                <a:ea typeface="Times New Roman"/>
                <a:cs typeface="Times New Roman"/>
                <a:sym typeface="Times New Roman"/>
              </a:rPr>
              <a:t> − If the queue is empty, produce underflow error and exit.</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3</a:t>
            </a:r>
            <a:r>
              <a:rPr lang="es-ES" sz="2000">
                <a:solidFill>
                  <a:schemeClr val="dk1"/>
                </a:solidFill>
                <a:latin typeface="Times New Roman"/>
                <a:ea typeface="Times New Roman"/>
                <a:cs typeface="Times New Roman"/>
                <a:sym typeface="Times New Roman"/>
              </a:rPr>
              <a:t> − If the queue is not empty, access the data where </a:t>
            </a:r>
            <a:r>
              <a:rPr b="1" lang="es-ES" sz="2000">
                <a:solidFill>
                  <a:schemeClr val="dk1"/>
                </a:solidFill>
                <a:latin typeface="Times New Roman"/>
                <a:ea typeface="Times New Roman"/>
                <a:cs typeface="Times New Roman"/>
                <a:sym typeface="Times New Roman"/>
              </a:rPr>
              <a:t>front</a:t>
            </a:r>
            <a:r>
              <a:rPr lang="es-ES" sz="2000">
                <a:solidFill>
                  <a:schemeClr val="dk1"/>
                </a:solidFill>
                <a:latin typeface="Times New Roman"/>
                <a:ea typeface="Times New Roman"/>
                <a:cs typeface="Times New Roman"/>
                <a:sym typeface="Times New Roman"/>
              </a:rPr>
              <a:t> is pointing.</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4</a:t>
            </a:r>
            <a:r>
              <a:rPr lang="es-ES" sz="2000">
                <a:solidFill>
                  <a:schemeClr val="dk1"/>
                </a:solidFill>
                <a:latin typeface="Times New Roman"/>
                <a:ea typeface="Times New Roman"/>
                <a:cs typeface="Times New Roman"/>
                <a:sym typeface="Times New Roman"/>
              </a:rPr>
              <a:t> − Increment </a:t>
            </a:r>
            <a:r>
              <a:rPr b="1" lang="es-ES" sz="2000">
                <a:solidFill>
                  <a:schemeClr val="dk1"/>
                </a:solidFill>
                <a:latin typeface="Times New Roman"/>
                <a:ea typeface="Times New Roman"/>
                <a:cs typeface="Times New Roman"/>
                <a:sym typeface="Times New Roman"/>
              </a:rPr>
              <a:t>front</a:t>
            </a:r>
            <a:r>
              <a:rPr lang="es-ES" sz="2000">
                <a:solidFill>
                  <a:schemeClr val="dk1"/>
                </a:solidFill>
                <a:latin typeface="Times New Roman"/>
                <a:ea typeface="Times New Roman"/>
                <a:cs typeface="Times New Roman"/>
                <a:sym typeface="Times New Roman"/>
              </a:rPr>
              <a:t> pointer to point to the next available data element.</a:t>
            </a:r>
            <a:endParaRPr sz="2000">
              <a:solidFill>
                <a:schemeClr val="dk1"/>
              </a:solidFill>
              <a:latin typeface="Times New Roman"/>
              <a:ea typeface="Times New Roman"/>
              <a:cs typeface="Times New Roman"/>
              <a:sym typeface="Times New Roman"/>
            </a:endParaRPr>
          </a:p>
          <a:p>
            <a:pPr indent="-349250" lvl="0" marL="457200" rtl="0" algn="l">
              <a:lnSpc>
                <a:spcPct val="115000"/>
              </a:lnSpc>
              <a:spcBef>
                <a:spcPts val="0"/>
              </a:spcBef>
              <a:spcAft>
                <a:spcPts val="0"/>
              </a:spcAft>
              <a:buClr>
                <a:schemeClr val="dk1"/>
              </a:buClr>
              <a:buSzPts val="1900"/>
              <a:buChar char="●"/>
            </a:pPr>
            <a:r>
              <a:rPr b="1" lang="es-ES" sz="2000">
                <a:solidFill>
                  <a:schemeClr val="dk1"/>
                </a:solidFill>
                <a:latin typeface="Times New Roman"/>
                <a:ea typeface="Times New Roman"/>
                <a:cs typeface="Times New Roman"/>
                <a:sym typeface="Times New Roman"/>
              </a:rPr>
              <a:t>Step 5</a:t>
            </a:r>
            <a:r>
              <a:rPr lang="es-ES" sz="2000">
                <a:solidFill>
                  <a:schemeClr val="dk1"/>
                </a:solidFill>
                <a:latin typeface="Times New Roman"/>
                <a:ea typeface="Times New Roman"/>
                <a:cs typeface="Times New Roman"/>
                <a:sym typeface="Times New Roman"/>
              </a:rPr>
              <a:t> − Return success.</a:t>
            </a:r>
            <a:endParaRPr sz="2000">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800">
              <a:solidFill>
                <a:schemeClr val="dk1"/>
              </a:solidFill>
            </a:endParaRPr>
          </a:p>
        </p:txBody>
      </p:sp>
      <p:pic>
        <p:nvPicPr>
          <p:cNvPr id="381" name="Google Shape;381;p13"/>
          <p:cNvPicPr preferRelativeResize="0"/>
          <p:nvPr/>
        </p:nvPicPr>
        <p:blipFill>
          <a:blip r:embed="rId3">
            <a:alphaModFix/>
          </a:blip>
          <a:stretch>
            <a:fillRect/>
          </a:stretch>
        </p:blipFill>
        <p:spPr>
          <a:xfrm>
            <a:off x="6899425" y="1939300"/>
            <a:ext cx="5068550" cy="3188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4"/>
          <p:cNvSpPr txBox="1"/>
          <p:nvPr/>
        </p:nvSpPr>
        <p:spPr>
          <a:xfrm>
            <a:off x="3057450" y="0"/>
            <a:ext cx="76182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Fredericka the Great"/>
                <a:ea typeface="Fredericka the Great"/>
                <a:cs typeface="Fredericka the Great"/>
                <a:sym typeface="Fredericka the Great"/>
              </a:rPr>
              <a:t>enQueue(), deQueue() operation</a:t>
            </a:r>
            <a:endParaRPr sz="100">
              <a:solidFill>
                <a:srgbClr val="F2F2F2"/>
              </a:solidFill>
              <a:latin typeface="Fredericka the Great"/>
              <a:ea typeface="Fredericka the Great"/>
              <a:cs typeface="Fredericka the Great"/>
              <a:sym typeface="Fredericka the Great"/>
            </a:endParaRPr>
          </a:p>
        </p:txBody>
      </p:sp>
      <p:sp>
        <p:nvSpPr>
          <p:cNvPr id="387" name="Google Shape;387;p14"/>
          <p:cNvSpPr txBox="1"/>
          <p:nvPr/>
        </p:nvSpPr>
        <p:spPr>
          <a:xfrm>
            <a:off x="958250" y="1030250"/>
            <a:ext cx="4266900" cy="4517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1100"/>
              </a:spcBef>
              <a:spcAft>
                <a:spcPts val="0"/>
              </a:spcAft>
              <a:buClr>
                <a:schemeClr val="dk1"/>
              </a:buClr>
              <a:buSzPts val="1100"/>
              <a:buFont typeface="Arial"/>
              <a:buNone/>
            </a:pPr>
            <a:r>
              <a:t/>
            </a:r>
            <a:endParaRPr b="1" sz="3600">
              <a:solidFill>
                <a:schemeClr val="lt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sz="5200">
              <a:solidFill>
                <a:schemeClr val="lt1"/>
              </a:solidFill>
              <a:latin typeface="Gaegu"/>
              <a:ea typeface="Gaegu"/>
              <a:cs typeface="Gaegu"/>
              <a:sym typeface="Gaegu"/>
            </a:endParaRPr>
          </a:p>
          <a:p>
            <a:pPr indent="0" lvl="0" marL="0" marR="0" rtl="0" algn="ctr">
              <a:spcBef>
                <a:spcPts val="0"/>
              </a:spcBef>
              <a:spcAft>
                <a:spcPts val="0"/>
              </a:spcAft>
              <a:buNone/>
            </a:pPr>
            <a:r>
              <a:t/>
            </a:r>
            <a:endParaRPr sz="5200">
              <a:solidFill>
                <a:schemeClr val="lt1"/>
              </a:solidFill>
              <a:latin typeface="Gaegu"/>
              <a:ea typeface="Gaegu"/>
              <a:cs typeface="Gaegu"/>
              <a:sym typeface="Gaegu"/>
            </a:endParaRPr>
          </a:p>
        </p:txBody>
      </p:sp>
      <p:pic>
        <p:nvPicPr>
          <p:cNvPr id="388" name="Google Shape;388;p14"/>
          <p:cNvPicPr preferRelativeResize="0"/>
          <p:nvPr/>
        </p:nvPicPr>
        <p:blipFill>
          <a:blip r:embed="rId3">
            <a:alphaModFix/>
          </a:blip>
          <a:stretch>
            <a:fillRect/>
          </a:stretch>
        </p:blipFill>
        <p:spPr>
          <a:xfrm>
            <a:off x="958250" y="1145475"/>
            <a:ext cx="8853700" cy="5541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15"/>
          <p:cNvSpPr txBox="1"/>
          <p:nvPr/>
        </p:nvSpPr>
        <p:spPr>
          <a:xfrm>
            <a:off x="3057450" y="0"/>
            <a:ext cx="60771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600">
                <a:solidFill>
                  <a:schemeClr val="lt1"/>
                </a:solidFill>
                <a:latin typeface="Fredericka the Great"/>
                <a:ea typeface="Fredericka the Great"/>
                <a:cs typeface="Fredericka the Great"/>
                <a:sym typeface="Fredericka the Great"/>
              </a:rPr>
              <a:t>Structure of Queue</a:t>
            </a:r>
            <a:endParaRPr sz="100">
              <a:solidFill>
                <a:srgbClr val="F2F2F2"/>
              </a:solidFill>
              <a:latin typeface="Fredericka the Great"/>
              <a:ea typeface="Fredericka the Great"/>
              <a:cs typeface="Fredericka the Great"/>
              <a:sym typeface="Fredericka the Great"/>
            </a:endParaRPr>
          </a:p>
        </p:txBody>
      </p:sp>
      <p:pic>
        <p:nvPicPr>
          <p:cNvPr id="395" name="Google Shape;395;p15"/>
          <p:cNvPicPr preferRelativeResize="0"/>
          <p:nvPr/>
        </p:nvPicPr>
        <p:blipFill>
          <a:blip r:embed="rId3">
            <a:alphaModFix/>
          </a:blip>
          <a:stretch>
            <a:fillRect/>
          </a:stretch>
        </p:blipFill>
        <p:spPr>
          <a:xfrm>
            <a:off x="1611875" y="1207975"/>
            <a:ext cx="8459200" cy="3784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