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Barlow Condensed"/>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BarlowCondensed-bold.fntdata"/><Relationship Id="rId23" Type="http://schemas.openxmlformats.org/officeDocument/2006/relationships/font" Target="fonts/BarlowCondense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BarlowCondensed-boldItalic.fntdata"/><Relationship Id="rId25" Type="http://schemas.openxmlformats.org/officeDocument/2006/relationships/font" Target="fonts/BarlowCondense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1afc901c2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1afc901c2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afc901c2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afc901c2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2361f69304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2361f6930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1afc901c2f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1afc901c2f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1afc901c2f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1afc901c2f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afc901c2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afc901c2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1afc901c2f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1afc901c2f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1afc901c2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1afc901c2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afc901c2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afc901c2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361f6930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361f6930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361f6930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361f6930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1afc901c2f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1afc901c2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1afc901c2f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1afc901c2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1afc901c2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1afc901c2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361f6930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361f6930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2361f69304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2361f69304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nit 1 | Lesson Layout">
  <p:cSld name="CUSTOM_10">
    <p:spTree>
      <p:nvGrpSpPr>
        <p:cNvPr id="50" name="Shape 50"/>
        <p:cNvGrpSpPr/>
        <p:nvPr/>
      </p:nvGrpSpPr>
      <p:grpSpPr>
        <a:xfrm>
          <a:off x="0" y="0"/>
          <a:ext cx="0" cy="0"/>
          <a:chOff x="0" y="0"/>
          <a:chExt cx="0" cy="0"/>
        </a:xfrm>
      </p:grpSpPr>
      <p:sp>
        <p:nvSpPr>
          <p:cNvPr id="51" name="Google Shape;51;p13"/>
          <p:cNvSpPr/>
          <p:nvPr/>
        </p:nvSpPr>
        <p:spPr>
          <a:xfrm rot="-5400000">
            <a:off x="2054943" y="-2054965"/>
            <a:ext cx="5154678" cy="9264564"/>
          </a:xfrm>
          <a:prstGeom prst="flowChartDocument">
            <a:avLst/>
          </a:prstGeom>
          <a:solidFill>
            <a:srgbClr val="FBFBFB"/>
          </a:solidFill>
          <a:ln>
            <a:noFill/>
          </a:ln>
          <a:effectLst>
            <a:outerShdw blurRad="57150" rotWithShape="0" algn="bl" dir="5400000" dist="19050">
              <a:srgbClr val="000000">
                <a:alpha val="48240"/>
              </a:srgbClr>
            </a:outerShdw>
          </a:effectLst>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2" name="Google Shape;52;p13"/>
          <p:cNvSpPr/>
          <p:nvPr/>
        </p:nvSpPr>
        <p:spPr>
          <a:xfrm>
            <a:off x="0" y="103969"/>
            <a:ext cx="4800600" cy="4542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3" name="Google Shape;53;p13"/>
          <p:cNvSpPr/>
          <p:nvPr/>
        </p:nvSpPr>
        <p:spPr>
          <a:xfrm>
            <a:off x="0" y="748369"/>
            <a:ext cx="480600" cy="4542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4" name="Google Shape;54;p13"/>
          <p:cNvSpPr/>
          <p:nvPr/>
        </p:nvSpPr>
        <p:spPr>
          <a:xfrm>
            <a:off x="0" y="1392750"/>
            <a:ext cx="480600" cy="454200"/>
          </a:xfrm>
          <a:prstGeom prst="rect">
            <a:avLst/>
          </a:prstGeom>
          <a:solidFill>
            <a:schemeClr val="accent3"/>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5" name="Google Shape;55;p13"/>
          <p:cNvSpPr/>
          <p:nvPr/>
        </p:nvSpPr>
        <p:spPr>
          <a:xfrm>
            <a:off x="0" y="2037150"/>
            <a:ext cx="480600" cy="454200"/>
          </a:xfrm>
          <a:prstGeom prst="rect">
            <a:avLst/>
          </a:prstGeom>
          <a:solidFill>
            <a:schemeClr val="accent4"/>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6" name="Google Shape;56;p13"/>
          <p:cNvSpPr/>
          <p:nvPr/>
        </p:nvSpPr>
        <p:spPr>
          <a:xfrm>
            <a:off x="0" y="2681531"/>
            <a:ext cx="480600" cy="454200"/>
          </a:xfrm>
          <a:prstGeom prst="rect">
            <a:avLst/>
          </a:prstGeom>
          <a:solidFill>
            <a:schemeClr val="accent5"/>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7" name="Google Shape;57;p13"/>
          <p:cNvSpPr txBox="1"/>
          <p:nvPr>
            <p:ph idx="1" type="body"/>
          </p:nvPr>
        </p:nvSpPr>
        <p:spPr>
          <a:xfrm>
            <a:off x="819694" y="1327042"/>
            <a:ext cx="7140600" cy="3416400"/>
          </a:xfrm>
          <a:prstGeom prst="rect">
            <a:avLst/>
          </a:prstGeom>
          <a:noFill/>
          <a:ln>
            <a:noFill/>
          </a:ln>
        </p:spPr>
        <p:txBody>
          <a:bodyPr anchorCtr="0" anchor="t" bIns="91425" lIns="91425" spcFirstLastPara="1" rIns="91425" wrap="square" tIns="91425">
            <a:noAutofit/>
          </a:bodyPr>
          <a:lstStyle>
            <a:lvl1pPr indent="-342900" lvl="0" marL="457200" rtl="0" algn="l">
              <a:lnSpc>
                <a:spcPct val="115000"/>
              </a:lnSpc>
              <a:spcBef>
                <a:spcPts val="0"/>
              </a:spcBef>
              <a:spcAft>
                <a:spcPts val="0"/>
              </a:spcAft>
              <a:buSzPts val="1800"/>
              <a:buChar char="●"/>
              <a:defRPr/>
            </a:lvl1pPr>
            <a:lvl2pPr indent="-317500" lvl="1" marL="914400" rtl="0" algn="l">
              <a:lnSpc>
                <a:spcPct val="115000"/>
              </a:lnSpc>
              <a:spcBef>
                <a:spcPts val="1600"/>
              </a:spcBef>
              <a:spcAft>
                <a:spcPts val="0"/>
              </a:spcAft>
              <a:buSzPts val="1400"/>
              <a:buChar char="○"/>
              <a:defRPr sz="1400"/>
            </a:lvl2pPr>
            <a:lvl3pPr indent="-317500" lvl="2" marL="1371600" rtl="0" algn="l">
              <a:lnSpc>
                <a:spcPct val="115000"/>
              </a:lnSpc>
              <a:spcBef>
                <a:spcPts val="1600"/>
              </a:spcBef>
              <a:spcAft>
                <a:spcPts val="0"/>
              </a:spcAft>
              <a:buSzPts val="1400"/>
              <a:buChar char="■"/>
              <a:defRPr sz="1400"/>
            </a:lvl3pPr>
            <a:lvl4pPr indent="-317500" lvl="3" marL="1828800" rtl="0" algn="l">
              <a:lnSpc>
                <a:spcPct val="115000"/>
              </a:lnSpc>
              <a:spcBef>
                <a:spcPts val="1600"/>
              </a:spcBef>
              <a:spcAft>
                <a:spcPts val="0"/>
              </a:spcAft>
              <a:buSzPts val="1400"/>
              <a:buChar char="●"/>
              <a:defRPr sz="1400"/>
            </a:lvl4pPr>
            <a:lvl5pPr indent="-317500" lvl="4" marL="2286000" rtl="0" algn="l">
              <a:lnSpc>
                <a:spcPct val="115000"/>
              </a:lnSpc>
              <a:spcBef>
                <a:spcPts val="1600"/>
              </a:spcBef>
              <a:spcAft>
                <a:spcPts val="0"/>
              </a:spcAft>
              <a:buSzPts val="1400"/>
              <a:buChar char="○"/>
              <a:defRPr sz="1400"/>
            </a:lvl5pPr>
            <a:lvl6pPr indent="-317500" lvl="5" marL="2743200" rtl="0" algn="l">
              <a:lnSpc>
                <a:spcPct val="115000"/>
              </a:lnSpc>
              <a:spcBef>
                <a:spcPts val="1600"/>
              </a:spcBef>
              <a:spcAft>
                <a:spcPts val="0"/>
              </a:spcAft>
              <a:buSzPts val="1400"/>
              <a:buChar char="■"/>
              <a:defRPr sz="1400"/>
            </a:lvl6pPr>
            <a:lvl7pPr indent="-317500" lvl="6" marL="3200400" rtl="0" algn="l">
              <a:lnSpc>
                <a:spcPct val="115000"/>
              </a:lnSpc>
              <a:spcBef>
                <a:spcPts val="1600"/>
              </a:spcBef>
              <a:spcAft>
                <a:spcPts val="0"/>
              </a:spcAft>
              <a:buSzPts val="1400"/>
              <a:buChar char="●"/>
              <a:defRPr sz="1400"/>
            </a:lvl7pPr>
            <a:lvl8pPr indent="-317500" lvl="7" marL="3657600" rtl="0" algn="l">
              <a:lnSpc>
                <a:spcPct val="115000"/>
              </a:lnSpc>
              <a:spcBef>
                <a:spcPts val="1600"/>
              </a:spcBef>
              <a:spcAft>
                <a:spcPts val="0"/>
              </a:spcAft>
              <a:buSzPts val="1400"/>
              <a:buChar char="○"/>
              <a:defRPr sz="1400"/>
            </a:lvl8pPr>
            <a:lvl9pPr indent="-317500" lvl="8" marL="4114800" rtl="0" algn="l">
              <a:lnSpc>
                <a:spcPct val="115000"/>
              </a:lnSpc>
              <a:spcBef>
                <a:spcPts val="1600"/>
              </a:spcBef>
              <a:spcAft>
                <a:spcPts val="1600"/>
              </a:spcAft>
              <a:buSzPts val="1400"/>
              <a:buChar char="■"/>
              <a:defRPr sz="1400"/>
            </a:lvl9pPr>
          </a:lstStyle>
          <a:p/>
        </p:txBody>
      </p:sp>
      <p:sp>
        <p:nvSpPr>
          <p:cNvPr id="58" name="Google Shape;58;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59" name="Google Shape;59;p13"/>
          <p:cNvSpPr txBox="1"/>
          <p:nvPr>
            <p:ph type="title"/>
          </p:nvPr>
        </p:nvSpPr>
        <p:spPr>
          <a:xfrm>
            <a:off x="819694" y="619594"/>
            <a:ext cx="714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Clr>
                <a:schemeClr val="dk1"/>
              </a:buClr>
              <a:buSzPts val="3000"/>
              <a:buNone/>
              <a:defRPr sz="3000">
                <a:solidFill>
                  <a:schemeClr val="dk1"/>
                </a:solidFill>
              </a:defRPr>
            </a:lvl1pPr>
            <a:lvl2pPr lvl="1" rtl="0" algn="l">
              <a:lnSpc>
                <a:spcPct val="100000"/>
              </a:lnSpc>
              <a:spcBef>
                <a:spcPts val="0"/>
              </a:spcBef>
              <a:spcAft>
                <a:spcPts val="0"/>
              </a:spcAft>
              <a:buClr>
                <a:schemeClr val="dk1"/>
              </a:buClr>
              <a:buSzPts val="3000"/>
              <a:buNone/>
              <a:defRPr sz="3000">
                <a:solidFill>
                  <a:schemeClr val="dk1"/>
                </a:solidFill>
              </a:defRPr>
            </a:lvl2pPr>
            <a:lvl3pPr lvl="2" rtl="0" algn="l">
              <a:lnSpc>
                <a:spcPct val="100000"/>
              </a:lnSpc>
              <a:spcBef>
                <a:spcPts val="0"/>
              </a:spcBef>
              <a:spcAft>
                <a:spcPts val="0"/>
              </a:spcAft>
              <a:buClr>
                <a:schemeClr val="dk1"/>
              </a:buClr>
              <a:buSzPts val="3000"/>
              <a:buNone/>
              <a:defRPr sz="3000">
                <a:solidFill>
                  <a:schemeClr val="dk1"/>
                </a:solidFill>
              </a:defRPr>
            </a:lvl3pPr>
            <a:lvl4pPr lvl="3" rtl="0" algn="l">
              <a:lnSpc>
                <a:spcPct val="100000"/>
              </a:lnSpc>
              <a:spcBef>
                <a:spcPts val="0"/>
              </a:spcBef>
              <a:spcAft>
                <a:spcPts val="0"/>
              </a:spcAft>
              <a:buClr>
                <a:schemeClr val="dk1"/>
              </a:buClr>
              <a:buSzPts val="3000"/>
              <a:buNone/>
              <a:defRPr sz="3000">
                <a:solidFill>
                  <a:schemeClr val="dk1"/>
                </a:solidFill>
              </a:defRPr>
            </a:lvl4pPr>
            <a:lvl5pPr lvl="4" rtl="0" algn="l">
              <a:lnSpc>
                <a:spcPct val="100000"/>
              </a:lnSpc>
              <a:spcBef>
                <a:spcPts val="0"/>
              </a:spcBef>
              <a:spcAft>
                <a:spcPts val="0"/>
              </a:spcAft>
              <a:buClr>
                <a:schemeClr val="dk1"/>
              </a:buClr>
              <a:buSzPts val="3000"/>
              <a:buNone/>
              <a:defRPr sz="3000">
                <a:solidFill>
                  <a:schemeClr val="dk1"/>
                </a:solidFill>
              </a:defRPr>
            </a:lvl5pPr>
            <a:lvl6pPr lvl="5" rtl="0" algn="l">
              <a:lnSpc>
                <a:spcPct val="100000"/>
              </a:lnSpc>
              <a:spcBef>
                <a:spcPts val="0"/>
              </a:spcBef>
              <a:spcAft>
                <a:spcPts val="0"/>
              </a:spcAft>
              <a:buClr>
                <a:schemeClr val="dk1"/>
              </a:buClr>
              <a:buSzPts val="3000"/>
              <a:buNone/>
              <a:defRPr sz="3000">
                <a:solidFill>
                  <a:schemeClr val="dk1"/>
                </a:solidFill>
              </a:defRPr>
            </a:lvl6pPr>
            <a:lvl7pPr lvl="6" rtl="0" algn="l">
              <a:lnSpc>
                <a:spcPct val="100000"/>
              </a:lnSpc>
              <a:spcBef>
                <a:spcPts val="0"/>
              </a:spcBef>
              <a:spcAft>
                <a:spcPts val="0"/>
              </a:spcAft>
              <a:buClr>
                <a:schemeClr val="dk1"/>
              </a:buClr>
              <a:buSzPts val="3000"/>
              <a:buNone/>
              <a:defRPr sz="3000">
                <a:solidFill>
                  <a:schemeClr val="dk1"/>
                </a:solidFill>
              </a:defRPr>
            </a:lvl7pPr>
            <a:lvl8pPr lvl="7" rtl="0" algn="l">
              <a:lnSpc>
                <a:spcPct val="100000"/>
              </a:lnSpc>
              <a:spcBef>
                <a:spcPts val="0"/>
              </a:spcBef>
              <a:spcAft>
                <a:spcPts val="0"/>
              </a:spcAft>
              <a:buClr>
                <a:schemeClr val="dk1"/>
              </a:buClr>
              <a:buSzPts val="3000"/>
              <a:buNone/>
              <a:defRPr sz="3000">
                <a:solidFill>
                  <a:schemeClr val="dk1"/>
                </a:solidFill>
              </a:defRPr>
            </a:lvl8pPr>
            <a:lvl9pPr lvl="8" rtl="0" algn="l">
              <a:lnSpc>
                <a:spcPct val="100000"/>
              </a:lnSpc>
              <a:spcBef>
                <a:spcPts val="0"/>
              </a:spcBef>
              <a:spcAft>
                <a:spcPts val="0"/>
              </a:spcAft>
              <a:buClr>
                <a:schemeClr val="dk1"/>
              </a:buClr>
              <a:buSzPts val="3000"/>
              <a:buNone/>
              <a:defRPr sz="3000">
                <a:solidFill>
                  <a:schemeClr val="dk1"/>
                </a:solidFill>
              </a:defRPr>
            </a:lvl9pPr>
          </a:lstStyle>
          <a:p/>
        </p:txBody>
      </p:sp>
      <p:sp>
        <p:nvSpPr>
          <p:cNvPr id="60" name="Google Shape;60;p13"/>
          <p:cNvSpPr/>
          <p:nvPr/>
        </p:nvSpPr>
        <p:spPr>
          <a:xfrm>
            <a:off x="8704444" y="34725"/>
            <a:ext cx="384000" cy="384000"/>
          </a:xfrm>
          <a:prstGeom prst="ellipse">
            <a:avLst/>
          </a:prstGeom>
          <a:solidFill>
            <a:srgbClr val="FFFFFF"/>
          </a:solidFill>
          <a:ln cap="flat" cmpd="sng" w="12700">
            <a:solidFill>
              <a:srgbClr val="FFFFFF"/>
            </a:solidFill>
            <a:prstDash val="solid"/>
            <a:miter lim="800000"/>
            <a:headEnd len="sm" w="sm" type="none"/>
            <a:tailEnd len="sm" w="sm" type="none"/>
          </a:ln>
          <a:effectLst>
            <a:outerShdw blurRad="63500" sx="102000" rotWithShape="0" algn="ctr" sy="1020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1" name="Google Shape;61;p13"/>
          <p:cNvSpPr/>
          <p:nvPr/>
        </p:nvSpPr>
        <p:spPr>
          <a:xfrm>
            <a:off x="8794331" y="178950"/>
            <a:ext cx="204300" cy="95700"/>
          </a:xfrm>
          <a:prstGeom prst="lef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62" name="Google Shape;62;p13"/>
          <p:cNvSpPr txBox="1"/>
          <p:nvPr/>
        </p:nvSpPr>
        <p:spPr>
          <a:xfrm>
            <a:off x="-11925" y="4902600"/>
            <a:ext cx="2073000" cy="126600"/>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Barlow Condensed"/>
                <a:ea typeface="Barlow Condensed"/>
                <a:cs typeface="Barlow Condensed"/>
                <a:sym typeface="Barlow Condensed"/>
              </a:rPr>
              <a:t>SLIDESMANIA.COM</a:t>
            </a:r>
            <a:endParaRPr b="0" i="0" sz="1100" u="none" cap="none" strike="noStrike">
              <a:solidFill>
                <a:srgbClr val="000000"/>
              </a:solidFill>
              <a:latin typeface="Barlow Condensed"/>
              <a:ea typeface="Barlow Condensed"/>
              <a:cs typeface="Barlow Condensed"/>
              <a:sym typeface="Barlow Condense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ata-flair.training/blogs/python-variable-scope/" TargetMode="External"/><Relationship Id="rId4" Type="http://schemas.openxmlformats.org/officeDocument/2006/relationships/hyperlink" Target="https://techvidvan.com/tutorials/python-variable-scope/" TargetMode="External"/><Relationship Id="rId5" Type="http://schemas.openxmlformats.org/officeDocument/2006/relationships/hyperlink" Target="https://www.geeksforgeeks.org/python-scope-of-variab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Functions</a:t>
            </a:r>
            <a:endParaRPr/>
          </a:p>
          <a:p>
            <a:pPr indent="0" lvl="0" marL="0" rtl="0" algn="ctr">
              <a:spcBef>
                <a:spcPts val="0"/>
              </a:spcBef>
              <a:spcAft>
                <a:spcPts val="0"/>
              </a:spcAft>
              <a:buNone/>
            </a:pPr>
            <a:r>
              <a:rPr lang="en"/>
              <a:t>Scope of variables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Built-in scope</a:t>
            </a:r>
            <a:endParaRPr/>
          </a:p>
        </p:txBody>
      </p:sp>
      <p:sp>
        <p:nvSpPr>
          <p:cNvPr id="130" name="Google Shape;130;p23"/>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highlight>
                  <a:schemeClr val="accent6"/>
                </a:highlight>
              </a:rPr>
              <a:t>This is the widest scope that exists. All the reserved keywords fall under this scope. We can call the keywords anywhere within our program without having to define them before use.</a:t>
            </a:r>
            <a:endParaRPr sz="2200">
              <a:highlight>
                <a:schemeClr val="accent6"/>
              </a:highlight>
            </a:endParaRPr>
          </a:p>
          <a:p>
            <a:pPr indent="0" lvl="0" marL="0" rtl="0" algn="l">
              <a:spcBef>
                <a:spcPts val="1200"/>
              </a:spcBef>
              <a:spcAft>
                <a:spcPts val="1200"/>
              </a:spcAft>
              <a:buNone/>
            </a:pPr>
            <a:r>
              <a:rPr lang="en" sz="2200">
                <a:highlight>
                  <a:schemeClr val="accent6"/>
                </a:highlight>
              </a:rPr>
              <a:t>Example print(), global, del, split, import etc, while, for</a:t>
            </a:r>
            <a:endParaRPr sz="2200">
              <a:highlight>
                <a:schemeClr val="accent6"/>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All</a:t>
            </a:r>
            <a:endParaRPr/>
          </a:p>
        </p:txBody>
      </p:sp>
      <p:sp>
        <p:nvSpPr>
          <p:cNvPr id="136" name="Google Shape;136;p24"/>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sz="1300">
              <a:solidFill>
                <a:srgbClr val="273239"/>
              </a:solidFill>
              <a:highlight>
                <a:srgbClr val="FFFFFF"/>
              </a:highlight>
            </a:endParaRPr>
          </a:p>
        </p:txBody>
      </p:sp>
      <p:pic>
        <p:nvPicPr>
          <p:cNvPr id="137" name="Google Shape;137;p24"/>
          <p:cNvPicPr preferRelativeResize="0"/>
          <p:nvPr/>
        </p:nvPicPr>
        <p:blipFill>
          <a:blip r:embed="rId3">
            <a:alphaModFix/>
          </a:blip>
          <a:stretch>
            <a:fillRect/>
          </a:stretch>
        </p:blipFill>
        <p:spPr>
          <a:xfrm>
            <a:off x="314350" y="724000"/>
            <a:ext cx="3975492" cy="4257775"/>
          </a:xfrm>
          <a:prstGeom prst="rect">
            <a:avLst/>
          </a:prstGeom>
          <a:noFill/>
          <a:ln>
            <a:noFill/>
          </a:ln>
        </p:spPr>
      </p:pic>
      <p:pic>
        <p:nvPicPr>
          <p:cNvPr id="138" name="Google Shape;138;p24"/>
          <p:cNvPicPr preferRelativeResize="0"/>
          <p:nvPr/>
        </p:nvPicPr>
        <p:blipFill>
          <a:blip r:embed="rId4">
            <a:alphaModFix/>
          </a:blip>
          <a:stretch>
            <a:fillRect/>
          </a:stretch>
        </p:blipFill>
        <p:spPr>
          <a:xfrm>
            <a:off x="5854709" y="1850875"/>
            <a:ext cx="2113850" cy="2195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Python pass by reference </a:t>
            </a:r>
            <a:endParaRPr/>
          </a:p>
        </p:txBody>
      </p:sp>
      <p:sp>
        <p:nvSpPr>
          <p:cNvPr id="144" name="Google Shape;144;p25"/>
          <p:cNvSpPr txBox="1"/>
          <p:nvPr>
            <p:ph idx="1" type="body"/>
          </p:nvPr>
        </p:nvSpPr>
        <p:spPr>
          <a:xfrm>
            <a:off x="142925" y="577475"/>
            <a:ext cx="8520600" cy="4404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200">
                <a:highlight>
                  <a:schemeClr val="accent6"/>
                </a:highlight>
              </a:rPr>
              <a:t>Pass by reference</a:t>
            </a:r>
            <a:endParaRPr sz="2200">
              <a:highlight>
                <a:schemeClr val="accent6"/>
              </a:highlight>
            </a:endParaRPr>
          </a:p>
          <a:p>
            <a:pPr indent="0" lvl="0" marL="0" rtl="0" algn="l">
              <a:spcBef>
                <a:spcPts val="1200"/>
              </a:spcBef>
              <a:spcAft>
                <a:spcPts val="0"/>
              </a:spcAft>
              <a:buNone/>
            </a:pPr>
            <a:r>
              <a:rPr lang="en" sz="1500">
                <a:solidFill>
                  <a:srgbClr val="0F0F0F"/>
                </a:solidFill>
                <a:highlight>
                  <a:srgbClr val="FFFFFF"/>
                </a:highlight>
              </a:rPr>
              <a:t>When we pass something by reference any change we make to the variable inside the function then those changes are reflected to the outside value as well.</a:t>
            </a:r>
            <a:endParaRPr sz="1500">
              <a:solidFill>
                <a:srgbClr val="0F0F0F"/>
              </a:solidFill>
              <a:highlight>
                <a:srgbClr val="FFFFFF"/>
              </a:highlight>
            </a:endParaRPr>
          </a:p>
          <a:p>
            <a:pPr indent="0" lvl="0" marL="0" rtl="0" algn="l">
              <a:spcBef>
                <a:spcPts val="1200"/>
              </a:spcBef>
              <a:spcAft>
                <a:spcPts val="0"/>
              </a:spcAft>
              <a:buNone/>
            </a:pPr>
            <a:r>
              <a:rPr lang="en" sz="1500">
                <a:solidFill>
                  <a:srgbClr val="0F0F0F"/>
                </a:solidFill>
                <a:highlight>
                  <a:srgbClr val="FFFFFF"/>
                </a:highlight>
              </a:rPr>
              <a:t>Python interpreter assigns a unique identifier to each object created say, int,list, tuple etc</a:t>
            </a:r>
            <a:endParaRPr sz="1500">
              <a:solidFill>
                <a:srgbClr val="0F0F0F"/>
              </a:solidFill>
              <a:highlight>
                <a:srgbClr val="FFFFFF"/>
              </a:highlight>
            </a:endParaRPr>
          </a:p>
          <a:p>
            <a:pPr indent="0" lvl="0" marL="0" rtl="0" algn="l">
              <a:spcBef>
                <a:spcPts val="1200"/>
              </a:spcBef>
              <a:spcAft>
                <a:spcPts val="0"/>
              </a:spcAft>
              <a:buNone/>
            </a:pPr>
            <a:r>
              <a:rPr lang="en" sz="1500">
                <a:solidFill>
                  <a:srgbClr val="0F0F0F"/>
                </a:solidFill>
                <a:highlight>
                  <a:srgbClr val="FFFFFF"/>
                </a:highlight>
              </a:rPr>
              <a:t>Python build-in id() function returns this id which is roughly the memory address where it is stored. This shows that, actual and formal parameters have same id</a:t>
            </a:r>
            <a:endParaRPr sz="1500">
              <a:solidFill>
                <a:srgbClr val="0F0F0F"/>
              </a:solidFill>
              <a:highlight>
                <a:srgbClr val="FFFFFF"/>
              </a:highlight>
            </a:endParaRPr>
          </a:p>
          <a:p>
            <a:pPr indent="0" lvl="0" marL="0" rtl="0" algn="l">
              <a:spcBef>
                <a:spcPts val="1200"/>
              </a:spcBef>
              <a:spcAft>
                <a:spcPts val="0"/>
              </a:spcAft>
              <a:buNone/>
            </a:pPr>
            <a:r>
              <a:t/>
            </a:r>
            <a:endParaRPr sz="1500">
              <a:solidFill>
                <a:srgbClr val="0F0F0F"/>
              </a:solidFill>
              <a:highlight>
                <a:srgbClr val="FFFFFF"/>
              </a:highlight>
            </a:endParaRPr>
          </a:p>
          <a:p>
            <a:pPr indent="0" lvl="0" marL="0" rtl="0" algn="l">
              <a:spcBef>
                <a:spcPts val="1200"/>
              </a:spcBef>
              <a:spcAft>
                <a:spcPts val="0"/>
              </a:spcAft>
              <a:buNone/>
            </a:pPr>
            <a:r>
              <a:rPr lang="en" sz="2200">
                <a:highlight>
                  <a:schemeClr val="accent6"/>
                </a:highlight>
              </a:rPr>
              <a:t>                                     </a:t>
            </a:r>
            <a:endParaRPr b="1" sz="1200">
              <a:solidFill>
                <a:srgbClr val="273239"/>
              </a:solidFill>
              <a:latin typeface="Courier New"/>
              <a:ea typeface="Courier New"/>
              <a:cs typeface="Courier New"/>
              <a:sym typeface="Courier New"/>
            </a:endParaRPr>
          </a:p>
          <a:p>
            <a:pPr indent="0" lvl="0" marL="190500" marR="190500" rtl="0" algn="l">
              <a:spcBef>
                <a:spcPts val="12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145" name="Google Shape;145;p25"/>
          <p:cNvPicPr preferRelativeResize="0"/>
          <p:nvPr/>
        </p:nvPicPr>
        <p:blipFill>
          <a:blip r:embed="rId3">
            <a:alphaModFix/>
          </a:blip>
          <a:stretch>
            <a:fillRect/>
          </a:stretch>
        </p:blipFill>
        <p:spPr>
          <a:xfrm>
            <a:off x="975648" y="2680975"/>
            <a:ext cx="2427100" cy="2408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Python pass by reference </a:t>
            </a:r>
            <a:endParaRPr/>
          </a:p>
        </p:txBody>
      </p:sp>
      <p:sp>
        <p:nvSpPr>
          <p:cNvPr id="151" name="Google Shape;151;p26"/>
          <p:cNvSpPr txBox="1"/>
          <p:nvPr>
            <p:ph idx="1" type="body"/>
          </p:nvPr>
        </p:nvSpPr>
        <p:spPr>
          <a:xfrm>
            <a:off x="142925" y="577475"/>
            <a:ext cx="8520600" cy="44043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2200">
                <a:highlight>
                  <a:schemeClr val="accent6"/>
                </a:highlight>
              </a:rPr>
              <a:t>Pass by reference : Thus in python a function is always called by passing a variable by reference. That is if a function modifies data received from the calling environment, the modification should reflect in the original data. But this is not always true.</a:t>
            </a:r>
            <a:endParaRPr sz="2200">
              <a:highlight>
                <a:schemeClr val="accent6"/>
              </a:highlight>
            </a:endParaRPr>
          </a:p>
          <a:p>
            <a:pPr indent="0" lvl="0" marL="0" rtl="0" algn="l">
              <a:spcBef>
                <a:spcPts val="1200"/>
              </a:spcBef>
              <a:spcAft>
                <a:spcPts val="0"/>
              </a:spcAft>
              <a:buNone/>
            </a:pPr>
            <a:r>
              <a:t/>
            </a:r>
            <a:endParaRPr sz="2200">
              <a:highlight>
                <a:schemeClr val="accent6"/>
              </a:highlight>
            </a:endParaRPr>
          </a:p>
          <a:p>
            <a:pPr indent="0" lvl="0" marL="0" rtl="0" algn="l">
              <a:spcBef>
                <a:spcPts val="1200"/>
              </a:spcBef>
              <a:spcAft>
                <a:spcPts val="0"/>
              </a:spcAft>
              <a:buNone/>
            </a:pPr>
            <a:r>
              <a:t/>
            </a:r>
            <a:endParaRPr sz="2200">
              <a:highlight>
                <a:schemeClr val="accent6"/>
              </a:highlight>
            </a:endParaRPr>
          </a:p>
          <a:p>
            <a:pPr indent="0" lvl="0" marL="0" rtl="0" algn="l">
              <a:spcBef>
                <a:spcPts val="1200"/>
              </a:spcBef>
              <a:spcAft>
                <a:spcPts val="0"/>
              </a:spcAft>
              <a:buNone/>
            </a:pPr>
            <a:r>
              <a:t/>
            </a:r>
            <a:endParaRPr sz="1500">
              <a:solidFill>
                <a:srgbClr val="0F0F0F"/>
              </a:solidFill>
              <a:highlight>
                <a:srgbClr val="FFFFFF"/>
              </a:highlight>
            </a:endParaRPr>
          </a:p>
          <a:p>
            <a:pPr indent="0" lvl="0" marL="0" rtl="0" algn="l">
              <a:spcBef>
                <a:spcPts val="1200"/>
              </a:spcBef>
              <a:spcAft>
                <a:spcPts val="0"/>
              </a:spcAft>
              <a:buNone/>
            </a:pPr>
            <a:r>
              <a:rPr lang="en" sz="2200">
                <a:highlight>
                  <a:schemeClr val="accent6"/>
                </a:highlight>
              </a:rPr>
              <a:t>                                     </a:t>
            </a:r>
            <a:endParaRPr b="1" sz="1200">
              <a:solidFill>
                <a:srgbClr val="273239"/>
              </a:solidFill>
              <a:latin typeface="Courier New"/>
              <a:ea typeface="Courier New"/>
              <a:cs typeface="Courier New"/>
              <a:sym typeface="Courier New"/>
            </a:endParaRPr>
          </a:p>
          <a:p>
            <a:pPr indent="0" lvl="0" marL="190500" marR="190500" rtl="0" algn="l">
              <a:spcBef>
                <a:spcPts val="12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152" name="Google Shape;152;p26"/>
          <p:cNvPicPr preferRelativeResize="0"/>
          <p:nvPr/>
        </p:nvPicPr>
        <p:blipFill>
          <a:blip r:embed="rId3">
            <a:alphaModFix/>
          </a:blip>
          <a:stretch>
            <a:fillRect/>
          </a:stretch>
        </p:blipFill>
        <p:spPr>
          <a:xfrm>
            <a:off x="583179" y="2007779"/>
            <a:ext cx="6178300" cy="1798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Python pass by reference </a:t>
            </a:r>
            <a:endParaRPr/>
          </a:p>
        </p:txBody>
      </p:sp>
      <p:sp>
        <p:nvSpPr>
          <p:cNvPr id="158" name="Google Shape;158;p27"/>
          <p:cNvSpPr txBox="1"/>
          <p:nvPr>
            <p:ph idx="1" type="body"/>
          </p:nvPr>
        </p:nvSpPr>
        <p:spPr>
          <a:xfrm>
            <a:off x="142925" y="577475"/>
            <a:ext cx="8520600" cy="44043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sz="2200">
                <a:highlight>
                  <a:schemeClr val="accent6"/>
                </a:highlight>
              </a:rPr>
              <a:t>Pass by reference</a:t>
            </a:r>
            <a:r>
              <a:rPr lang="en" sz="2200">
                <a:highlight>
                  <a:schemeClr val="lt1"/>
                </a:highlight>
              </a:rPr>
              <a:t> : any modification of immutable object such as int, string, float, tuple inside function will create a different object and does not affect original value . In the below example ‘x’ is assigned 30 is printed outside and passed as </a:t>
            </a:r>
            <a:r>
              <a:rPr lang="en" sz="2200">
                <a:highlight>
                  <a:schemeClr val="lt1"/>
                </a:highlight>
              </a:rPr>
              <a:t>argument</a:t>
            </a:r>
            <a:r>
              <a:rPr lang="en" sz="2200">
                <a:highlight>
                  <a:schemeClr val="lt1"/>
                </a:highlight>
              </a:rPr>
              <a:t>. As long as its value not modified, it has the same reference. But when it is modified another object is created with different reference.. Thus in the main program when after function call it is printed we can see the original reference is not changed.</a:t>
            </a:r>
            <a:endParaRPr sz="2200">
              <a:highlight>
                <a:schemeClr val="lt1"/>
              </a:highlight>
            </a:endParaRPr>
          </a:p>
          <a:p>
            <a:pPr indent="0" lvl="0" marL="0" rtl="0" algn="l">
              <a:spcBef>
                <a:spcPts val="1200"/>
              </a:spcBef>
              <a:spcAft>
                <a:spcPts val="0"/>
              </a:spcAft>
              <a:buNone/>
            </a:pPr>
            <a:r>
              <a:t/>
            </a:r>
            <a:endParaRPr sz="2200">
              <a:highlight>
                <a:schemeClr val="accent6"/>
              </a:highlight>
            </a:endParaRPr>
          </a:p>
          <a:p>
            <a:pPr indent="0" lvl="0" marL="0" rtl="0" algn="l">
              <a:spcBef>
                <a:spcPts val="1200"/>
              </a:spcBef>
              <a:spcAft>
                <a:spcPts val="0"/>
              </a:spcAft>
              <a:buNone/>
            </a:pPr>
            <a:r>
              <a:t/>
            </a:r>
            <a:endParaRPr sz="1500">
              <a:solidFill>
                <a:srgbClr val="0F0F0F"/>
              </a:solidFill>
              <a:highlight>
                <a:srgbClr val="FFFFFF"/>
              </a:highlight>
            </a:endParaRPr>
          </a:p>
          <a:p>
            <a:pPr indent="0" lvl="0" marL="0" rtl="0" algn="l">
              <a:spcBef>
                <a:spcPts val="1200"/>
              </a:spcBef>
              <a:spcAft>
                <a:spcPts val="0"/>
              </a:spcAft>
              <a:buNone/>
            </a:pPr>
            <a:r>
              <a:rPr lang="en" sz="2200">
                <a:highlight>
                  <a:schemeClr val="accent6"/>
                </a:highlight>
              </a:rPr>
              <a:t>                                     </a:t>
            </a:r>
            <a:endParaRPr b="1" sz="1200">
              <a:solidFill>
                <a:srgbClr val="273239"/>
              </a:solidFill>
              <a:latin typeface="Courier New"/>
              <a:ea typeface="Courier New"/>
              <a:cs typeface="Courier New"/>
              <a:sym typeface="Courier New"/>
            </a:endParaRPr>
          </a:p>
          <a:p>
            <a:pPr indent="0" lvl="0" marL="190500" marR="190500" rtl="0" algn="l">
              <a:spcBef>
                <a:spcPts val="12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159" name="Google Shape;159;p27"/>
          <p:cNvPicPr preferRelativeResize="0"/>
          <p:nvPr/>
        </p:nvPicPr>
        <p:blipFill>
          <a:blip r:embed="rId3">
            <a:alphaModFix/>
          </a:blip>
          <a:stretch>
            <a:fillRect/>
          </a:stretch>
        </p:blipFill>
        <p:spPr>
          <a:xfrm>
            <a:off x="883600" y="2401525"/>
            <a:ext cx="7095461" cy="2741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8"/>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Python pass by reference </a:t>
            </a:r>
            <a:endParaRPr/>
          </a:p>
        </p:txBody>
      </p:sp>
      <p:sp>
        <p:nvSpPr>
          <p:cNvPr id="165" name="Google Shape;165;p28"/>
          <p:cNvSpPr txBox="1"/>
          <p:nvPr>
            <p:ph idx="1" type="body"/>
          </p:nvPr>
        </p:nvSpPr>
        <p:spPr>
          <a:xfrm>
            <a:off x="142925" y="577475"/>
            <a:ext cx="8520600" cy="4404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200">
                <a:highlight>
                  <a:schemeClr val="accent6"/>
                </a:highlight>
              </a:rPr>
              <a:t>Pass by reference</a:t>
            </a:r>
            <a:r>
              <a:rPr lang="en" sz="2200">
                <a:highlight>
                  <a:schemeClr val="lt1"/>
                </a:highlight>
              </a:rPr>
              <a:t> : any modification of mutable object such list is passed to function will create the same object and any modification affect original value .</a:t>
            </a:r>
            <a:endParaRPr sz="2200">
              <a:highlight>
                <a:schemeClr val="lt1"/>
              </a:highlight>
            </a:endParaRPr>
          </a:p>
          <a:p>
            <a:pPr indent="0" lvl="0" marL="0" rtl="0" algn="l">
              <a:spcBef>
                <a:spcPts val="1200"/>
              </a:spcBef>
              <a:spcAft>
                <a:spcPts val="0"/>
              </a:spcAft>
              <a:buNone/>
            </a:pPr>
            <a:r>
              <a:t/>
            </a:r>
            <a:endParaRPr sz="2200">
              <a:highlight>
                <a:schemeClr val="lt1"/>
              </a:highlight>
            </a:endParaRPr>
          </a:p>
          <a:p>
            <a:pPr indent="0" lvl="0" marL="0" rtl="0" algn="l">
              <a:spcBef>
                <a:spcPts val="1200"/>
              </a:spcBef>
              <a:spcAft>
                <a:spcPts val="0"/>
              </a:spcAft>
              <a:buNone/>
            </a:pPr>
            <a:r>
              <a:t/>
            </a:r>
            <a:endParaRPr sz="1500">
              <a:solidFill>
                <a:srgbClr val="0F0F0F"/>
              </a:solidFill>
              <a:highlight>
                <a:srgbClr val="FFFFFF"/>
              </a:highlight>
            </a:endParaRPr>
          </a:p>
          <a:p>
            <a:pPr indent="0" lvl="0" marL="0" rtl="0" algn="l">
              <a:spcBef>
                <a:spcPts val="1200"/>
              </a:spcBef>
              <a:spcAft>
                <a:spcPts val="0"/>
              </a:spcAft>
              <a:buNone/>
            </a:pPr>
            <a:r>
              <a:rPr lang="en" sz="2200">
                <a:highlight>
                  <a:schemeClr val="accent6"/>
                </a:highlight>
              </a:rPr>
              <a:t>                                     </a:t>
            </a:r>
            <a:endParaRPr b="1" sz="1200">
              <a:solidFill>
                <a:srgbClr val="273239"/>
              </a:solidFill>
              <a:latin typeface="Courier New"/>
              <a:ea typeface="Courier New"/>
              <a:cs typeface="Courier New"/>
              <a:sym typeface="Courier New"/>
            </a:endParaRPr>
          </a:p>
          <a:p>
            <a:pPr indent="0" lvl="0" marL="190500" marR="190500" rtl="0" algn="l">
              <a:spcBef>
                <a:spcPts val="12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166" name="Google Shape;166;p28"/>
          <p:cNvPicPr preferRelativeResize="0"/>
          <p:nvPr/>
        </p:nvPicPr>
        <p:blipFill>
          <a:blip r:embed="rId3">
            <a:alphaModFix/>
          </a:blip>
          <a:stretch>
            <a:fillRect/>
          </a:stretch>
        </p:blipFill>
        <p:spPr>
          <a:xfrm>
            <a:off x="419100" y="1528763"/>
            <a:ext cx="8610600" cy="23907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9"/>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Python pass by reference </a:t>
            </a:r>
            <a:endParaRPr/>
          </a:p>
        </p:txBody>
      </p:sp>
      <p:sp>
        <p:nvSpPr>
          <p:cNvPr id="172" name="Google Shape;172;p29"/>
          <p:cNvSpPr txBox="1"/>
          <p:nvPr>
            <p:ph idx="1" type="body"/>
          </p:nvPr>
        </p:nvSpPr>
        <p:spPr>
          <a:xfrm>
            <a:off x="142925" y="577475"/>
            <a:ext cx="8520600" cy="4404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200">
                <a:highlight>
                  <a:schemeClr val="accent6"/>
                </a:highlight>
              </a:rPr>
              <a:t>Pass by reference</a:t>
            </a:r>
            <a:r>
              <a:rPr lang="en" sz="2200">
                <a:highlight>
                  <a:schemeClr val="lt1"/>
                </a:highlight>
              </a:rPr>
              <a:t> : any modification of mutable object such list is passed to function will create the same object and any modification affect original value .</a:t>
            </a:r>
            <a:endParaRPr sz="2200">
              <a:highlight>
                <a:schemeClr val="lt1"/>
              </a:highlight>
            </a:endParaRPr>
          </a:p>
          <a:p>
            <a:pPr indent="0" lvl="0" marL="0" rtl="0" algn="l">
              <a:spcBef>
                <a:spcPts val="1200"/>
              </a:spcBef>
              <a:spcAft>
                <a:spcPts val="0"/>
              </a:spcAft>
              <a:buNone/>
            </a:pPr>
            <a:r>
              <a:t/>
            </a:r>
            <a:endParaRPr sz="2200">
              <a:highlight>
                <a:schemeClr val="lt1"/>
              </a:highlight>
            </a:endParaRPr>
          </a:p>
          <a:p>
            <a:pPr indent="0" lvl="0" marL="0" rtl="0" algn="l">
              <a:spcBef>
                <a:spcPts val="1200"/>
              </a:spcBef>
              <a:spcAft>
                <a:spcPts val="0"/>
              </a:spcAft>
              <a:buNone/>
            </a:pPr>
            <a:r>
              <a:t/>
            </a:r>
            <a:endParaRPr sz="1500">
              <a:solidFill>
                <a:srgbClr val="0F0F0F"/>
              </a:solidFill>
              <a:highlight>
                <a:srgbClr val="FFFFFF"/>
              </a:highlight>
            </a:endParaRPr>
          </a:p>
          <a:p>
            <a:pPr indent="0" lvl="0" marL="0" rtl="0" algn="l">
              <a:spcBef>
                <a:spcPts val="1200"/>
              </a:spcBef>
              <a:spcAft>
                <a:spcPts val="0"/>
              </a:spcAft>
              <a:buNone/>
            </a:pPr>
            <a:r>
              <a:rPr lang="en" sz="2200">
                <a:highlight>
                  <a:schemeClr val="accent6"/>
                </a:highlight>
              </a:rPr>
              <a:t>                                     </a:t>
            </a:r>
            <a:endParaRPr b="1" sz="1200">
              <a:solidFill>
                <a:srgbClr val="273239"/>
              </a:solidFill>
              <a:latin typeface="Courier New"/>
              <a:ea typeface="Courier New"/>
              <a:cs typeface="Courier New"/>
              <a:sym typeface="Courier New"/>
            </a:endParaRPr>
          </a:p>
          <a:p>
            <a:pPr indent="0" lvl="0" marL="190500" marR="190500" rtl="0" algn="l">
              <a:spcBef>
                <a:spcPts val="12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173" name="Google Shape;173;p29"/>
          <p:cNvPicPr preferRelativeResize="0"/>
          <p:nvPr/>
        </p:nvPicPr>
        <p:blipFill>
          <a:blip r:embed="rId3">
            <a:alphaModFix/>
          </a:blip>
          <a:stretch>
            <a:fillRect/>
          </a:stretch>
        </p:blipFill>
        <p:spPr>
          <a:xfrm>
            <a:off x="2518652" y="1869627"/>
            <a:ext cx="2985650" cy="24229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79" name="Google Shape;179;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https://data-flair.training/blogs/python-variable-scope/</a:t>
            </a:r>
            <a:endParaRPr/>
          </a:p>
          <a:p>
            <a:pPr indent="0" lvl="0" marL="0" rtl="0" algn="l">
              <a:spcBef>
                <a:spcPts val="1200"/>
              </a:spcBef>
              <a:spcAft>
                <a:spcPts val="0"/>
              </a:spcAft>
              <a:buNone/>
            </a:pPr>
            <a:r>
              <a:rPr lang="en" u="sng">
                <a:solidFill>
                  <a:schemeClr val="hlink"/>
                </a:solidFill>
                <a:hlinkClick r:id="rId4"/>
              </a:rPr>
              <a:t>https://techvidvan.com/tutorials/python-variable-scope/</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u="sng">
                <a:solidFill>
                  <a:schemeClr val="hlink"/>
                </a:solidFill>
                <a:hlinkClick r:id="rId5"/>
              </a:rPr>
              <a:t>https://www.geeksforgeeks.org/python-scope-of-variables/</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73" name="Google Shape;73;p15"/>
          <p:cNvSpPr txBox="1"/>
          <p:nvPr>
            <p:ph idx="1" type="subTitle"/>
          </p:nvPr>
        </p:nvSpPr>
        <p:spPr>
          <a:xfrm>
            <a:off x="623400" y="-48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Scope of variables - types</a:t>
            </a:r>
            <a:endParaRPr/>
          </a:p>
        </p:txBody>
      </p:sp>
      <p:pic>
        <p:nvPicPr>
          <p:cNvPr id="74" name="Google Shape;74;p15"/>
          <p:cNvPicPr preferRelativeResize="0"/>
          <p:nvPr/>
        </p:nvPicPr>
        <p:blipFill>
          <a:blip r:embed="rId3">
            <a:alphaModFix/>
          </a:blip>
          <a:stretch>
            <a:fillRect/>
          </a:stretch>
        </p:blipFill>
        <p:spPr>
          <a:xfrm>
            <a:off x="1429025" y="744575"/>
            <a:ext cx="5543550" cy="2781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local variable</a:t>
            </a:r>
            <a:endParaRPr/>
          </a:p>
        </p:txBody>
      </p:sp>
      <p:sp>
        <p:nvSpPr>
          <p:cNvPr id="80" name="Google Shape;80;p16"/>
          <p:cNvSpPr txBox="1"/>
          <p:nvPr>
            <p:ph idx="1" type="body"/>
          </p:nvPr>
        </p:nvSpPr>
        <p:spPr>
          <a:xfrm>
            <a:off x="142925" y="577475"/>
            <a:ext cx="8520600" cy="4404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200">
                <a:highlight>
                  <a:schemeClr val="accent6"/>
                </a:highlight>
              </a:rPr>
              <a:t>Scope of a variable:  local variable</a:t>
            </a:r>
            <a:endParaRPr sz="2200">
              <a:highlight>
                <a:schemeClr val="accent6"/>
              </a:highlight>
            </a:endParaRPr>
          </a:p>
          <a:p>
            <a:pPr indent="0" lvl="0" marL="190500" marR="190500" rtl="0" algn="l">
              <a:spcBef>
                <a:spcPts val="1200"/>
              </a:spcBef>
              <a:spcAft>
                <a:spcPts val="0"/>
              </a:spcAft>
              <a:buNone/>
            </a:pPr>
            <a:r>
              <a:rPr b="1" lang="en" sz="1200">
                <a:solidFill>
                  <a:srgbClr val="273239"/>
                </a:solidFill>
                <a:latin typeface="Courier New"/>
                <a:ea typeface="Courier New"/>
                <a:cs typeface="Courier New"/>
                <a:sym typeface="Courier New"/>
              </a:rPr>
              <a:t>Is the portion of a program where the variable is recognized. Parameters and variables defined inside a function are not visible from outside the function. This is called local scope.</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rPr b="1" lang="en" sz="1200">
                <a:solidFill>
                  <a:srgbClr val="273239"/>
                </a:solidFill>
                <a:latin typeface="Courier New"/>
                <a:ea typeface="Courier New"/>
                <a:cs typeface="Courier New"/>
                <a:sym typeface="Courier New"/>
              </a:rPr>
              <a:t>Lifetime of a variable :- is the period throughout which the variable exists in the memory. The lifetime of variables inside a function is as long as the function executes.</a:t>
            </a:r>
            <a:endParaRPr b="1"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rPr b="1" lang="en" sz="1200">
                <a:solidFill>
                  <a:srgbClr val="273239"/>
                </a:solidFill>
                <a:latin typeface="Courier New"/>
                <a:ea typeface="Courier New"/>
                <a:cs typeface="Courier New"/>
                <a:sym typeface="Courier New"/>
              </a:rPr>
              <a:t>They are destroyed once we return from the function.</a:t>
            </a:r>
            <a:endParaRPr b="1" sz="1200">
              <a:solidFill>
                <a:srgbClr val="273239"/>
              </a:solidFill>
              <a:latin typeface="Courier New"/>
              <a:ea typeface="Courier New"/>
              <a:cs typeface="Courier New"/>
              <a:sym typeface="Courier New"/>
            </a:endParaRPr>
          </a:p>
          <a:p>
            <a:pPr indent="-304800" lvl="0" marL="457200" marR="190500" rtl="0" algn="l">
              <a:spcBef>
                <a:spcPts val="800"/>
              </a:spcBef>
              <a:spcAft>
                <a:spcPts val="0"/>
              </a:spcAft>
              <a:buClr>
                <a:srgbClr val="273239"/>
              </a:buClr>
              <a:buSzPts val="1200"/>
              <a:buFont typeface="Courier New"/>
              <a:buAutoNum type="arabicParenR"/>
            </a:pPr>
            <a:r>
              <a:rPr b="1" lang="en" sz="1200">
                <a:solidFill>
                  <a:srgbClr val="273239"/>
                </a:solidFill>
                <a:latin typeface="Courier New"/>
                <a:ea typeface="Courier New"/>
                <a:cs typeface="Courier New"/>
                <a:sym typeface="Courier New"/>
              </a:rPr>
              <a:t>The value x=100 is defined outside function.</a:t>
            </a:r>
            <a:endParaRPr b="1" sz="1200">
              <a:solidFill>
                <a:srgbClr val="273239"/>
              </a:solidFill>
              <a:latin typeface="Courier New"/>
              <a:ea typeface="Courier New"/>
              <a:cs typeface="Courier New"/>
              <a:sym typeface="Courier New"/>
            </a:endParaRPr>
          </a:p>
          <a:p>
            <a:pPr indent="-304800" lvl="0" marL="457200" marR="190500" rtl="0" algn="l">
              <a:spcBef>
                <a:spcPts val="0"/>
              </a:spcBef>
              <a:spcAft>
                <a:spcPts val="0"/>
              </a:spcAft>
              <a:buClr>
                <a:srgbClr val="273239"/>
              </a:buClr>
              <a:buSzPts val="1200"/>
              <a:buFont typeface="Courier New"/>
              <a:buAutoNum type="arabicParenR"/>
            </a:pPr>
            <a:r>
              <a:rPr b="1" lang="en" sz="1200">
                <a:solidFill>
                  <a:srgbClr val="273239"/>
                </a:solidFill>
                <a:latin typeface="Courier New"/>
                <a:ea typeface="Courier New"/>
                <a:cs typeface="Courier New"/>
                <a:sym typeface="Courier New"/>
              </a:rPr>
              <a:t>Then inside the myfun() function x is defined as x=20</a:t>
            </a:r>
            <a:endParaRPr b="1" sz="1200">
              <a:solidFill>
                <a:srgbClr val="273239"/>
              </a:solidFill>
              <a:latin typeface="Courier New"/>
              <a:ea typeface="Courier New"/>
              <a:cs typeface="Courier New"/>
              <a:sym typeface="Courier New"/>
            </a:endParaRPr>
          </a:p>
          <a:p>
            <a:pPr indent="-304800" lvl="0" marL="457200" marR="190500" rtl="0" algn="l">
              <a:spcBef>
                <a:spcPts val="0"/>
              </a:spcBef>
              <a:spcAft>
                <a:spcPts val="0"/>
              </a:spcAft>
              <a:buClr>
                <a:srgbClr val="273239"/>
              </a:buClr>
              <a:buSzPts val="1200"/>
              <a:buFont typeface="Courier New"/>
              <a:buAutoNum type="arabicParenR"/>
            </a:pPr>
            <a:r>
              <a:rPr b="1" lang="en" sz="1200">
                <a:solidFill>
                  <a:srgbClr val="273239"/>
                </a:solidFill>
                <a:latin typeface="Courier New"/>
                <a:ea typeface="Courier New"/>
                <a:cs typeface="Courier New"/>
                <a:sym typeface="Courier New"/>
              </a:rPr>
              <a:t>When the function is called the value defined</a:t>
            </a:r>
            <a:endParaRPr b="1" sz="1200">
              <a:solidFill>
                <a:srgbClr val="273239"/>
              </a:solidFill>
              <a:latin typeface="Courier New"/>
              <a:ea typeface="Courier New"/>
              <a:cs typeface="Courier New"/>
              <a:sym typeface="Courier New"/>
            </a:endParaRPr>
          </a:p>
          <a:p>
            <a:pPr indent="0" lvl="0" marL="457200" marR="190500" rtl="0" algn="l">
              <a:spcBef>
                <a:spcPts val="800"/>
              </a:spcBef>
              <a:spcAft>
                <a:spcPts val="0"/>
              </a:spcAft>
              <a:buNone/>
            </a:pPr>
            <a:r>
              <a:rPr b="1" lang="en" sz="1200">
                <a:solidFill>
                  <a:srgbClr val="273239"/>
                </a:solidFill>
                <a:latin typeface="Courier New"/>
                <a:ea typeface="Courier New"/>
                <a:cs typeface="Courier New"/>
                <a:sym typeface="Courier New"/>
              </a:rPr>
              <a:t>Inside with the value=20</a:t>
            </a:r>
            <a:endParaRPr b="1" sz="1200">
              <a:solidFill>
                <a:srgbClr val="273239"/>
              </a:solidFill>
              <a:latin typeface="Courier New"/>
              <a:ea typeface="Courier New"/>
              <a:cs typeface="Courier New"/>
              <a:sym typeface="Courier New"/>
            </a:endParaRPr>
          </a:p>
          <a:p>
            <a:pPr indent="0" lvl="0" marL="457200" marR="190500" rtl="0" algn="l">
              <a:spcBef>
                <a:spcPts val="800"/>
              </a:spcBef>
              <a:spcAft>
                <a:spcPts val="0"/>
              </a:spcAft>
              <a:buNone/>
            </a:pPr>
            <a:r>
              <a:rPr b="1" lang="en" sz="1200">
                <a:solidFill>
                  <a:srgbClr val="273239"/>
                </a:solidFill>
                <a:latin typeface="Courier New"/>
                <a:ea typeface="Courier New"/>
                <a:cs typeface="Courier New"/>
                <a:sym typeface="Courier New"/>
              </a:rPr>
              <a:t>Again when the variable x is printed outside the</a:t>
            </a:r>
            <a:endParaRPr b="1" sz="1200">
              <a:solidFill>
                <a:srgbClr val="273239"/>
              </a:solidFill>
              <a:latin typeface="Courier New"/>
              <a:ea typeface="Courier New"/>
              <a:cs typeface="Courier New"/>
              <a:sym typeface="Courier New"/>
            </a:endParaRPr>
          </a:p>
          <a:p>
            <a:pPr indent="0" lvl="0" marL="457200" marR="190500" rtl="0" algn="l">
              <a:spcBef>
                <a:spcPts val="800"/>
              </a:spcBef>
              <a:spcAft>
                <a:spcPts val="0"/>
              </a:spcAft>
              <a:buNone/>
            </a:pPr>
            <a:r>
              <a:rPr b="1" lang="en" sz="1200">
                <a:solidFill>
                  <a:srgbClr val="273239"/>
                </a:solidFill>
                <a:latin typeface="Courier New"/>
                <a:ea typeface="Courier New"/>
                <a:cs typeface="Courier New"/>
                <a:sym typeface="Courier New"/>
              </a:rPr>
              <a:t>Value defined outside is only printed.</a:t>
            </a:r>
            <a:endParaRPr b="1" sz="1200">
              <a:solidFill>
                <a:srgbClr val="273239"/>
              </a:solidFill>
              <a:latin typeface="Courier New"/>
              <a:ea typeface="Courier New"/>
              <a:cs typeface="Courier New"/>
              <a:sym typeface="Courier New"/>
            </a:endParaRPr>
          </a:p>
          <a:p>
            <a:pPr indent="0" lvl="0" marL="457200" marR="190500" rtl="0" algn="l">
              <a:spcBef>
                <a:spcPts val="800"/>
              </a:spcBef>
              <a:spcAft>
                <a:spcPts val="0"/>
              </a:spcAft>
              <a:buNone/>
            </a:pPr>
            <a:r>
              <a:rPr b="1" lang="en" sz="1200">
                <a:solidFill>
                  <a:srgbClr val="273239"/>
                </a:solidFill>
                <a:latin typeface="Courier New"/>
                <a:ea typeface="Courier New"/>
                <a:cs typeface="Courier New"/>
                <a:sym typeface="Courier New"/>
              </a:rPr>
              <a:t>This shows the variable x inside function is considered local</a:t>
            </a:r>
            <a:endParaRPr b="1"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sz="1300">
              <a:solidFill>
                <a:srgbClr val="273239"/>
              </a:solidFill>
              <a:highlight>
                <a:srgbClr val="FFFFFF"/>
              </a:highlight>
            </a:endParaRPr>
          </a:p>
        </p:txBody>
      </p:sp>
      <p:pic>
        <p:nvPicPr>
          <p:cNvPr id="81" name="Google Shape;81;p16"/>
          <p:cNvPicPr preferRelativeResize="0"/>
          <p:nvPr/>
        </p:nvPicPr>
        <p:blipFill>
          <a:blip r:embed="rId3">
            <a:alphaModFix/>
          </a:blip>
          <a:stretch>
            <a:fillRect/>
          </a:stretch>
        </p:blipFill>
        <p:spPr>
          <a:xfrm>
            <a:off x="5847575" y="2187125"/>
            <a:ext cx="3296425" cy="2178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enclosing scope in python</a:t>
            </a:r>
            <a:endParaRPr/>
          </a:p>
        </p:txBody>
      </p:sp>
      <p:sp>
        <p:nvSpPr>
          <p:cNvPr id="87" name="Google Shape;87;p17"/>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200">
                <a:highlight>
                  <a:schemeClr val="accent6"/>
                </a:highlight>
              </a:rPr>
              <a:t>Scope of a variable: in this code, b has local scope within function blue(), and ‘a’ has non-local scope in ‘blue()’</a:t>
            </a:r>
            <a:endParaRPr sz="1300">
              <a:solidFill>
                <a:srgbClr val="273239"/>
              </a:solidFill>
              <a:highlight>
                <a:srgbClr val="FFFFFF"/>
              </a:highlight>
            </a:endParaRPr>
          </a:p>
        </p:txBody>
      </p:sp>
      <p:pic>
        <p:nvPicPr>
          <p:cNvPr id="88" name="Google Shape;88;p17"/>
          <p:cNvPicPr preferRelativeResize="0"/>
          <p:nvPr/>
        </p:nvPicPr>
        <p:blipFill>
          <a:blip r:embed="rId3">
            <a:alphaModFix/>
          </a:blip>
          <a:stretch>
            <a:fillRect/>
          </a:stretch>
        </p:blipFill>
        <p:spPr>
          <a:xfrm>
            <a:off x="3390638" y="1465983"/>
            <a:ext cx="2483525" cy="367752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function within function</a:t>
            </a:r>
            <a:endParaRPr/>
          </a:p>
        </p:txBody>
      </p:sp>
      <p:sp>
        <p:nvSpPr>
          <p:cNvPr id="94" name="Google Shape;94;p18"/>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highlight>
                  <a:schemeClr val="accent6"/>
                </a:highlight>
              </a:rPr>
              <a:t>Scope of a variable:  a local variable of a function can be accessed from function defined within (inner function)</a:t>
            </a:r>
            <a:endParaRPr sz="2200">
              <a:highlight>
                <a:schemeClr val="accent6"/>
              </a:highlight>
            </a:endParaRPr>
          </a:p>
          <a:p>
            <a:pPr indent="0" lvl="0" marL="0" rtl="0" algn="l">
              <a:spcBef>
                <a:spcPts val="1200"/>
              </a:spcBef>
              <a:spcAft>
                <a:spcPts val="1200"/>
              </a:spcAft>
              <a:buNone/>
            </a:pPr>
            <a:r>
              <a:t/>
            </a:r>
            <a:endParaRPr sz="1300">
              <a:solidFill>
                <a:srgbClr val="273239"/>
              </a:solidFill>
              <a:highlight>
                <a:srgbClr val="FFFFFF"/>
              </a:highlight>
            </a:endParaRPr>
          </a:p>
        </p:txBody>
      </p:sp>
      <p:pic>
        <p:nvPicPr>
          <p:cNvPr id="95" name="Google Shape;95;p18"/>
          <p:cNvPicPr preferRelativeResize="0"/>
          <p:nvPr/>
        </p:nvPicPr>
        <p:blipFill>
          <a:blip r:embed="rId3">
            <a:alphaModFix/>
          </a:blip>
          <a:stretch>
            <a:fillRect/>
          </a:stretch>
        </p:blipFill>
        <p:spPr>
          <a:xfrm>
            <a:off x="757031" y="1443750"/>
            <a:ext cx="4127625" cy="3411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983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Scope of variables - nonlocal scope</a:t>
            </a:r>
            <a:endParaRPr/>
          </a:p>
        </p:txBody>
      </p:sp>
      <p:sp>
        <p:nvSpPr>
          <p:cNvPr id="101" name="Google Shape;101;p19"/>
          <p:cNvSpPr txBox="1"/>
          <p:nvPr>
            <p:ph idx="1" type="body"/>
          </p:nvPr>
        </p:nvSpPr>
        <p:spPr>
          <a:xfrm>
            <a:off x="311700" y="453000"/>
            <a:ext cx="8520600" cy="411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Like the ‘global’ keyword, if a change to be made to a nonlocal variable, then it must use the keyword nonlocal</a:t>
            </a:r>
            <a:endParaRPr/>
          </a:p>
          <a:p>
            <a:pPr indent="0" lvl="0" marL="0" rtl="0" algn="l">
              <a:spcBef>
                <a:spcPts val="1200"/>
              </a:spcBef>
              <a:spcAft>
                <a:spcPts val="0"/>
              </a:spcAft>
              <a:buNone/>
            </a:pPr>
            <a:r>
              <a:rPr lang="en"/>
              <a:t>w</a:t>
            </a:r>
            <a:r>
              <a:rPr lang="en"/>
              <a:t>ith out nonlocal keyword - The value of a outside function ‘blue’ does not change in this example</a:t>
            </a:r>
            <a:endParaRPr/>
          </a:p>
          <a:p>
            <a:pPr indent="0" lvl="0" marL="0" rtl="0" algn="l">
              <a:spcBef>
                <a:spcPts val="1200"/>
              </a:spcBef>
              <a:spcAft>
                <a:spcPts val="1200"/>
              </a:spcAft>
              <a:buNone/>
            </a:pPr>
            <a:r>
              <a:t/>
            </a:r>
            <a:endParaRPr/>
          </a:p>
        </p:txBody>
      </p:sp>
      <p:pic>
        <p:nvPicPr>
          <p:cNvPr id="102" name="Google Shape;102;p19"/>
          <p:cNvPicPr preferRelativeResize="0"/>
          <p:nvPr/>
        </p:nvPicPr>
        <p:blipFill>
          <a:blip r:embed="rId3">
            <a:alphaModFix/>
          </a:blip>
          <a:stretch>
            <a:fillRect/>
          </a:stretch>
        </p:blipFill>
        <p:spPr>
          <a:xfrm>
            <a:off x="2919145" y="1738075"/>
            <a:ext cx="3824450" cy="3454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983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Scope of variables - nonlocal scope</a:t>
            </a:r>
            <a:endParaRPr/>
          </a:p>
        </p:txBody>
      </p:sp>
      <p:sp>
        <p:nvSpPr>
          <p:cNvPr id="108" name="Google Shape;108;p20"/>
          <p:cNvSpPr txBox="1"/>
          <p:nvPr>
            <p:ph idx="1" type="body"/>
          </p:nvPr>
        </p:nvSpPr>
        <p:spPr>
          <a:xfrm>
            <a:off x="311700" y="453000"/>
            <a:ext cx="8520600" cy="411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Like the ‘global’ keyword, if a change to be made to a nonlocal variable, then it must use the keyword nonlocal</a:t>
            </a:r>
            <a:endParaRPr/>
          </a:p>
          <a:p>
            <a:pPr indent="0" lvl="0" marL="0" rtl="0" algn="l">
              <a:spcBef>
                <a:spcPts val="1200"/>
              </a:spcBef>
              <a:spcAft>
                <a:spcPts val="0"/>
              </a:spcAft>
              <a:buNone/>
            </a:pPr>
            <a:r>
              <a:rPr lang="en"/>
              <a:t>with nonlocal keyword - The value of ‘a’ outside function ‘blue’ change in this example</a:t>
            </a:r>
            <a:endParaRPr/>
          </a:p>
          <a:p>
            <a:pPr indent="0" lvl="0" marL="0" rtl="0" algn="l">
              <a:spcBef>
                <a:spcPts val="1200"/>
              </a:spcBef>
              <a:spcAft>
                <a:spcPts val="1200"/>
              </a:spcAft>
              <a:buNone/>
            </a:pPr>
            <a:r>
              <a:t/>
            </a:r>
            <a:endParaRPr/>
          </a:p>
        </p:txBody>
      </p:sp>
      <p:pic>
        <p:nvPicPr>
          <p:cNvPr id="109" name="Google Shape;109;p20"/>
          <p:cNvPicPr preferRelativeResize="0"/>
          <p:nvPr/>
        </p:nvPicPr>
        <p:blipFill>
          <a:blip r:embed="rId3">
            <a:alphaModFix/>
          </a:blip>
          <a:stretch>
            <a:fillRect/>
          </a:stretch>
        </p:blipFill>
        <p:spPr>
          <a:xfrm>
            <a:off x="2098695" y="1741825"/>
            <a:ext cx="4162325" cy="3477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a:t>
            </a:r>
            <a:r>
              <a:rPr lang="en">
                <a:highlight>
                  <a:srgbClr val="FFFF00"/>
                </a:highlight>
              </a:rPr>
              <a:t>cope of variables - Global variables</a:t>
            </a:r>
            <a:endParaRPr/>
          </a:p>
        </p:txBody>
      </p:sp>
      <p:sp>
        <p:nvSpPr>
          <p:cNvPr id="115" name="Google Shape;115;p21"/>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highlight>
                  <a:schemeClr val="accent6"/>
                </a:highlight>
              </a:rPr>
              <a:t>Scope of a variable:</a:t>
            </a:r>
            <a:endParaRPr sz="2200">
              <a:highlight>
                <a:schemeClr val="accent6"/>
              </a:highlight>
            </a:endParaRPr>
          </a:p>
          <a:p>
            <a:pPr indent="0" lvl="0" marL="0" rtl="0" algn="l">
              <a:spcBef>
                <a:spcPts val="1200"/>
              </a:spcBef>
              <a:spcAft>
                <a:spcPts val="0"/>
              </a:spcAft>
              <a:buNone/>
            </a:pPr>
            <a:r>
              <a:rPr lang="en" sz="2200">
                <a:highlight>
                  <a:schemeClr val="accent6"/>
                </a:highlight>
              </a:rPr>
              <a:t>Global variable</a:t>
            </a:r>
            <a:endParaRPr sz="2200">
              <a:highlight>
                <a:schemeClr val="accent6"/>
              </a:highlight>
            </a:endParaRPr>
          </a:p>
          <a:p>
            <a:pPr indent="0" lvl="0" marL="0" rtl="0" algn="l">
              <a:spcBef>
                <a:spcPts val="1200"/>
              </a:spcBef>
              <a:spcAft>
                <a:spcPts val="0"/>
              </a:spcAft>
              <a:buNone/>
            </a:pPr>
            <a:r>
              <a:rPr lang="en" sz="2200">
                <a:highlight>
                  <a:schemeClr val="accent6"/>
                </a:highlight>
              </a:rPr>
              <a:t>Variables outside of the function are visible from inside. They have global scope. They can be read inside the function but cannot change them. In order to modify the value of variables outside the function, they must be declared as global variables using the keyword. “global”</a:t>
            </a:r>
            <a:endParaRPr sz="2200">
              <a:highlight>
                <a:schemeClr val="accent6"/>
              </a:highlight>
            </a:endParaRPr>
          </a:p>
          <a:p>
            <a:pPr indent="0" lvl="0" marL="0" rtl="0" algn="l">
              <a:spcBef>
                <a:spcPts val="1200"/>
              </a:spcBef>
              <a:spcAft>
                <a:spcPts val="1200"/>
              </a:spcAft>
              <a:buNone/>
            </a:pPr>
            <a:r>
              <a:t/>
            </a:r>
            <a:endParaRPr sz="1300">
              <a:solidFill>
                <a:srgbClr val="273239"/>
              </a:solidFill>
              <a:highlight>
                <a:srgbClr val="FFFFFF"/>
              </a:highlight>
            </a:endParaRPr>
          </a:p>
        </p:txBody>
      </p:sp>
      <p:pic>
        <p:nvPicPr>
          <p:cNvPr id="116" name="Google Shape;116;p21"/>
          <p:cNvPicPr preferRelativeResize="0"/>
          <p:nvPr/>
        </p:nvPicPr>
        <p:blipFill>
          <a:blip r:embed="rId3">
            <a:alphaModFix/>
          </a:blip>
          <a:stretch>
            <a:fillRect/>
          </a:stretch>
        </p:blipFill>
        <p:spPr>
          <a:xfrm>
            <a:off x="2596452" y="3270625"/>
            <a:ext cx="3163096" cy="1824550"/>
          </a:xfrm>
          <a:prstGeom prst="rect">
            <a:avLst/>
          </a:prstGeom>
          <a:noFill/>
          <a:ln>
            <a:noFill/>
          </a:ln>
        </p:spPr>
      </p:pic>
      <p:pic>
        <p:nvPicPr>
          <p:cNvPr id="117" name="Google Shape;117;p21"/>
          <p:cNvPicPr preferRelativeResize="0"/>
          <p:nvPr/>
        </p:nvPicPr>
        <p:blipFill>
          <a:blip r:embed="rId4">
            <a:alphaModFix/>
          </a:blip>
          <a:stretch>
            <a:fillRect/>
          </a:stretch>
        </p:blipFill>
        <p:spPr>
          <a:xfrm>
            <a:off x="5952397" y="3270625"/>
            <a:ext cx="2454800" cy="1824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372100" y="826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highlight>
                  <a:srgbClr val="FFFF00"/>
                </a:highlight>
              </a:rPr>
              <a:t>scope of variables - Global variables</a:t>
            </a:r>
            <a:endParaRPr/>
          </a:p>
        </p:txBody>
      </p:sp>
      <p:sp>
        <p:nvSpPr>
          <p:cNvPr id="123" name="Google Shape;123;p22"/>
          <p:cNvSpPr txBox="1"/>
          <p:nvPr>
            <p:ph idx="1" type="body"/>
          </p:nvPr>
        </p:nvSpPr>
        <p:spPr>
          <a:xfrm>
            <a:off x="142925" y="577475"/>
            <a:ext cx="8520600" cy="440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highlight>
                  <a:schemeClr val="accent6"/>
                </a:highlight>
              </a:rPr>
              <a:t>Scope of a variable:  Global variable</a:t>
            </a:r>
            <a:endParaRPr sz="2200">
              <a:highlight>
                <a:schemeClr val="accent6"/>
              </a:highlight>
            </a:endParaRPr>
          </a:p>
          <a:p>
            <a:pPr indent="0" lvl="0" marL="0" rtl="0" algn="l">
              <a:spcBef>
                <a:spcPts val="1200"/>
              </a:spcBef>
              <a:spcAft>
                <a:spcPts val="1200"/>
              </a:spcAft>
              <a:buNone/>
            </a:pPr>
            <a:r>
              <a:rPr lang="en" sz="2200">
                <a:highlight>
                  <a:schemeClr val="accent6"/>
                </a:highlight>
              </a:rPr>
              <a:t>To change the value of a global variable inside a function, refer to the variable by using the “global” keyword</a:t>
            </a:r>
            <a:endParaRPr sz="1300">
              <a:solidFill>
                <a:srgbClr val="273239"/>
              </a:solidFill>
              <a:highlight>
                <a:srgbClr val="FFFFFF"/>
              </a:highlight>
            </a:endParaRPr>
          </a:p>
        </p:txBody>
      </p:sp>
      <p:pic>
        <p:nvPicPr>
          <p:cNvPr id="124" name="Google Shape;124;p22"/>
          <p:cNvPicPr preferRelativeResize="0"/>
          <p:nvPr/>
        </p:nvPicPr>
        <p:blipFill>
          <a:blip r:embed="rId3">
            <a:alphaModFix/>
          </a:blip>
          <a:stretch>
            <a:fillRect/>
          </a:stretch>
        </p:blipFill>
        <p:spPr>
          <a:xfrm>
            <a:off x="320750" y="2098575"/>
            <a:ext cx="2070975" cy="2597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