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</p:sldIdLst>
  <p:sldSz cy="5143500" cx="9144000"/>
  <p:notesSz cx="6858000" cy="9144000"/>
  <p:embeddedFontLst>
    <p:embeddedFont>
      <p:font typeface="Barlow Condensed"/>
      <p:regular r:id="rId44"/>
      <p:bold r:id="rId45"/>
      <p:italic r:id="rId46"/>
      <p:boldItalic r:id="rId47"/>
    </p:embeddedFont>
    <p:embeddedFont>
      <p:font typeface="DM Serif Display"/>
      <p:regular r:id="rId48"/>
      <p:italic r:id="rId4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ECA10AA-959C-4D41-8142-C5573F1257B9}">
  <a:tblStyle styleId="{9ECA10AA-959C-4D41-8142-C5573F1257B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42" Type="http://schemas.openxmlformats.org/officeDocument/2006/relationships/slide" Target="slides/slide36.xml"/><Relationship Id="rId41" Type="http://schemas.openxmlformats.org/officeDocument/2006/relationships/slide" Target="slides/slide35.xml"/><Relationship Id="rId44" Type="http://schemas.openxmlformats.org/officeDocument/2006/relationships/font" Target="fonts/BarlowCondensed-regular.fntdata"/><Relationship Id="rId43" Type="http://schemas.openxmlformats.org/officeDocument/2006/relationships/slide" Target="slides/slide37.xml"/><Relationship Id="rId46" Type="http://schemas.openxmlformats.org/officeDocument/2006/relationships/font" Target="fonts/BarlowCondensed-italic.fntdata"/><Relationship Id="rId45" Type="http://schemas.openxmlformats.org/officeDocument/2006/relationships/font" Target="fonts/BarlowCondensed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48" Type="http://schemas.openxmlformats.org/officeDocument/2006/relationships/font" Target="fonts/DMSerifDisplay-regular.fntdata"/><Relationship Id="rId47" Type="http://schemas.openxmlformats.org/officeDocument/2006/relationships/font" Target="fonts/BarlowCondensed-boldItalic.fntdata"/><Relationship Id="rId49" Type="http://schemas.openxmlformats.org/officeDocument/2006/relationships/font" Target="fonts/DMSerifDisplay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33" Type="http://schemas.openxmlformats.org/officeDocument/2006/relationships/slide" Target="slides/slide27.xml"/><Relationship Id="rId32" Type="http://schemas.openxmlformats.org/officeDocument/2006/relationships/slide" Target="slides/slide26.xml"/><Relationship Id="rId35" Type="http://schemas.openxmlformats.org/officeDocument/2006/relationships/slide" Target="slides/slide29.xml"/><Relationship Id="rId34" Type="http://schemas.openxmlformats.org/officeDocument/2006/relationships/slide" Target="slides/slide28.xml"/><Relationship Id="rId37" Type="http://schemas.openxmlformats.org/officeDocument/2006/relationships/slide" Target="slides/slide31.xml"/><Relationship Id="rId36" Type="http://schemas.openxmlformats.org/officeDocument/2006/relationships/slide" Target="slides/slide30.xml"/><Relationship Id="rId39" Type="http://schemas.openxmlformats.org/officeDocument/2006/relationships/slide" Target="slides/slide33.xml"/><Relationship Id="rId38" Type="http://schemas.openxmlformats.org/officeDocument/2006/relationships/slide" Target="slides/slide32.xml"/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191d3f69f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191d3f69f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19aad97ca2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119aad97ca2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19aad97ca2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19aad97ca2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191d3f69fe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191d3f69fe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19aad97ca2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119aad97ca2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19aad97ca2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119aad97ca2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191d3f69fe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1191d3f69fe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19aad97ca2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119aad97ca2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119aad97ca2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119aad97ca2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119aad97ca2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119aad97ca2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18e9aff84c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18e9aff84c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191d3f69fe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1191d3f69fe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1191d3f69fe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1191d3f69fe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1191d3f69fe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1191d3f69fe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1191d3f69fe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1191d3f69fe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1191d3f69fe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1191d3f69fe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1191d3f69fe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1191d3f69fe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1191d3f69fe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1191d3f69fe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1191d3f69fe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1191d3f69fe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1191d3f69fe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1191d3f69fe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1191d3f69fe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1191d3f69fe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18e9aff84c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18e9aff84c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1191d3f69fe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1191d3f69fe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1191d3f69fe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1191d3f69fe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1191d3f69fe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1191d3f69fe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119d307e0b4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119d307e0b4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11a1e3d7fc7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11a1e3d7fc7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11a1e3d7fc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11a1e3d7fc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1191d3f69fe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Google Shape;316;g1191d3f69fe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1171a3089c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1171a3089c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16f4ae524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16f4ae524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1a41b6205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1a41b6205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1a41b62054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1a41b62054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19aad97ca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19aad97ca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19aad97ca2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19aad97ca2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19aad97ca2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19aad97ca2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Unit 1 | Lesson Layout">
  <p:cSld name="CUSTOM_10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 rot="-5400000">
            <a:off x="2054943" y="-2054965"/>
            <a:ext cx="5154678" cy="9264564"/>
          </a:xfrm>
          <a:prstGeom prst="flowChartDocument">
            <a:avLst/>
          </a:prstGeom>
          <a:solidFill>
            <a:srgbClr val="FBFBFB"/>
          </a:solidFill>
          <a:ln>
            <a:noFill/>
          </a:ln>
          <a:effectLst>
            <a:outerShdw blurRad="57150" rotWithShape="0" algn="bl" dir="5400000" dist="19050">
              <a:srgbClr val="000000">
                <a:alpha val="48240"/>
              </a:srgbClr>
            </a:outerShdw>
          </a:effectLst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3"/>
          <p:cNvSpPr/>
          <p:nvPr/>
        </p:nvSpPr>
        <p:spPr>
          <a:xfrm>
            <a:off x="0" y="103969"/>
            <a:ext cx="4800600" cy="454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3"/>
          <p:cNvSpPr/>
          <p:nvPr/>
        </p:nvSpPr>
        <p:spPr>
          <a:xfrm>
            <a:off x="0" y="748369"/>
            <a:ext cx="480600" cy="454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3"/>
          <p:cNvSpPr/>
          <p:nvPr/>
        </p:nvSpPr>
        <p:spPr>
          <a:xfrm>
            <a:off x="0" y="1392750"/>
            <a:ext cx="480600" cy="454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0" y="2037150"/>
            <a:ext cx="480600" cy="454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0" y="2681531"/>
            <a:ext cx="480600" cy="454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3"/>
          <p:cNvSpPr txBox="1"/>
          <p:nvPr>
            <p:ph idx="1" type="body"/>
          </p:nvPr>
        </p:nvSpPr>
        <p:spPr>
          <a:xfrm>
            <a:off x="819694" y="1327042"/>
            <a:ext cx="714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58" name="Google Shape;58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9" name="Google Shape;59;p13"/>
          <p:cNvSpPr txBox="1"/>
          <p:nvPr>
            <p:ph type="title"/>
          </p:nvPr>
        </p:nvSpPr>
        <p:spPr>
          <a:xfrm>
            <a:off x="819694" y="619594"/>
            <a:ext cx="714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0" name="Google Shape;60;p13"/>
          <p:cNvSpPr/>
          <p:nvPr/>
        </p:nvSpPr>
        <p:spPr>
          <a:xfrm>
            <a:off x="8704444" y="34725"/>
            <a:ext cx="384000" cy="384000"/>
          </a:xfrm>
          <a:prstGeom prst="ellips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8794331" y="178950"/>
            <a:ext cx="204300" cy="957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-11925" y="4902600"/>
            <a:ext cx="2073000" cy="1266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 b="0" i="0" sz="1100" u="none" cap="none" strike="noStrike">
              <a:solidFill>
                <a:srgbClr val="000000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0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4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5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6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8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7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9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1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0.png"/><Relationship Id="rId4" Type="http://schemas.openxmlformats.org/officeDocument/2006/relationships/image" Target="../media/image22.png"/><Relationship Id="rId5" Type="http://schemas.openxmlformats.org/officeDocument/2006/relationships/image" Target="../media/image24.png"/><Relationship Id="rId6" Type="http://schemas.openxmlformats.org/officeDocument/2006/relationships/image" Target="../media/image23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25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2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28.png"/><Relationship Id="rId4" Type="http://schemas.openxmlformats.org/officeDocument/2006/relationships/image" Target="../media/image31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27.png"/><Relationship Id="rId4" Type="http://schemas.openxmlformats.org/officeDocument/2006/relationships/image" Target="../media/image29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30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32.png"/><Relationship Id="rId4" Type="http://schemas.openxmlformats.org/officeDocument/2006/relationships/image" Target="../media/image33.png"/><Relationship Id="rId5" Type="http://schemas.openxmlformats.org/officeDocument/2006/relationships/image" Target="../media/image34.png"/><Relationship Id="rId6" Type="http://schemas.openxmlformats.org/officeDocument/2006/relationships/image" Target="../media/image37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35.png"/><Relationship Id="rId4" Type="http://schemas.openxmlformats.org/officeDocument/2006/relationships/image" Target="../media/image36.pn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control statements</a:t>
            </a:r>
            <a:endParaRPr/>
          </a:p>
        </p:txBody>
      </p:sp>
      <p:sp>
        <p:nvSpPr>
          <p:cNvPr id="68" name="Google Shape;68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34" name="Google Shape;13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63351" y="0"/>
            <a:ext cx="414595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Largest among three integers</a:t>
            </a:r>
            <a:endParaRPr/>
          </a:p>
        </p:txBody>
      </p:sp>
      <p:sp>
        <p:nvSpPr>
          <p:cNvPr id="140" name="Google Shape;140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41" name="Google Shape;14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8053" y="1209675"/>
            <a:ext cx="8204176" cy="3300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5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</a:t>
            </a:r>
            <a:r>
              <a:rPr lang="en">
                <a:highlight>
                  <a:srgbClr val="FFFF00"/>
                </a:highlight>
              </a:rPr>
              <a:t>if</a:t>
            </a:r>
            <a:r>
              <a:rPr lang="en"/>
              <a:t>- elif-else statement</a:t>
            </a:r>
            <a:endParaRPr/>
          </a:p>
        </p:txBody>
      </p:sp>
      <p:sp>
        <p:nvSpPr>
          <p:cNvPr id="147" name="Google Shape;147;p25"/>
          <p:cNvSpPr txBox="1"/>
          <p:nvPr>
            <p:ph idx="1" type="body"/>
          </p:nvPr>
        </p:nvSpPr>
        <p:spPr>
          <a:xfrm>
            <a:off x="311700" y="572700"/>
            <a:ext cx="8520600" cy="43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Multiple selection based on condition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Syntax: if </a:t>
            </a:r>
            <a:r>
              <a:rPr i="1" lang="en" sz="1920"/>
              <a:t>test_expression</a:t>
            </a:r>
            <a:r>
              <a:rPr lang="en" sz="1920"/>
              <a:t>: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                    If block statements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              elif test_expression: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                    elif block statements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              elif test_expression: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                 </a:t>
            </a:r>
            <a:r>
              <a:rPr lang="en" sz="1920"/>
              <a:t>   elif block statements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              else: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lang="en" sz="1920"/>
              <a:t>                    else block statements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            Rest of program statements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   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 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440"/>
              <a:buNone/>
            </a:pPr>
            <a:r>
              <a:t/>
            </a:r>
            <a:endParaRPr sz="1920"/>
          </a:p>
        </p:txBody>
      </p:sp>
      <p:sp>
        <p:nvSpPr>
          <p:cNvPr id="148" name="Google Shape;148;p25"/>
          <p:cNvSpPr txBox="1"/>
          <p:nvPr/>
        </p:nvSpPr>
        <p:spPr>
          <a:xfrm>
            <a:off x="3126075" y="26031"/>
            <a:ext cx="4662300" cy="38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0" i="0" lang="en" sz="2300" u="none" cap="none" strike="noStrike">
                <a:solidFill>
                  <a:schemeClr val="lt1"/>
                </a:solidFill>
                <a:latin typeface="DM Serif Display"/>
                <a:ea typeface="DM Serif Display"/>
                <a:cs typeface="DM Serif Display"/>
                <a:sym typeface="DM Serif Display"/>
              </a:rPr>
              <a:t>UNIT 1 | Lesson 1</a:t>
            </a:r>
            <a:endParaRPr b="0" i="0" sz="2300" u="none" cap="none" strike="noStrike">
              <a:solidFill>
                <a:schemeClr val="lt1"/>
              </a:solidFill>
              <a:latin typeface="DM Serif Display"/>
              <a:ea typeface="DM Serif Display"/>
              <a:cs typeface="DM Serif Display"/>
              <a:sym typeface="DM Serif Display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6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Python </a:t>
            </a:r>
            <a:r>
              <a:rPr lang="en">
                <a:highlight>
                  <a:srgbClr val="FFFF00"/>
                </a:highlight>
              </a:rPr>
              <a:t>if</a:t>
            </a:r>
            <a:r>
              <a:rPr lang="en"/>
              <a:t>- elif-else statement</a:t>
            </a:r>
            <a:endParaRPr/>
          </a:p>
        </p:txBody>
      </p:sp>
      <p:sp>
        <p:nvSpPr>
          <p:cNvPr id="154" name="Google Shape;154;p26"/>
          <p:cNvSpPr txBox="1"/>
          <p:nvPr>
            <p:ph idx="1" type="body"/>
          </p:nvPr>
        </p:nvSpPr>
        <p:spPr>
          <a:xfrm>
            <a:off x="311700" y="472200"/>
            <a:ext cx="8520600" cy="409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lang="en" sz="1920"/>
              <a:t>Find the biggest among three numbers</a:t>
            </a:r>
            <a:endParaRPr/>
          </a:p>
        </p:txBody>
      </p:sp>
      <p:pic>
        <p:nvPicPr>
          <p:cNvPr id="155" name="Google Shape;155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2204" y="997629"/>
            <a:ext cx="3146025" cy="400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7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</a:t>
            </a:r>
            <a:r>
              <a:rPr lang="en">
                <a:highlight>
                  <a:srgbClr val="FFFF00"/>
                </a:highlight>
              </a:rPr>
              <a:t>if</a:t>
            </a:r>
            <a:r>
              <a:rPr lang="en"/>
              <a:t>- elif-else statement</a:t>
            </a:r>
            <a:endParaRPr/>
          </a:p>
        </p:txBody>
      </p:sp>
      <p:sp>
        <p:nvSpPr>
          <p:cNvPr id="161" name="Google Shape;161;p27"/>
          <p:cNvSpPr txBox="1"/>
          <p:nvPr>
            <p:ph idx="1" type="body"/>
          </p:nvPr>
        </p:nvSpPr>
        <p:spPr>
          <a:xfrm>
            <a:off x="311700" y="572700"/>
            <a:ext cx="8520600" cy="43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Find the biggest among three numbers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   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 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440"/>
              <a:buNone/>
            </a:pPr>
            <a:r>
              <a:t/>
            </a:r>
            <a:endParaRPr sz="1920"/>
          </a:p>
        </p:txBody>
      </p:sp>
      <p:sp>
        <p:nvSpPr>
          <p:cNvPr id="162" name="Google Shape;162;p27"/>
          <p:cNvSpPr txBox="1"/>
          <p:nvPr/>
        </p:nvSpPr>
        <p:spPr>
          <a:xfrm>
            <a:off x="3126075" y="26031"/>
            <a:ext cx="4662300" cy="38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0" i="0" lang="en" sz="2300" u="none" cap="none" strike="noStrike">
                <a:solidFill>
                  <a:schemeClr val="lt1"/>
                </a:solidFill>
                <a:latin typeface="DM Serif Display"/>
                <a:ea typeface="DM Serif Display"/>
                <a:cs typeface="DM Serif Display"/>
                <a:sym typeface="DM Serif Display"/>
              </a:rPr>
              <a:t>UNIT 1 | Lesson 1</a:t>
            </a:r>
            <a:endParaRPr b="0" i="0" sz="2300" u="none" cap="none" strike="noStrike">
              <a:solidFill>
                <a:schemeClr val="lt1"/>
              </a:solidFill>
              <a:latin typeface="DM Serif Display"/>
              <a:ea typeface="DM Serif Display"/>
              <a:cs typeface="DM Serif Display"/>
              <a:sym typeface="DM Serif Display"/>
            </a:endParaRPr>
          </a:p>
        </p:txBody>
      </p:sp>
      <p:pic>
        <p:nvPicPr>
          <p:cNvPr id="163" name="Google Shape;163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5038" y="1173725"/>
            <a:ext cx="8813925" cy="389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If..elif..else  example</a:t>
            </a:r>
            <a:endParaRPr/>
          </a:p>
        </p:txBody>
      </p:sp>
      <p:sp>
        <p:nvSpPr>
          <p:cNvPr id="169" name="Google Shape;169;p28"/>
          <p:cNvSpPr txBox="1"/>
          <p:nvPr>
            <p:ph idx="1" type="body"/>
          </p:nvPr>
        </p:nvSpPr>
        <p:spPr>
          <a:xfrm>
            <a:off x="311700" y="914025"/>
            <a:ext cx="8520600" cy="365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Find the average of 5 marks and calculate Percentage range and class accordingly</a:t>
            </a:r>
            <a:endParaRPr/>
          </a:p>
        </p:txBody>
      </p:sp>
      <p:graphicFrame>
        <p:nvGraphicFramePr>
          <p:cNvPr id="170" name="Google Shape;170;p28"/>
          <p:cNvGraphicFramePr/>
          <p:nvPr/>
        </p:nvGraphicFramePr>
        <p:xfrm>
          <a:off x="408575" y="1683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{9ECA10AA-959C-4D41-8142-C5573F1257B9}</a:tableStyleId>
              </a:tblPr>
              <a:tblGrid>
                <a:gridCol w="2934500"/>
                <a:gridCol w="2934500"/>
              </a:tblGrid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Percentage range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class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&lt;35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failure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&gt;=35 and &lt;50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passed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&gt;=50 and &lt;60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Second class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&gt;=60 and &lt;70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First class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&gt;=70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First class with distinction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77" name="Google Shape;177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5200" y="304875"/>
            <a:ext cx="5838628" cy="470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83" name="Google Shape;183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13650" y="70477"/>
            <a:ext cx="5797150" cy="5002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Repetition statements</a:t>
            </a:r>
            <a:endParaRPr/>
          </a:p>
        </p:txBody>
      </p:sp>
      <p:sp>
        <p:nvSpPr>
          <p:cNvPr id="189" name="Google Shape;189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execute a set of statements repeatedly based on some conditions ;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Two loops: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While loop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 loop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2"/>
          <p:cNvSpPr txBox="1"/>
          <p:nvPr>
            <p:ph type="title"/>
          </p:nvPr>
        </p:nvSpPr>
        <p:spPr>
          <a:xfrm>
            <a:off x="383525" y="559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While</a:t>
            </a:r>
            <a:r>
              <a:rPr lang="en"/>
              <a:t> loop</a:t>
            </a:r>
            <a:endParaRPr/>
          </a:p>
        </p:txBody>
      </p:sp>
      <p:sp>
        <p:nvSpPr>
          <p:cNvPr id="195" name="Google Shape;195;p32"/>
          <p:cNvSpPr txBox="1"/>
          <p:nvPr>
            <p:ph idx="1" type="body"/>
          </p:nvPr>
        </p:nvSpPr>
        <p:spPr>
          <a:xfrm>
            <a:off x="311700" y="628650"/>
            <a:ext cx="8520600" cy="39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While condition: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      statement1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      Statement2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         ;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statementN</a:t>
            </a:r>
            <a:endParaRPr/>
          </a:p>
        </p:txBody>
      </p:sp>
      <p:pic>
        <p:nvPicPr>
          <p:cNvPr id="196" name="Google Shape;196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26775" y="628650"/>
            <a:ext cx="3676650" cy="388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412175" y="52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highlight>
                  <a:srgbClr val="FFFFFF"/>
                </a:highlight>
              </a:rPr>
              <a:t>Python Indentation</a:t>
            </a:r>
            <a:endParaRPr sz="2400"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311700" y="493900"/>
            <a:ext cx="8520600" cy="453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lang="en" sz="1363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Indentation refers to the spaces at the beginning of a code line.</a:t>
            </a:r>
            <a:endParaRPr sz="1363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lang="en" sz="1363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Where in other programming languages the indentation in code is for readability only, the indentation in Python is very important.</a:t>
            </a:r>
            <a:endParaRPr sz="1363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lang="en" sz="1363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Python uses indentation to indicate a block of code.</a:t>
            </a:r>
            <a:endParaRPr sz="1363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lang="en" sz="1363">
                <a:solidFill>
                  <a:srgbClr val="0000CD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" sz="1363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363">
                <a:solidFill>
                  <a:srgbClr val="FF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en" sz="1363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&gt; </a:t>
            </a:r>
            <a:r>
              <a:rPr lang="en" sz="1363">
                <a:solidFill>
                  <a:srgbClr val="FF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363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363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en" sz="1363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363">
                <a:solidFill>
                  <a:srgbClr val="0000CD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n" sz="1363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363">
                <a:solidFill>
                  <a:srgbClr val="A52A2A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"Five is greater than two!"</a:t>
            </a:r>
            <a:r>
              <a:rPr lang="en" sz="1363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63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en" sz="1363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Python will give you an error if you skip the indentation:</a:t>
            </a:r>
            <a:endParaRPr sz="1363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lang="en" sz="1363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if 5 &gt; 2:</a:t>
            </a:r>
            <a:endParaRPr sz="1363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lang="en" sz="1363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print("Five is greater than two!")</a:t>
            </a:r>
            <a:endParaRPr sz="1363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lang="en" sz="1363">
                <a:solidFill>
                  <a:srgbClr val="FFFFFF"/>
                </a:solidFill>
                <a:highlight>
                  <a:schemeClr val="dk1"/>
                </a:highlight>
                <a:latin typeface="Courier New"/>
                <a:ea typeface="Courier New"/>
                <a:cs typeface="Courier New"/>
                <a:sym typeface="Courier New"/>
              </a:rPr>
              <a:t>File "demo_indentation_test.py", line 2</a:t>
            </a:r>
            <a:endParaRPr sz="1363">
              <a:solidFill>
                <a:srgbClr val="FFFFFF"/>
              </a:solidFill>
              <a:highlight>
                <a:schemeClr val="dk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lang="en" sz="1363">
                <a:solidFill>
                  <a:srgbClr val="FFFFFF"/>
                </a:solidFill>
                <a:highlight>
                  <a:schemeClr val="dk1"/>
                </a:highlight>
                <a:latin typeface="Courier New"/>
                <a:ea typeface="Courier New"/>
                <a:cs typeface="Courier New"/>
                <a:sym typeface="Courier New"/>
              </a:rPr>
              <a:t>    print("Five is greater than two!")</a:t>
            </a:r>
            <a:endParaRPr sz="1363">
              <a:solidFill>
                <a:srgbClr val="FFFFFF"/>
              </a:solidFill>
              <a:highlight>
                <a:schemeClr val="dk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lang="en" sz="1363">
                <a:solidFill>
                  <a:srgbClr val="FFFFFF"/>
                </a:solidFill>
                <a:highlight>
                  <a:schemeClr val="dk1"/>
                </a:highlight>
                <a:latin typeface="Courier New"/>
                <a:ea typeface="Courier New"/>
                <a:cs typeface="Courier New"/>
                <a:sym typeface="Courier New"/>
              </a:rPr>
              <a:t>        ^</a:t>
            </a:r>
            <a:endParaRPr sz="1363">
              <a:solidFill>
                <a:srgbClr val="FFFFFF"/>
              </a:solidFill>
              <a:highlight>
                <a:schemeClr val="dk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r>
              <a:rPr lang="en" sz="1363">
                <a:solidFill>
                  <a:srgbClr val="FFFFFF"/>
                </a:solidFill>
                <a:highlight>
                  <a:schemeClr val="dk1"/>
                </a:highlight>
                <a:latin typeface="Courier New"/>
                <a:ea typeface="Courier New"/>
                <a:cs typeface="Courier New"/>
                <a:sym typeface="Courier New"/>
              </a:rPr>
              <a:t>IndentationError: expected an indented block</a:t>
            </a:r>
            <a:endParaRPr sz="1363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3"/>
          <p:cNvSpPr txBox="1"/>
          <p:nvPr>
            <p:ph type="title"/>
          </p:nvPr>
        </p:nvSpPr>
        <p:spPr>
          <a:xfrm>
            <a:off x="418975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Program to compute the factorial for a given number</a:t>
            </a:r>
            <a:endParaRPr/>
          </a:p>
        </p:txBody>
      </p:sp>
      <p:sp>
        <p:nvSpPr>
          <p:cNvPr id="202" name="Google Shape;202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03" name="Google Shape;203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3700" y="429800"/>
            <a:ext cx="5843125" cy="461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4"/>
          <p:cNvSpPr txBox="1"/>
          <p:nvPr>
            <p:ph type="title"/>
          </p:nvPr>
        </p:nvSpPr>
        <p:spPr>
          <a:xfrm>
            <a:off x="3732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Program to compute the factorial for a given number</a:t>
            </a:r>
            <a:endParaRPr/>
          </a:p>
        </p:txBody>
      </p:sp>
      <p:sp>
        <p:nvSpPr>
          <p:cNvPr id="209" name="Google Shape;209;p34"/>
          <p:cNvSpPr txBox="1"/>
          <p:nvPr>
            <p:ph idx="1" type="body"/>
          </p:nvPr>
        </p:nvSpPr>
        <p:spPr>
          <a:xfrm>
            <a:off x="311700" y="410675"/>
            <a:ext cx="8520600" cy="415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10" name="Google Shape;210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7975" y="520374"/>
            <a:ext cx="7804225" cy="391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Program to check whether the given number is prime or not</a:t>
            </a:r>
            <a:endParaRPr/>
          </a:p>
        </p:txBody>
      </p:sp>
      <p:sp>
        <p:nvSpPr>
          <p:cNvPr id="216" name="Google Shape;216;p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17" name="Google Shape;217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850" y="947725"/>
            <a:ext cx="4920550" cy="424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6"/>
          <p:cNvSpPr txBox="1"/>
          <p:nvPr>
            <p:ph type="title"/>
          </p:nvPr>
        </p:nvSpPr>
        <p:spPr>
          <a:xfrm>
            <a:off x="311713" y="45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Program to check whether the given number is prime or not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223" name="Google Shape;223;p36"/>
          <p:cNvSpPr txBox="1"/>
          <p:nvPr>
            <p:ph idx="1" type="body"/>
          </p:nvPr>
        </p:nvSpPr>
        <p:spPr>
          <a:xfrm>
            <a:off x="137450" y="547650"/>
            <a:ext cx="8520600" cy="442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24" name="Google Shape;224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35" y="547650"/>
            <a:ext cx="7844418" cy="420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7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Program to calculate fibonacci number</a:t>
            </a:r>
            <a:endParaRPr/>
          </a:p>
        </p:txBody>
      </p:sp>
      <p:sp>
        <p:nvSpPr>
          <p:cNvPr id="230" name="Google Shape;230;p37"/>
          <p:cNvSpPr txBox="1"/>
          <p:nvPr>
            <p:ph idx="1" type="body"/>
          </p:nvPr>
        </p:nvSpPr>
        <p:spPr>
          <a:xfrm>
            <a:off x="311700" y="502950"/>
            <a:ext cx="8520600" cy="406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31" name="Google Shape;231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7425" y="502956"/>
            <a:ext cx="4018525" cy="446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8"/>
          <p:cNvSpPr txBox="1"/>
          <p:nvPr>
            <p:ph type="title"/>
          </p:nvPr>
        </p:nvSpPr>
        <p:spPr>
          <a:xfrm>
            <a:off x="557725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Program to calculate fibonacci number</a:t>
            </a:r>
            <a:endParaRPr/>
          </a:p>
        </p:txBody>
      </p:sp>
      <p:sp>
        <p:nvSpPr>
          <p:cNvPr id="237" name="Google Shape;237;p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38" name="Google Shape;238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5699" y="576250"/>
            <a:ext cx="7263925" cy="431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9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.. loop</a:t>
            </a:r>
            <a:endParaRPr/>
          </a:p>
        </p:txBody>
      </p:sp>
      <p:sp>
        <p:nvSpPr>
          <p:cNvPr id="244" name="Google Shape;244;p39"/>
          <p:cNvSpPr txBox="1"/>
          <p:nvPr>
            <p:ph idx="1" type="body"/>
          </p:nvPr>
        </p:nvSpPr>
        <p:spPr>
          <a:xfrm>
            <a:off x="311700" y="482450"/>
            <a:ext cx="8520600" cy="408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value in sequence: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/>
              <a:t>	Statement 1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/>
              <a:t>	Statement 2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/>
              <a:t>            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/>
              <a:t>	Statement 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/>
              <a:t>Rest of the program statements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2133"/>
              <a:t>The for loop is an iterative loop like while loop. Using this one can iterate lists, tuple, dictionary, strings, arrays etc</a:t>
            </a:r>
            <a:endParaRPr sz="2133"/>
          </a:p>
          <a:p>
            <a:pPr indent="0" lvl="0" marL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2133"/>
              <a:t>The range function is used along with for loop for condition based looping</a:t>
            </a:r>
            <a:endParaRPr sz="2133"/>
          </a:p>
          <a:p>
            <a:pPr indent="0" lvl="0" marL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2133"/>
              <a:t>Syntax : </a:t>
            </a:r>
            <a:r>
              <a:rPr lang="en" sz="2133">
                <a:highlight>
                  <a:srgbClr val="FFFF00"/>
                </a:highlight>
              </a:rPr>
              <a:t>range(start, stop, [step])</a:t>
            </a:r>
            <a:endParaRPr sz="2133"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2133">
                <a:highlight>
                  <a:srgbClr val="FFFF00"/>
                </a:highlight>
              </a:rPr>
              <a:t>range(stop</a:t>
            </a:r>
            <a:r>
              <a:rPr lang="en" sz="2133"/>
              <a:t>) - produces loops to iterate from 0 to stop-1</a:t>
            </a:r>
            <a:endParaRPr sz="2133"/>
          </a:p>
          <a:p>
            <a:pPr indent="0" lvl="0" marL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2133">
                <a:highlight>
                  <a:srgbClr val="FFFF00"/>
                </a:highlight>
              </a:rPr>
              <a:t>range(start, stop) </a:t>
            </a:r>
            <a:r>
              <a:rPr lang="en" sz="2133"/>
              <a:t>- produces numbers from start to stop-1</a:t>
            </a:r>
            <a:endParaRPr sz="2133"/>
          </a:p>
          <a:p>
            <a:pPr indent="0" lvl="0" marL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2133">
                <a:highlight>
                  <a:srgbClr val="FFFF00"/>
                </a:highlight>
              </a:rPr>
              <a:t>range(start, stop, step)</a:t>
            </a:r>
            <a:r>
              <a:rPr lang="en" sz="2133"/>
              <a:t> - produces numbers from start to stop-1 and increments by step.</a:t>
            </a:r>
            <a:endParaRPr sz="2133"/>
          </a:p>
          <a:p>
            <a:pPr indent="0" lvl="0" marL="0" rtl="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40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loop</a:t>
            </a:r>
            <a:endParaRPr/>
          </a:p>
        </p:txBody>
      </p:sp>
      <p:sp>
        <p:nvSpPr>
          <p:cNvPr id="250" name="Google Shape;250;p40"/>
          <p:cNvSpPr txBox="1"/>
          <p:nvPr>
            <p:ph idx="1" type="body"/>
          </p:nvPr>
        </p:nvSpPr>
        <p:spPr>
          <a:xfrm>
            <a:off x="311700" y="572700"/>
            <a:ext cx="8520600" cy="399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51" name="Google Shape;251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7573" y="653475"/>
            <a:ext cx="2256750" cy="271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p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65926" y="572700"/>
            <a:ext cx="1981200" cy="215640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p4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08850" y="572702"/>
            <a:ext cx="2190576" cy="17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p4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572000" y="2433454"/>
            <a:ext cx="2604150" cy="206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Fibonacci series using for loop</a:t>
            </a:r>
            <a:endParaRPr/>
          </a:p>
        </p:txBody>
      </p:sp>
      <p:sp>
        <p:nvSpPr>
          <p:cNvPr id="260" name="Google Shape;260;p4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61" name="Google Shape;261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5575" y="1152475"/>
            <a:ext cx="4702525" cy="3340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Factorial of the given number - for loop</a:t>
            </a:r>
            <a:endParaRPr/>
          </a:p>
        </p:txBody>
      </p:sp>
      <p:sp>
        <p:nvSpPr>
          <p:cNvPr id="267" name="Google Shape;267;p4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68" name="Google Shape;268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6225" y="1208500"/>
            <a:ext cx="8150925" cy="305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42965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highlight>
                  <a:srgbClr val="FFFFFF"/>
                </a:highlight>
              </a:rPr>
              <a:t>Python Indentation</a:t>
            </a:r>
            <a:endParaRPr/>
          </a:p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11700" y="471875"/>
            <a:ext cx="8520600" cy="45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You have to use the same number of spaces in the same block of code, otherwise Python will give you an error:</a:t>
            </a:r>
            <a:endParaRPr sz="175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5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if 5 &gt; 2:</a:t>
            </a:r>
            <a:endParaRPr sz="175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5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print("Five is greater than two!") </a:t>
            </a:r>
            <a:endParaRPr sz="175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5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       print("Five is greater than two!")</a:t>
            </a:r>
            <a:endParaRPr sz="175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50">
                <a:solidFill>
                  <a:srgbClr val="FFFFFF"/>
                </a:solidFill>
                <a:highlight>
                  <a:schemeClr val="dk1"/>
                </a:highlight>
                <a:latin typeface="Courier New"/>
                <a:ea typeface="Courier New"/>
                <a:cs typeface="Courier New"/>
                <a:sym typeface="Courier New"/>
              </a:rPr>
              <a:t> File "demo_indentation2_error.py", line 3</a:t>
            </a:r>
            <a:endParaRPr sz="1750">
              <a:solidFill>
                <a:srgbClr val="FFFFFF"/>
              </a:solidFill>
              <a:highlight>
                <a:schemeClr val="dk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50">
                <a:solidFill>
                  <a:srgbClr val="FFFFFF"/>
                </a:solidFill>
                <a:highlight>
                  <a:schemeClr val="dk1"/>
                </a:highlight>
                <a:latin typeface="Courier New"/>
                <a:ea typeface="Courier New"/>
                <a:cs typeface="Courier New"/>
                <a:sym typeface="Courier New"/>
              </a:rPr>
              <a:t>    print("Five is greater than two!")</a:t>
            </a:r>
            <a:endParaRPr sz="1750">
              <a:solidFill>
                <a:srgbClr val="FFFFFF"/>
              </a:solidFill>
              <a:highlight>
                <a:schemeClr val="dk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50">
                <a:solidFill>
                  <a:srgbClr val="FFFFFF"/>
                </a:solidFill>
                <a:highlight>
                  <a:schemeClr val="dk1"/>
                </a:highlight>
                <a:latin typeface="Courier New"/>
                <a:ea typeface="Courier New"/>
                <a:cs typeface="Courier New"/>
                <a:sym typeface="Courier New"/>
              </a:rPr>
              <a:t>    ^</a:t>
            </a:r>
            <a:endParaRPr sz="1750">
              <a:solidFill>
                <a:srgbClr val="FFFFFF"/>
              </a:solidFill>
              <a:highlight>
                <a:schemeClr val="dk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750">
                <a:solidFill>
                  <a:srgbClr val="FFFFFF"/>
                </a:solidFill>
                <a:highlight>
                  <a:schemeClr val="dk1"/>
                </a:highlight>
                <a:latin typeface="Courier New"/>
                <a:ea typeface="Courier New"/>
                <a:cs typeface="Courier New"/>
                <a:sym typeface="Courier New"/>
              </a:rPr>
              <a:t>IndentationError: unexpected indent</a:t>
            </a:r>
            <a:endParaRPr sz="175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Break and continue statement</a:t>
            </a:r>
            <a:endParaRPr/>
          </a:p>
        </p:txBody>
      </p:sp>
      <p:sp>
        <p:nvSpPr>
          <p:cNvPr id="274" name="Google Shape;274;p4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Break and continue give additional controls for a loop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Break - using this the control can come out of the immediate loop.(terminate loop) once break it can not go inside the loop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Continue - when this is used inside  a loop the current iteration is skipped and next iteration will be done. I.e suppose the loop has to execute from 1 to 10 and the loop variable is count, if we want to skip a particular count say 5, it can be done by checking inside loop as if count==5 then continue. In this case count=5 will be skipped and count=6 will be carried over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Break statement in while and for loop</a:t>
            </a:r>
            <a:endParaRPr/>
          </a:p>
        </p:txBody>
      </p:sp>
      <p:sp>
        <p:nvSpPr>
          <p:cNvPr id="280" name="Google Shape;280;p4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81" name="Google Shape;281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207025"/>
            <a:ext cx="4386725" cy="2832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p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59975" y="1207025"/>
            <a:ext cx="2938475" cy="269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45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Break and continue in for loop</a:t>
            </a:r>
            <a:endParaRPr/>
          </a:p>
        </p:txBody>
      </p:sp>
      <p:sp>
        <p:nvSpPr>
          <p:cNvPr id="288" name="Google Shape;288;p45"/>
          <p:cNvSpPr txBox="1"/>
          <p:nvPr>
            <p:ph idx="1" type="body"/>
          </p:nvPr>
        </p:nvSpPr>
        <p:spPr>
          <a:xfrm>
            <a:off x="311700" y="572700"/>
            <a:ext cx="8520600" cy="399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89" name="Google Shape;289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5" y="572700"/>
            <a:ext cx="4068175" cy="2544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p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15075" y="672600"/>
            <a:ext cx="4017225" cy="2928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Continue statement</a:t>
            </a:r>
            <a:endParaRPr/>
          </a:p>
        </p:txBody>
      </p:sp>
      <p:sp>
        <p:nvSpPr>
          <p:cNvPr id="296" name="Google Shape;296;p4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97" name="Google Shape;297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0300" y="1201875"/>
            <a:ext cx="2871600" cy="359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4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4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304" name="Google Shape;304;p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284325"/>
            <a:ext cx="5424226" cy="1287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p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35925" y="1105200"/>
            <a:ext cx="3337075" cy="1645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p4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64525" y="2838350"/>
            <a:ext cx="5486400" cy="13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p4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956125" y="2838338"/>
            <a:ext cx="2896675" cy="139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4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Pass statement</a:t>
            </a:r>
            <a:endParaRPr/>
          </a:p>
        </p:txBody>
      </p:sp>
      <p:sp>
        <p:nvSpPr>
          <p:cNvPr id="313" name="Google Shape;313;p48"/>
          <p:cNvSpPr txBox="1"/>
          <p:nvPr>
            <p:ph idx="1" type="body"/>
          </p:nvPr>
        </p:nvSpPr>
        <p:spPr>
          <a:xfrm>
            <a:off x="311700" y="11026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loops cannot be empty, but if you for some reason have a for loop with no content, put in the pass statement to avoid getting an error.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rgbClr val="0000CD"/>
                </a:solidFill>
              </a:rPr>
              <a:t>for</a:t>
            </a:r>
            <a:r>
              <a:rPr lang="en" sz="2000">
                <a:solidFill>
                  <a:schemeClr val="dk1"/>
                </a:solidFill>
              </a:rPr>
              <a:t> x </a:t>
            </a:r>
            <a:r>
              <a:rPr lang="en" sz="2000">
                <a:solidFill>
                  <a:srgbClr val="0000CD"/>
                </a:solidFill>
              </a:rPr>
              <a:t>in</a:t>
            </a:r>
            <a:r>
              <a:rPr lang="en" sz="2000">
                <a:solidFill>
                  <a:schemeClr val="dk1"/>
                </a:solidFill>
              </a:rPr>
              <a:t> [</a:t>
            </a:r>
            <a:r>
              <a:rPr lang="en" sz="2000">
                <a:solidFill>
                  <a:srgbClr val="FF0000"/>
                </a:solidFill>
              </a:rPr>
              <a:t>0</a:t>
            </a:r>
            <a:r>
              <a:rPr lang="en" sz="2000">
                <a:solidFill>
                  <a:schemeClr val="dk1"/>
                </a:solidFill>
              </a:rPr>
              <a:t>, </a:t>
            </a:r>
            <a:r>
              <a:rPr lang="en" sz="2000">
                <a:solidFill>
                  <a:srgbClr val="FF0000"/>
                </a:solidFill>
              </a:rPr>
              <a:t>1</a:t>
            </a:r>
            <a:r>
              <a:rPr lang="en" sz="2000">
                <a:solidFill>
                  <a:schemeClr val="dk1"/>
                </a:solidFill>
              </a:rPr>
              <a:t>, </a:t>
            </a:r>
            <a:r>
              <a:rPr lang="en" sz="2000">
                <a:solidFill>
                  <a:srgbClr val="FF0000"/>
                </a:solidFill>
              </a:rPr>
              <a:t>2</a:t>
            </a:r>
            <a:r>
              <a:rPr lang="en" sz="2000">
                <a:solidFill>
                  <a:schemeClr val="dk1"/>
                </a:solidFill>
              </a:rPr>
              <a:t>]: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  </a:t>
            </a:r>
            <a:r>
              <a:rPr lang="en" sz="2000">
                <a:solidFill>
                  <a:srgbClr val="0000CD"/>
                </a:solidFill>
              </a:rPr>
              <a:t>pass</a:t>
            </a:r>
            <a:endParaRPr sz="27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49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Loop within loop</a:t>
            </a:r>
            <a:endParaRPr/>
          </a:p>
        </p:txBody>
      </p:sp>
      <p:sp>
        <p:nvSpPr>
          <p:cNvPr id="319" name="Google Shape;319;p49"/>
          <p:cNvSpPr txBox="1"/>
          <p:nvPr>
            <p:ph idx="1" type="body"/>
          </p:nvPr>
        </p:nvSpPr>
        <p:spPr>
          <a:xfrm>
            <a:off x="311700" y="572700"/>
            <a:ext cx="8520600" cy="399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i in range(start, end):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     Statements in first for loop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     For j in range(start,end):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            </a:t>
            </a:r>
            <a:r>
              <a:rPr lang="en"/>
              <a:t>Statements</a:t>
            </a:r>
            <a:r>
              <a:rPr lang="en"/>
              <a:t> in second for loop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320" name="Google Shape;320;p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3613" y="2571738"/>
            <a:ext cx="5553075" cy="1419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p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37607" y="2106887"/>
            <a:ext cx="2785600" cy="23489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50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Features of Python</a:t>
            </a:r>
            <a:endParaRPr/>
          </a:p>
        </p:txBody>
      </p:sp>
      <p:sp>
        <p:nvSpPr>
          <p:cNvPr id="327" name="Google Shape;327;p50"/>
          <p:cNvSpPr txBox="1"/>
          <p:nvPr>
            <p:ph idx="1" type="body"/>
          </p:nvPr>
        </p:nvSpPr>
        <p:spPr>
          <a:xfrm>
            <a:off x="311700" y="572700"/>
            <a:ext cx="8520600" cy="43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Can be integrated with C , C++, java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Can be integrated with COM and CORBA components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Quick development of Application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440"/>
              <a:buNone/>
            </a:pPr>
            <a:r>
              <a:t/>
            </a:r>
            <a:endParaRPr sz="1920"/>
          </a:p>
        </p:txBody>
      </p:sp>
      <p:sp>
        <p:nvSpPr>
          <p:cNvPr id="328" name="Google Shape;328;p50"/>
          <p:cNvSpPr txBox="1"/>
          <p:nvPr/>
        </p:nvSpPr>
        <p:spPr>
          <a:xfrm>
            <a:off x="3430875" y="26031"/>
            <a:ext cx="4662300" cy="385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0" i="0" lang="en" sz="2300" u="none" cap="none" strike="noStrike">
                <a:solidFill>
                  <a:schemeClr val="lt1"/>
                </a:solidFill>
                <a:latin typeface="DM Serif Display"/>
                <a:ea typeface="DM Serif Display"/>
                <a:cs typeface="DM Serif Display"/>
                <a:sym typeface="DM Serif Display"/>
              </a:rPr>
              <a:t>UNIT 1 | Lesson 1</a:t>
            </a:r>
            <a:endParaRPr b="0" i="0" sz="2300" u="none" cap="none" strike="noStrike">
              <a:solidFill>
                <a:schemeClr val="lt1"/>
              </a:solidFill>
              <a:latin typeface="DM Serif Display"/>
              <a:ea typeface="DM Serif Display"/>
              <a:cs typeface="DM Serif Display"/>
              <a:sym typeface="DM Serif Displa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</a:t>
            </a:r>
            <a:r>
              <a:rPr lang="en">
                <a:highlight>
                  <a:srgbClr val="FFFF00"/>
                </a:highlight>
              </a:rPr>
              <a:t>if</a:t>
            </a:r>
            <a:r>
              <a:rPr lang="en"/>
              <a:t> statement</a:t>
            </a:r>
            <a:endParaRPr/>
          </a:p>
        </p:txBody>
      </p:sp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311700" y="572700"/>
            <a:ext cx="8520600" cy="43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If..else statement is used for taking decision in conditions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Syntax: if </a:t>
            </a:r>
            <a:r>
              <a:rPr i="1" lang="en" sz="1920"/>
              <a:t>test_expression</a:t>
            </a:r>
            <a:r>
              <a:rPr lang="en" sz="1920"/>
              <a:t>: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                 True statements block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             Rest of program statements  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   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 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440"/>
              <a:buNone/>
            </a:pPr>
            <a:r>
              <a:t/>
            </a:r>
            <a:endParaRPr sz="1920"/>
          </a:p>
        </p:txBody>
      </p:sp>
      <p:sp>
        <p:nvSpPr>
          <p:cNvPr id="87" name="Google Shape;87;p17"/>
          <p:cNvSpPr txBox="1"/>
          <p:nvPr/>
        </p:nvSpPr>
        <p:spPr>
          <a:xfrm>
            <a:off x="3126075" y="26031"/>
            <a:ext cx="4662300" cy="38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0" i="0" lang="en" sz="2300" u="none" cap="none" strike="noStrike">
                <a:solidFill>
                  <a:schemeClr val="lt1"/>
                </a:solidFill>
                <a:latin typeface="DM Serif Display"/>
                <a:ea typeface="DM Serif Display"/>
                <a:cs typeface="DM Serif Display"/>
                <a:sym typeface="DM Serif Display"/>
              </a:rPr>
              <a:t>UNIT 1 | Lesson 1</a:t>
            </a:r>
            <a:endParaRPr b="0" i="0" sz="2300" u="none" cap="none" strike="noStrike">
              <a:solidFill>
                <a:schemeClr val="lt1"/>
              </a:solidFill>
              <a:latin typeface="DM Serif Display"/>
              <a:ea typeface="DM Serif Display"/>
              <a:cs typeface="DM Serif Display"/>
              <a:sym typeface="DM Serif Display"/>
            </a:endParaRPr>
          </a:p>
        </p:txBody>
      </p:sp>
      <p:pic>
        <p:nvPicPr>
          <p:cNvPr id="88" name="Google Shape;8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2775" y="2461175"/>
            <a:ext cx="3229850" cy="1443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74138" y="1226800"/>
            <a:ext cx="3362325" cy="303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if statement</a:t>
            </a:r>
            <a:endParaRPr/>
          </a:p>
        </p:txBody>
      </p:sp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311700" y="572700"/>
            <a:ext cx="8520600" cy="43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Write a program to evaluate body mass index of a person to determine his weight status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BMI= wt / (ht * ht)   where wt- in Kg 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and ht - in meters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   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 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440"/>
              <a:buNone/>
            </a:pPr>
            <a:r>
              <a:t/>
            </a:r>
            <a:endParaRPr sz="1920"/>
          </a:p>
        </p:txBody>
      </p:sp>
      <p:sp>
        <p:nvSpPr>
          <p:cNvPr id="96" name="Google Shape;96;p18"/>
          <p:cNvSpPr txBox="1"/>
          <p:nvPr/>
        </p:nvSpPr>
        <p:spPr>
          <a:xfrm>
            <a:off x="3126075" y="26031"/>
            <a:ext cx="4662300" cy="38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0" i="0" lang="en" sz="2300" u="none" cap="none" strike="noStrike">
                <a:solidFill>
                  <a:schemeClr val="lt1"/>
                </a:solidFill>
                <a:latin typeface="DM Serif Display"/>
                <a:ea typeface="DM Serif Display"/>
                <a:cs typeface="DM Serif Display"/>
                <a:sym typeface="DM Serif Display"/>
              </a:rPr>
              <a:t>UNIT 1 | Lesson 1</a:t>
            </a:r>
            <a:endParaRPr b="0" i="0" sz="2300" u="none" cap="none" strike="noStrike">
              <a:solidFill>
                <a:schemeClr val="lt1"/>
              </a:solidFill>
              <a:latin typeface="DM Serif Display"/>
              <a:ea typeface="DM Serif Display"/>
              <a:cs typeface="DM Serif Display"/>
              <a:sym typeface="DM Serif Display"/>
            </a:endParaRPr>
          </a:p>
        </p:txBody>
      </p:sp>
      <p:graphicFrame>
        <p:nvGraphicFramePr>
          <p:cNvPr id="97" name="Google Shape;97;p18"/>
          <p:cNvGraphicFramePr/>
          <p:nvPr/>
        </p:nvGraphicFramePr>
        <p:xfrm>
          <a:off x="311700" y="2369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{9ECA10AA-959C-4D41-8142-C5573F1257B9}</a:tableStyleId>
              </a:tblPr>
              <a:tblGrid>
                <a:gridCol w="1716750"/>
                <a:gridCol w="1707375"/>
              </a:tblGrid>
              <a:tr h="419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value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category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&lt;18.5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underweight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&gt;=18.5 and &lt;25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Normal weight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&gt;=25 and &lt;30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overweight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&gt;=30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obese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98" name="Google Shape;9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08403" y="985850"/>
            <a:ext cx="3784900" cy="3933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if statement</a:t>
            </a:r>
            <a:endParaRPr/>
          </a:p>
        </p:txBody>
      </p:sp>
      <p:sp>
        <p:nvSpPr>
          <p:cNvPr id="104" name="Google Shape;104;p19"/>
          <p:cNvSpPr txBox="1"/>
          <p:nvPr>
            <p:ph idx="1" type="body"/>
          </p:nvPr>
        </p:nvSpPr>
        <p:spPr>
          <a:xfrm>
            <a:off x="311700" y="572700"/>
            <a:ext cx="8520600" cy="43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Write a program to evaluate body mass index of a person to determine his weight status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                    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   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 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440"/>
              <a:buNone/>
            </a:pPr>
            <a:r>
              <a:t/>
            </a:r>
            <a:endParaRPr sz="1920"/>
          </a:p>
        </p:txBody>
      </p:sp>
      <p:sp>
        <p:nvSpPr>
          <p:cNvPr id="105" name="Google Shape;105;p19"/>
          <p:cNvSpPr txBox="1"/>
          <p:nvPr/>
        </p:nvSpPr>
        <p:spPr>
          <a:xfrm>
            <a:off x="3126075" y="26031"/>
            <a:ext cx="4662300" cy="38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0" i="0" lang="en" sz="2300" u="none" cap="none" strike="noStrike">
                <a:solidFill>
                  <a:schemeClr val="lt1"/>
                </a:solidFill>
                <a:latin typeface="DM Serif Display"/>
                <a:ea typeface="DM Serif Display"/>
                <a:cs typeface="DM Serif Display"/>
                <a:sym typeface="DM Serif Display"/>
              </a:rPr>
              <a:t>UNIT 1 | Lesson 1</a:t>
            </a:r>
            <a:endParaRPr b="0" i="0" sz="2300" u="none" cap="none" strike="noStrike">
              <a:solidFill>
                <a:schemeClr val="lt1"/>
              </a:solidFill>
              <a:latin typeface="DM Serif Display"/>
              <a:ea typeface="DM Serif Display"/>
              <a:cs typeface="DM Serif Display"/>
              <a:sym typeface="DM Serif Display"/>
            </a:endParaRPr>
          </a:p>
        </p:txBody>
      </p:sp>
      <p:pic>
        <p:nvPicPr>
          <p:cNvPr id="106" name="Google Shape;10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7900" y="1219100"/>
            <a:ext cx="7431944" cy="392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</a:t>
            </a:r>
            <a:r>
              <a:rPr lang="en">
                <a:highlight>
                  <a:srgbClr val="FFFF00"/>
                </a:highlight>
              </a:rPr>
              <a:t>if</a:t>
            </a:r>
            <a:r>
              <a:rPr lang="en"/>
              <a:t>- else </a:t>
            </a:r>
            <a:r>
              <a:rPr lang="en"/>
              <a:t>statement</a:t>
            </a:r>
            <a:endParaRPr/>
          </a:p>
        </p:txBody>
      </p:sp>
      <p:sp>
        <p:nvSpPr>
          <p:cNvPr id="112" name="Google Shape;112;p20"/>
          <p:cNvSpPr txBox="1"/>
          <p:nvPr>
            <p:ph idx="1" type="body"/>
          </p:nvPr>
        </p:nvSpPr>
        <p:spPr>
          <a:xfrm>
            <a:off x="311700" y="572700"/>
            <a:ext cx="8520600" cy="43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If..else statement is used to make two-way decision. If the test expression is true then a set of statements will be executed and if false another set of </a:t>
            </a:r>
            <a:r>
              <a:rPr lang="en" sz="1920"/>
              <a:t>statements</a:t>
            </a:r>
            <a:r>
              <a:rPr lang="en" sz="1920"/>
              <a:t> can be executed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Syntax: if </a:t>
            </a:r>
            <a:r>
              <a:rPr i="1" lang="en" sz="1920"/>
              <a:t>test_expression</a:t>
            </a:r>
            <a:r>
              <a:rPr lang="en" sz="1920"/>
              <a:t>: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                 True statements block</a:t>
            </a:r>
            <a:endParaRPr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              else: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                  Rest of program statements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   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 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440"/>
              <a:buNone/>
            </a:pPr>
            <a:r>
              <a:t/>
            </a:r>
            <a:endParaRPr sz="1920"/>
          </a:p>
        </p:txBody>
      </p:sp>
      <p:sp>
        <p:nvSpPr>
          <p:cNvPr id="113" name="Google Shape;113;p20"/>
          <p:cNvSpPr txBox="1"/>
          <p:nvPr/>
        </p:nvSpPr>
        <p:spPr>
          <a:xfrm>
            <a:off x="3126075" y="26031"/>
            <a:ext cx="4662300" cy="38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0" i="0" lang="en" sz="2300" u="none" cap="none" strike="noStrike">
                <a:solidFill>
                  <a:schemeClr val="lt1"/>
                </a:solidFill>
                <a:latin typeface="DM Serif Display"/>
                <a:ea typeface="DM Serif Display"/>
                <a:cs typeface="DM Serif Display"/>
                <a:sym typeface="DM Serif Display"/>
              </a:rPr>
              <a:t>UNIT 1 | Lesson 1</a:t>
            </a:r>
            <a:endParaRPr b="0" i="0" sz="2300" u="none" cap="none" strike="noStrike">
              <a:solidFill>
                <a:schemeClr val="lt1"/>
              </a:solidFill>
              <a:latin typeface="DM Serif Display"/>
              <a:ea typeface="DM Serif Display"/>
              <a:cs typeface="DM Serif Display"/>
              <a:sym typeface="DM Serif Display"/>
            </a:endParaRPr>
          </a:p>
        </p:txBody>
      </p:sp>
      <p:pic>
        <p:nvPicPr>
          <p:cNvPr id="114" name="Google Shape;11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10875" y="1629313"/>
            <a:ext cx="3981450" cy="256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1"/>
          <p:cNvSpPr txBox="1"/>
          <p:nvPr>
            <p:ph idx="1" type="body"/>
          </p:nvPr>
        </p:nvSpPr>
        <p:spPr>
          <a:xfrm>
            <a:off x="311700" y="113525"/>
            <a:ext cx="8520600" cy="445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Program to compute whether a given year is a leap year or not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If (year% 4 ==0  and year % 100 !=0)  or year % 400==0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20" name="Google Shape;12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6734" y="1079475"/>
            <a:ext cx="6994250" cy="3586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/>
          <p:nvPr>
            <p:ph type="title"/>
          </p:nvPr>
        </p:nvSpPr>
        <p:spPr>
          <a:xfrm>
            <a:off x="239925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22"/>
          <p:cNvSpPr txBox="1"/>
          <p:nvPr>
            <p:ph idx="1" type="body"/>
          </p:nvPr>
        </p:nvSpPr>
        <p:spPr>
          <a:xfrm>
            <a:off x="311700" y="667050"/>
            <a:ext cx="8520600" cy="3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Program to compute whether a given year is a leap year or not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If (year% 4 ==0  and year % 100 !=0)  or year % 400==0</a:t>
            </a:r>
            <a:endParaRPr/>
          </a:p>
        </p:txBody>
      </p:sp>
      <p:pic>
        <p:nvPicPr>
          <p:cNvPr id="127" name="Google Shape;12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375" y="1900225"/>
            <a:ext cx="7878900" cy="2446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