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1af0eb8a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1af0eb8a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24c8b4228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24c8b4228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24c8b4228e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24c8b4228e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24c8b4228e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24c8b4228e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24c8b4228e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24c8b4228e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24c8b4228e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24c8b4228e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24c8b4228e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24c8b4228e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24c8b4228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24c8b4228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1.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10.png"/><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python-course.eu/python-tutorial/packages.php" TargetMode="External"/><Relationship Id="rId4" Type="http://schemas.openxmlformats.org/officeDocument/2006/relationships/hyperlink" Target="https://www.programiz.com/python-programming/package" TargetMode="External"/><Relationship Id="rId5" Type="http://schemas.openxmlformats.org/officeDocument/2006/relationships/hyperlink" Target="https://www.geeksforgeeks.org/python-packag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Python - Packages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2088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2720"/>
              <a:t>Packages - python</a:t>
            </a:r>
            <a:endParaRPr sz="2720"/>
          </a:p>
        </p:txBody>
      </p:sp>
      <p:sp>
        <p:nvSpPr>
          <p:cNvPr id="61" name="Google Shape;61;p14"/>
          <p:cNvSpPr txBox="1"/>
          <p:nvPr>
            <p:ph idx="1" type="body"/>
          </p:nvPr>
        </p:nvSpPr>
        <p:spPr>
          <a:xfrm>
            <a:off x="223400" y="898975"/>
            <a:ext cx="8520600" cy="3702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1508">
                <a:solidFill>
                  <a:srgbClr val="273239"/>
                </a:solidFill>
                <a:highlight>
                  <a:srgbClr val="FFFFFF"/>
                </a:highlight>
              </a:rPr>
              <a:t>We organize our files in different folders and subfolders based on some criteria, so that they can be managed easily and efficiently.</a:t>
            </a:r>
            <a:endParaRPr sz="1508">
              <a:solidFill>
                <a:srgbClr val="273239"/>
              </a:solidFill>
              <a:highlight>
                <a:srgbClr val="FFFFFF"/>
              </a:highlight>
            </a:endParaRPr>
          </a:p>
          <a:p>
            <a:pPr indent="0" lvl="0" marL="0" rtl="0" algn="l">
              <a:spcBef>
                <a:spcPts val="1200"/>
              </a:spcBef>
              <a:spcAft>
                <a:spcPts val="0"/>
              </a:spcAft>
              <a:buNone/>
            </a:pPr>
            <a:r>
              <a:rPr lang="en" sz="1508">
                <a:solidFill>
                  <a:srgbClr val="273239"/>
                </a:solidFill>
                <a:highlight>
                  <a:srgbClr val="FFFFFF"/>
                </a:highlight>
              </a:rPr>
              <a:t>For example, we keep all our games in a Games folder and we can even subcategorize according to the genre of the game or something like this. </a:t>
            </a:r>
            <a:endParaRPr sz="1508">
              <a:solidFill>
                <a:srgbClr val="273239"/>
              </a:solidFill>
              <a:highlight>
                <a:srgbClr val="FFFFFF"/>
              </a:highlight>
            </a:endParaRPr>
          </a:p>
          <a:p>
            <a:pPr indent="0" lvl="0" marL="0" rtl="0" algn="l">
              <a:spcBef>
                <a:spcPts val="1200"/>
              </a:spcBef>
              <a:spcAft>
                <a:spcPts val="0"/>
              </a:spcAft>
              <a:buNone/>
            </a:pPr>
            <a:r>
              <a:rPr lang="en" sz="1508">
                <a:solidFill>
                  <a:srgbClr val="273239"/>
                </a:solidFill>
                <a:highlight>
                  <a:srgbClr val="FFFFFF"/>
                </a:highlight>
              </a:rPr>
              <a:t>The same analogy is followed by the Python package. </a:t>
            </a:r>
            <a:endParaRPr sz="1508">
              <a:solidFill>
                <a:srgbClr val="273239"/>
              </a:solidFill>
              <a:highlight>
                <a:srgbClr val="FFFFFF"/>
              </a:highlight>
            </a:endParaRPr>
          </a:p>
          <a:p>
            <a:pPr indent="0" lvl="0" marL="0" rtl="0" algn="l">
              <a:spcBef>
                <a:spcPts val="1200"/>
              </a:spcBef>
              <a:spcAft>
                <a:spcPts val="0"/>
              </a:spcAft>
              <a:buNone/>
            </a:pPr>
            <a:r>
              <a:rPr lang="en" sz="1508">
                <a:solidFill>
                  <a:srgbClr val="273239"/>
                </a:solidFill>
                <a:highlight>
                  <a:srgbClr val="FFFFFF"/>
                </a:highlight>
              </a:rPr>
              <a:t>A package is folder that contains various modules as files.</a:t>
            </a:r>
            <a:endParaRPr sz="1508">
              <a:solidFill>
                <a:srgbClr val="273239"/>
              </a:solidFill>
              <a:highlight>
                <a:srgbClr val="FFFFFF"/>
              </a:highlight>
            </a:endParaRPr>
          </a:p>
          <a:p>
            <a:pPr indent="0" lvl="0" marL="0" rtl="0" algn="l">
              <a:spcBef>
                <a:spcPts val="1200"/>
              </a:spcBef>
              <a:spcAft>
                <a:spcPts val="0"/>
              </a:spcAft>
              <a:buNone/>
            </a:pPr>
            <a:r>
              <a:rPr lang="en" sz="1508">
                <a:solidFill>
                  <a:srgbClr val="273239"/>
                </a:solidFill>
                <a:highlight>
                  <a:srgbClr val="FFFFFF"/>
                </a:highlight>
              </a:rPr>
              <a:t>If we want to import start module we can do like this</a:t>
            </a:r>
            <a:endParaRPr sz="1508">
              <a:solidFill>
                <a:srgbClr val="273239"/>
              </a:solidFill>
              <a:highlight>
                <a:srgbClr val="FFFFFF"/>
              </a:highlight>
            </a:endParaRPr>
          </a:p>
          <a:p>
            <a:pPr indent="0" lvl="0" marL="0" rtl="0" algn="l">
              <a:spcBef>
                <a:spcPts val="1200"/>
              </a:spcBef>
              <a:spcAft>
                <a:spcPts val="0"/>
              </a:spcAft>
              <a:buNone/>
            </a:pPr>
            <a:r>
              <a:rPr lang="en" sz="1900">
                <a:solidFill>
                  <a:srgbClr val="273239"/>
                </a:solidFill>
                <a:highlight>
                  <a:srgbClr val="FFFFFF"/>
                </a:highlight>
              </a:rPr>
              <a:t>import Game.Level.start</a:t>
            </a:r>
            <a:endParaRPr sz="1900">
              <a:solidFill>
                <a:srgbClr val="273239"/>
              </a:solidFill>
              <a:highlight>
                <a:srgbClr val="FFFFFF"/>
              </a:highlight>
            </a:endParaRPr>
          </a:p>
          <a:p>
            <a:pPr indent="0" lvl="0" marL="0" rtl="0" algn="l">
              <a:spcBef>
                <a:spcPts val="1200"/>
              </a:spcBef>
              <a:spcAft>
                <a:spcPts val="0"/>
              </a:spcAft>
              <a:buNone/>
            </a:pPr>
            <a:r>
              <a:t/>
            </a:r>
            <a:endParaRPr b="1" i="1" sz="1550">
              <a:solidFill>
                <a:srgbClr val="4B4F58"/>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b="1" i="1" sz="1550">
              <a:solidFill>
                <a:srgbClr val="4B4F58"/>
              </a:solidFill>
              <a:highlight>
                <a:srgbClr val="FFFFFF"/>
              </a:highlight>
              <a:latin typeface="Roboto"/>
              <a:ea typeface="Roboto"/>
              <a:cs typeface="Roboto"/>
              <a:sym typeface="Roboto"/>
            </a:endParaRPr>
          </a:p>
          <a:p>
            <a:pPr indent="0" lvl="0" marL="0" rtl="0" algn="l">
              <a:spcBef>
                <a:spcPts val="1200"/>
              </a:spcBef>
              <a:spcAft>
                <a:spcPts val="1200"/>
              </a:spcAft>
              <a:buNone/>
            </a:pPr>
            <a:r>
              <a:t/>
            </a:r>
            <a:endParaRPr b="1" i="1" sz="1550">
              <a:solidFill>
                <a:srgbClr val="4B4F58"/>
              </a:solidFill>
              <a:highlight>
                <a:srgbClr val="FFFFFF"/>
              </a:highlight>
              <a:latin typeface="Roboto"/>
              <a:ea typeface="Roboto"/>
              <a:cs typeface="Roboto"/>
              <a:sym typeface="Roboto"/>
            </a:endParaRPr>
          </a:p>
        </p:txBody>
      </p:sp>
      <p:pic>
        <p:nvPicPr>
          <p:cNvPr id="62" name="Google Shape;62;p14"/>
          <p:cNvPicPr preferRelativeResize="0"/>
          <p:nvPr/>
        </p:nvPicPr>
        <p:blipFill>
          <a:blip r:embed="rId3">
            <a:alphaModFix/>
          </a:blip>
          <a:stretch>
            <a:fillRect/>
          </a:stretch>
        </p:blipFill>
        <p:spPr>
          <a:xfrm>
            <a:off x="4915870" y="1776200"/>
            <a:ext cx="4389831" cy="314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2088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2720"/>
              <a:t>Steps to create </a:t>
            </a:r>
            <a:r>
              <a:rPr lang="en" sz="2720"/>
              <a:t>Packages </a:t>
            </a:r>
            <a:endParaRPr sz="2720"/>
          </a:p>
        </p:txBody>
      </p:sp>
      <p:sp>
        <p:nvSpPr>
          <p:cNvPr id="68" name="Google Shape;68;p15"/>
          <p:cNvSpPr txBox="1"/>
          <p:nvPr>
            <p:ph idx="1" type="body"/>
          </p:nvPr>
        </p:nvSpPr>
        <p:spPr>
          <a:xfrm>
            <a:off x="223400" y="898975"/>
            <a:ext cx="8520600" cy="370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300">
                <a:solidFill>
                  <a:srgbClr val="273239"/>
                </a:solidFill>
                <a:highlight>
                  <a:srgbClr val="FFFFFF"/>
                </a:highlight>
              </a:rPr>
              <a:t>Create a folder where we put modules and a file called __init__.py</a:t>
            </a:r>
            <a:endParaRPr sz="1300">
              <a:solidFill>
                <a:srgbClr val="273239"/>
              </a:solidFill>
              <a:highlight>
                <a:srgbClr val="FFFFFF"/>
              </a:highlight>
            </a:endParaRPr>
          </a:p>
          <a:p>
            <a:pPr indent="0" lvl="0" marL="0" rtl="0" algn="l">
              <a:spcBef>
                <a:spcPts val="1200"/>
              </a:spcBef>
              <a:spcAft>
                <a:spcPts val="0"/>
              </a:spcAft>
              <a:buNone/>
            </a:pPr>
            <a:r>
              <a:rPr lang="en" sz="1300">
                <a:solidFill>
                  <a:srgbClr val="273239"/>
                </a:solidFill>
                <a:highlight>
                  <a:srgbClr val="FFFFFF"/>
                </a:highlight>
              </a:rPr>
              <a:t>Steps</a:t>
            </a:r>
            <a:endParaRPr sz="1300">
              <a:solidFill>
                <a:srgbClr val="273239"/>
              </a:solidFill>
              <a:highlight>
                <a:srgbClr val="FFFFFF"/>
              </a:highlight>
            </a:endParaRPr>
          </a:p>
          <a:p>
            <a:pPr indent="-311150" lvl="0" marL="457200" rtl="0" algn="l">
              <a:spcBef>
                <a:spcPts val="1200"/>
              </a:spcBef>
              <a:spcAft>
                <a:spcPts val="0"/>
              </a:spcAft>
              <a:buClr>
                <a:srgbClr val="273239"/>
              </a:buClr>
              <a:buSzPts val="1300"/>
              <a:buAutoNum type="arabicPeriod"/>
            </a:pPr>
            <a:r>
              <a:rPr lang="en" sz="1300">
                <a:solidFill>
                  <a:srgbClr val="273239"/>
                </a:solidFill>
                <a:highlight>
                  <a:srgbClr val="FFFFFF"/>
                </a:highlight>
              </a:rPr>
              <a:t>Create a folder named mypackage.</a:t>
            </a:r>
            <a:endParaRPr sz="1300">
              <a:solidFill>
                <a:srgbClr val="273239"/>
              </a:solidFill>
              <a:highlight>
                <a:srgbClr val="FFFFFF"/>
              </a:highlight>
            </a:endParaRPr>
          </a:p>
          <a:p>
            <a:pPr indent="-311150" lvl="0" marL="457200" rtl="0" algn="l">
              <a:spcBef>
                <a:spcPts val="0"/>
              </a:spcBef>
              <a:spcAft>
                <a:spcPts val="0"/>
              </a:spcAft>
              <a:buClr>
                <a:srgbClr val="273239"/>
              </a:buClr>
              <a:buSzPts val="1300"/>
              <a:buAutoNum type="arabicPeriod"/>
            </a:pPr>
            <a:r>
              <a:rPr lang="en" sz="1300">
                <a:solidFill>
                  <a:srgbClr val="273239"/>
                </a:solidFill>
                <a:highlight>
                  <a:srgbClr val="FFFFFF"/>
                </a:highlight>
              </a:rPr>
              <a:t>Inside this folder create an empty Python file __init__.py</a:t>
            </a:r>
            <a:endParaRPr sz="1300">
              <a:solidFill>
                <a:srgbClr val="273239"/>
              </a:solidFill>
              <a:highlight>
                <a:srgbClr val="FFFFFF"/>
              </a:highlight>
            </a:endParaRPr>
          </a:p>
          <a:p>
            <a:pPr indent="-311150" lvl="0" marL="457200" rtl="0" algn="l">
              <a:spcBef>
                <a:spcPts val="0"/>
              </a:spcBef>
              <a:spcAft>
                <a:spcPts val="0"/>
              </a:spcAft>
              <a:buClr>
                <a:srgbClr val="273239"/>
              </a:buClr>
              <a:buSzPts val="1300"/>
              <a:buAutoNum type="arabicPeriod"/>
            </a:pPr>
            <a:r>
              <a:rPr lang="en" sz="1300">
                <a:solidFill>
                  <a:srgbClr val="273239"/>
                </a:solidFill>
                <a:highlight>
                  <a:srgbClr val="FFFFFF"/>
                </a:highlight>
              </a:rPr>
              <a:t>Then create two modules mod1.py and mod2.py in this folder</a:t>
            </a:r>
            <a:endParaRPr sz="1300">
              <a:solidFill>
                <a:srgbClr val="273239"/>
              </a:solidFill>
              <a:highlight>
                <a:srgbClr val="FFFFFF"/>
              </a:highlight>
            </a:endParaRPr>
          </a:p>
          <a:p>
            <a:pPr indent="0" lvl="0" marL="0" rtl="0" algn="l">
              <a:spcBef>
                <a:spcPts val="1200"/>
              </a:spcBef>
              <a:spcAft>
                <a:spcPts val="0"/>
              </a:spcAft>
              <a:buNone/>
            </a:pPr>
            <a:r>
              <a:rPr b="1" i="1" lang="en" sz="1550">
                <a:solidFill>
                  <a:srgbClr val="4B4F58"/>
                </a:solidFill>
                <a:highlight>
                  <a:srgbClr val="FFFFFF"/>
                </a:highlight>
                <a:latin typeface="Roboto"/>
                <a:ea typeface="Roboto"/>
                <a:cs typeface="Roboto"/>
                <a:sym typeface="Roboto"/>
              </a:rPr>
              <a:t>Consider mod1.py has :</a:t>
            </a:r>
            <a:endParaRPr b="1" i="1" sz="1550">
              <a:solidFill>
                <a:srgbClr val="4B4F58"/>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b="1" i="1" sz="1550">
              <a:solidFill>
                <a:srgbClr val="4B4F58"/>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b="1" i="1" sz="1550">
              <a:solidFill>
                <a:srgbClr val="4B4F58"/>
              </a:solidFill>
              <a:highlight>
                <a:srgbClr val="FFFFFF"/>
              </a:highlight>
              <a:latin typeface="Roboto"/>
              <a:ea typeface="Roboto"/>
              <a:cs typeface="Roboto"/>
              <a:sym typeface="Roboto"/>
            </a:endParaRPr>
          </a:p>
          <a:p>
            <a:pPr indent="0" lvl="0" marL="0" rtl="0" algn="l">
              <a:spcBef>
                <a:spcPts val="1200"/>
              </a:spcBef>
              <a:spcAft>
                <a:spcPts val="0"/>
              </a:spcAft>
              <a:buNone/>
            </a:pPr>
            <a:r>
              <a:rPr b="1" i="1" lang="en" sz="1550">
                <a:solidFill>
                  <a:srgbClr val="4B4F58"/>
                </a:solidFill>
                <a:highlight>
                  <a:srgbClr val="FFFFFF"/>
                </a:highlight>
                <a:latin typeface="Roboto"/>
                <a:ea typeface="Roboto"/>
                <a:cs typeface="Roboto"/>
                <a:sym typeface="Roboto"/>
              </a:rPr>
              <a:t>Consider mod2.py has</a:t>
            </a:r>
            <a:endParaRPr b="1" i="1" sz="1550">
              <a:solidFill>
                <a:srgbClr val="4B4F58"/>
              </a:solidFill>
              <a:highlight>
                <a:srgbClr val="FFFFFF"/>
              </a:highlight>
              <a:latin typeface="Roboto"/>
              <a:ea typeface="Roboto"/>
              <a:cs typeface="Roboto"/>
              <a:sym typeface="Roboto"/>
            </a:endParaRPr>
          </a:p>
          <a:p>
            <a:pPr indent="0" lvl="0" marL="0" rtl="0" algn="l">
              <a:spcBef>
                <a:spcPts val="1200"/>
              </a:spcBef>
              <a:spcAft>
                <a:spcPts val="1200"/>
              </a:spcAft>
              <a:buNone/>
            </a:pPr>
            <a:r>
              <a:t/>
            </a:r>
            <a:endParaRPr b="1" i="1" sz="1550">
              <a:solidFill>
                <a:srgbClr val="4B4F58"/>
              </a:solidFill>
              <a:highlight>
                <a:srgbClr val="FFFFFF"/>
              </a:highlight>
              <a:latin typeface="Roboto"/>
              <a:ea typeface="Roboto"/>
              <a:cs typeface="Roboto"/>
              <a:sym typeface="Roboto"/>
            </a:endParaRPr>
          </a:p>
        </p:txBody>
      </p:sp>
      <p:pic>
        <p:nvPicPr>
          <p:cNvPr id="69" name="Google Shape;69;p15"/>
          <p:cNvPicPr preferRelativeResize="0"/>
          <p:nvPr/>
        </p:nvPicPr>
        <p:blipFill>
          <a:blip r:embed="rId3">
            <a:alphaModFix/>
          </a:blip>
          <a:stretch>
            <a:fillRect/>
          </a:stretch>
        </p:blipFill>
        <p:spPr>
          <a:xfrm>
            <a:off x="311700" y="2874550"/>
            <a:ext cx="4176625" cy="880200"/>
          </a:xfrm>
          <a:prstGeom prst="rect">
            <a:avLst/>
          </a:prstGeom>
          <a:noFill/>
          <a:ln>
            <a:noFill/>
          </a:ln>
        </p:spPr>
      </p:pic>
      <p:pic>
        <p:nvPicPr>
          <p:cNvPr id="70" name="Google Shape;70;p15"/>
          <p:cNvPicPr preferRelativeResize="0"/>
          <p:nvPr/>
        </p:nvPicPr>
        <p:blipFill>
          <a:blip r:embed="rId4">
            <a:alphaModFix/>
          </a:blip>
          <a:stretch>
            <a:fillRect/>
          </a:stretch>
        </p:blipFill>
        <p:spPr>
          <a:xfrm>
            <a:off x="394950" y="4014500"/>
            <a:ext cx="3910300" cy="1020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directory looks like this</a:t>
            </a:r>
            <a:endParaRPr/>
          </a:p>
          <a:p>
            <a:pPr indent="0" lvl="0" marL="0" rtl="0" algn="l">
              <a:spcBef>
                <a:spcPts val="1200"/>
              </a:spcBef>
              <a:spcAft>
                <a:spcPts val="1200"/>
              </a:spcAft>
              <a:buNone/>
            </a:pPr>
            <a:r>
              <a:t/>
            </a:r>
            <a:endParaRPr/>
          </a:p>
        </p:txBody>
      </p:sp>
      <p:pic>
        <p:nvPicPr>
          <p:cNvPr id="77" name="Google Shape;77;p16"/>
          <p:cNvPicPr preferRelativeResize="0"/>
          <p:nvPr/>
        </p:nvPicPr>
        <p:blipFill>
          <a:blip r:embed="rId3">
            <a:alphaModFix/>
          </a:blip>
          <a:stretch>
            <a:fillRect/>
          </a:stretch>
        </p:blipFill>
        <p:spPr>
          <a:xfrm>
            <a:off x="552600" y="1580300"/>
            <a:ext cx="1940275" cy="791950"/>
          </a:xfrm>
          <a:prstGeom prst="rect">
            <a:avLst/>
          </a:prstGeom>
          <a:noFill/>
          <a:ln>
            <a:noFill/>
          </a:ln>
        </p:spPr>
      </p:pic>
      <p:pic>
        <p:nvPicPr>
          <p:cNvPr id="78" name="Google Shape;78;p16"/>
          <p:cNvPicPr preferRelativeResize="0"/>
          <p:nvPr/>
        </p:nvPicPr>
        <p:blipFill>
          <a:blip r:embed="rId4">
            <a:alphaModFix/>
          </a:blip>
          <a:stretch>
            <a:fillRect/>
          </a:stretch>
        </p:blipFill>
        <p:spPr>
          <a:xfrm>
            <a:off x="4277250" y="1377988"/>
            <a:ext cx="3867150" cy="3190875"/>
          </a:xfrm>
          <a:prstGeom prst="rect">
            <a:avLst/>
          </a:prstGeom>
          <a:noFill/>
          <a:ln>
            <a:noFill/>
          </a:ln>
        </p:spPr>
      </p:pic>
      <p:pic>
        <p:nvPicPr>
          <p:cNvPr id="79" name="Google Shape;79;p16"/>
          <p:cNvPicPr preferRelativeResize="0"/>
          <p:nvPr/>
        </p:nvPicPr>
        <p:blipFill>
          <a:blip r:embed="rId5">
            <a:alphaModFix/>
          </a:blip>
          <a:stretch>
            <a:fillRect/>
          </a:stretch>
        </p:blipFill>
        <p:spPr>
          <a:xfrm>
            <a:off x="552600" y="2679275"/>
            <a:ext cx="2418625" cy="2303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46935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Understanding __init__.py</a:t>
            </a:r>
            <a:endParaRPr/>
          </a:p>
        </p:txBody>
      </p:sp>
      <p:sp>
        <p:nvSpPr>
          <p:cNvPr id="85" name="Google Shape;85;p17"/>
          <p:cNvSpPr txBox="1"/>
          <p:nvPr>
            <p:ph idx="1" type="body"/>
          </p:nvPr>
        </p:nvSpPr>
        <p:spPr>
          <a:xfrm>
            <a:off x="311700" y="572700"/>
            <a:ext cx="8520600" cy="39963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None/>
            </a:pPr>
            <a:r>
              <a:rPr lang="en" sz="2300">
                <a:solidFill>
                  <a:schemeClr val="dk1"/>
                </a:solidFill>
              </a:rPr>
              <a:t>__init__.py  helps the Python interpreter to recognize the folder as package. It also specifies the resources to be imported from the modules. If this file is empty means that all the functions of the modules will be imported. We can also specify the functions from each module to be made available.</a:t>
            </a:r>
            <a:endParaRPr sz="2300">
              <a:solidFill>
                <a:schemeClr val="dk1"/>
              </a:solidFill>
            </a:endParaRPr>
          </a:p>
          <a:p>
            <a:pPr indent="0" lvl="0" marL="0" rtl="0" algn="l">
              <a:lnSpc>
                <a:spcPct val="90000"/>
              </a:lnSpc>
              <a:spcBef>
                <a:spcPts val="0"/>
              </a:spcBef>
              <a:spcAft>
                <a:spcPts val="0"/>
              </a:spcAft>
              <a:buNone/>
            </a:pPr>
            <a:r>
              <a:rPr lang="en" sz="2300">
                <a:solidFill>
                  <a:schemeClr val="dk1"/>
                </a:solidFill>
              </a:rPr>
              <a:t>For example</a:t>
            </a:r>
            <a:endParaRPr sz="2300">
              <a:solidFill>
                <a:schemeClr val="dk1"/>
              </a:solidFill>
            </a:endParaRPr>
          </a:p>
          <a:p>
            <a:pPr indent="0" lvl="0" marL="0" rtl="0" algn="l">
              <a:lnSpc>
                <a:spcPct val="90000"/>
              </a:lnSpc>
              <a:spcBef>
                <a:spcPts val="0"/>
              </a:spcBef>
              <a:spcAft>
                <a:spcPts val="0"/>
              </a:spcAft>
              <a:buNone/>
            </a:pPr>
            <a:r>
              <a:t/>
            </a:r>
            <a:endParaRPr sz="2300">
              <a:solidFill>
                <a:schemeClr val="dk1"/>
              </a:solidFill>
            </a:endParaRPr>
          </a:p>
          <a:p>
            <a:pPr indent="0" lvl="0" marL="0" rtl="0" algn="l">
              <a:lnSpc>
                <a:spcPct val="90000"/>
              </a:lnSpc>
              <a:spcBef>
                <a:spcPts val="0"/>
              </a:spcBef>
              <a:spcAft>
                <a:spcPts val="0"/>
              </a:spcAft>
              <a:buNone/>
            </a:pPr>
            <a:r>
              <a:rPr lang="en" sz="2300">
                <a:solidFill>
                  <a:schemeClr val="dk1"/>
                </a:solidFill>
              </a:rPr>
              <a:t>from .mod1 import welcome</a:t>
            </a:r>
            <a:endParaRPr sz="23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en" sz="2300">
                <a:solidFill>
                  <a:schemeClr val="dk1"/>
                </a:solidFill>
              </a:rPr>
              <a:t>from .mod2 import displayline</a:t>
            </a:r>
            <a:endParaRPr sz="23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46935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Import modules from a package</a:t>
            </a:r>
            <a:endParaRPr/>
          </a:p>
        </p:txBody>
      </p:sp>
      <p:sp>
        <p:nvSpPr>
          <p:cNvPr id="91" name="Google Shape;91;p18"/>
          <p:cNvSpPr txBox="1"/>
          <p:nvPr>
            <p:ph idx="1" type="body"/>
          </p:nvPr>
        </p:nvSpPr>
        <p:spPr>
          <a:xfrm>
            <a:off x="311700" y="572700"/>
            <a:ext cx="8520600" cy="39963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None/>
            </a:pPr>
            <a:r>
              <a:rPr lang="en" sz="2300">
                <a:solidFill>
                  <a:schemeClr val="dk1"/>
                </a:solidFill>
              </a:rPr>
              <a:t>We can import these modules using the from .. import statement and the dot(.) operator as</a:t>
            </a:r>
            <a:endParaRPr sz="2300">
              <a:solidFill>
                <a:schemeClr val="dk1"/>
              </a:solidFill>
            </a:endParaRPr>
          </a:p>
          <a:p>
            <a:pPr indent="0" lvl="0" marL="0" rtl="0" algn="l">
              <a:lnSpc>
                <a:spcPct val="90000"/>
              </a:lnSpc>
              <a:spcBef>
                <a:spcPts val="0"/>
              </a:spcBef>
              <a:spcAft>
                <a:spcPts val="0"/>
              </a:spcAft>
              <a:buNone/>
            </a:pPr>
            <a:r>
              <a:rPr lang="en" sz="2300">
                <a:solidFill>
                  <a:schemeClr val="dk1"/>
                </a:solidFill>
              </a:rPr>
              <a:t>Syntax</a:t>
            </a:r>
            <a:endParaRPr sz="2300">
              <a:solidFill>
                <a:schemeClr val="dk1"/>
              </a:solidFill>
            </a:endParaRPr>
          </a:p>
          <a:p>
            <a:pPr indent="0" lvl="0" marL="0" rtl="0" algn="l">
              <a:lnSpc>
                <a:spcPct val="90000"/>
              </a:lnSpc>
              <a:spcBef>
                <a:spcPts val="0"/>
              </a:spcBef>
              <a:spcAft>
                <a:spcPts val="0"/>
              </a:spcAft>
              <a:buNone/>
            </a:pPr>
            <a:r>
              <a:rPr lang="en" sz="2300">
                <a:solidFill>
                  <a:schemeClr val="dk1"/>
                </a:solidFill>
              </a:rPr>
              <a:t>     Import package_name.module_name</a:t>
            </a:r>
            <a:endParaRPr sz="2300">
              <a:solidFill>
                <a:schemeClr val="dk1"/>
              </a:solidFill>
            </a:endParaRPr>
          </a:p>
          <a:p>
            <a:pPr indent="0" lvl="0" marL="0" rtl="0" algn="l">
              <a:lnSpc>
                <a:spcPct val="90000"/>
              </a:lnSpc>
              <a:spcBef>
                <a:spcPts val="0"/>
              </a:spcBef>
              <a:spcAft>
                <a:spcPts val="0"/>
              </a:spcAft>
              <a:buNone/>
            </a:pPr>
            <a:r>
              <a:t/>
            </a:r>
            <a:endParaRPr sz="2300">
              <a:solidFill>
                <a:schemeClr val="dk1"/>
              </a:solidFill>
            </a:endParaRPr>
          </a:p>
          <a:p>
            <a:pPr indent="0" lvl="0" marL="0" rtl="0" algn="l">
              <a:lnSpc>
                <a:spcPct val="90000"/>
              </a:lnSpc>
              <a:spcBef>
                <a:spcPts val="0"/>
              </a:spcBef>
              <a:spcAft>
                <a:spcPts val="0"/>
              </a:spcAft>
              <a:buNone/>
            </a:pPr>
            <a:r>
              <a:rPr lang="en" sz="2300">
                <a:solidFill>
                  <a:schemeClr val="dk1"/>
                </a:solidFill>
              </a:rPr>
              <a:t>Example : create another file named pack2.py outside the folder mypackage as follows                            output</a:t>
            </a:r>
            <a:endParaRPr sz="2300">
              <a:solidFill>
                <a:schemeClr val="dk1"/>
              </a:solidFill>
            </a:endParaRPr>
          </a:p>
          <a:p>
            <a:pPr indent="0" lvl="0" marL="0" rtl="0" algn="l">
              <a:lnSpc>
                <a:spcPct val="90000"/>
              </a:lnSpc>
              <a:spcBef>
                <a:spcPts val="0"/>
              </a:spcBef>
              <a:spcAft>
                <a:spcPts val="0"/>
              </a:spcAft>
              <a:buNone/>
            </a:pPr>
            <a:r>
              <a:t/>
            </a:r>
            <a:endParaRPr sz="2300">
              <a:solidFill>
                <a:schemeClr val="dk1"/>
              </a:solidFill>
            </a:endParaRPr>
          </a:p>
        </p:txBody>
      </p:sp>
      <p:pic>
        <p:nvPicPr>
          <p:cNvPr id="92" name="Google Shape;92;p18"/>
          <p:cNvPicPr preferRelativeResize="0"/>
          <p:nvPr/>
        </p:nvPicPr>
        <p:blipFill>
          <a:blip r:embed="rId3">
            <a:alphaModFix/>
          </a:blip>
          <a:stretch>
            <a:fillRect/>
          </a:stretch>
        </p:blipFill>
        <p:spPr>
          <a:xfrm>
            <a:off x="81291" y="3003275"/>
            <a:ext cx="4765300" cy="1709525"/>
          </a:xfrm>
          <a:prstGeom prst="rect">
            <a:avLst/>
          </a:prstGeom>
          <a:noFill/>
          <a:ln>
            <a:noFill/>
          </a:ln>
        </p:spPr>
      </p:pic>
      <p:pic>
        <p:nvPicPr>
          <p:cNvPr id="93" name="Google Shape;93;p18"/>
          <p:cNvPicPr preferRelativeResize="0"/>
          <p:nvPr/>
        </p:nvPicPr>
        <p:blipFill>
          <a:blip r:embed="rId4">
            <a:alphaModFix/>
          </a:blip>
          <a:stretch>
            <a:fillRect/>
          </a:stretch>
        </p:blipFill>
        <p:spPr>
          <a:xfrm>
            <a:off x="4936100" y="3003279"/>
            <a:ext cx="3990975" cy="1915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Import specific function from the module</a:t>
            </a:r>
            <a:endParaRPr/>
          </a:p>
        </p:txBody>
      </p:sp>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Suppose our module mod1.py is as follows:</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We can import specific function from module as</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output</a:t>
            </a:r>
            <a:endParaRPr/>
          </a:p>
        </p:txBody>
      </p:sp>
      <p:pic>
        <p:nvPicPr>
          <p:cNvPr id="100" name="Google Shape;100;p19"/>
          <p:cNvPicPr preferRelativeResize="0"/>
          <p:nvPr/>
        </p:nvPicPr>
        <p:blipFill>
          <a:blip r:embed="rId3">
            <a:alphaModFix/>
          </a:blip>
          <a:stretch>
            <a:fillRect/>
          </a:stretch>
        </p:blipFill>
        <p:spPr>
          <a:xfrm>
            <a:off x="1366383" y="4054875"/>
            <a:ext cx="5230925" cy="1033475"/>
          </a:xfrm>
          <a:prstGeom prst="rect">
            <a:avLst/>
          </a:prstGeom>
          <a:noFill/>
          <a:ln>
            <a:noFill/>
          </a:ln>
        </p:spPr>
      </p:pic>
      <p:pic>
        <p:nvPicPr>
          <p:cNvPr id="101" name="Google Shape;101;p19"/>
          <p:cNvPicPr preferRelativeResize="0"/>
          <p:nvPr/>
        </p:nvPicPr>
        <p:blipFill>
          <a:blip r:embed="rId4">
            <a:alphaModFix/>
          </a:blip>
          <a:stretch>
            <a:fillRect/>
          </a:stretch>
        </p:blipFill>
        <p:spPr>
          <a:xfrm>
            <a:off x="499600" y="1639263"/>
            <a:ext cx="4000500" cy="752475"/>
          </a:xfrm>
          <a:prstGeom prst="rect">
            <a:avLst/>
          </a:prstGeom>
          <a:noFill/>
          <a:ln>
            <a:noFill/>
          </a:ln>
        </p:spPr>
      </p:pic>
      <p:pic>
        <p:nvPicPr>
          <p:cNvPr id="102" name="Google Shape;102;p19"/>
          <p:cNvPicPr preferRelativeResize="0"/>
          <p:nvPr/>
        </p:nvPicPr>
        <p:blipFill>
          <a:blip r:embed="rId5">
            <a:alphaModFix/>
          </a:blip>
          <a:stretch>
            <a:fillRect/>
          </a:stretch>
        </p:blipFill>
        <p:spPr>
          <a:xfrm>
            <a:off x="499600" y="3009250"/>
            <a:ext cx="4697675" cy="816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Namespaces and Scope in Python</a:t>
            </a:r>
            <a:endParaRPr/>
          </a:p>
        </p:txBody>
      </p:sp>
      <p:sp>
        <p:nvSpPr>
          <p:cNvPr id="108" name="Google Shape;108;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4" name="Google Shape;11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https://python-course.eu/python-tutorial/packages.php</a:t>
            </a:r>
            <a:endParaRPr/>
          </a:p>
          <a:p>
            <a:pPr indent="0" lvl="0" marL="0" rtl="0" algn="l">
              <a:spcBef>
                <a:spcPts val="1200"/>
              </a:spcBef>
              <a:spcAft>
                <a:spcPts val="0"/>
              </a:spcAft>
              <a:buNone/>
            </a:pPr>
            <a:r>
              <a:rPr lang="en" u="sng">
                <a:solidFill>
                  <a:schemeClr val="hlink"/>
                </a:solidFill>
                <a:hlinkClick r:id="rId4"/>
              </a:rPr>
              <a:t>https://www.programiz.com/python-programming/package</a:t>
            </a:r>
            <a:endParaRPr/>
          </a:p>
          <a:p>
            <a:pPr indent="0" lvl="0" marL="0" rtl="0" algn="l">
              <a:spcBef>
                <a:spcPts val="1200"/>
              </a:spcBef>
              <a:spcAft>
                <a:spcPts val="0"/>
              </a:spcAft>
              <a:buNone/>
            </a:pPr>
            <a:r>
              <a:rPr lang="en" u="sng">
                <a:solidFill>
                  <a:schemeClr val="hlink"/>
                </a:solidFill>
                <a:hlinkClick r:id="rId5"/>
              </a:rPr>
              <a:t>https://www.geeksforgeeks.org/python-packages/</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