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y="5143500" cx="9144000"/>
  <p:notesSz cx="6858000" cy="9144000"/>
  <p:embeddedFontLst>
    <p:embeddedFont>
      <p:font typeface="Roboto"/>
      <p:regular r:id="rId19"/>
      <p:bold r:id="rId20"/>
      <p:italic r:id="rId21"/>
      <p:boldItalic r:id="rId22"/>
    </p:embeddedFont>
    <p:embeddedFont>
      <p:font typeface="Open Sans"/>
      <p:regular r:id="rId23"/>
      <p:bold r:id="rId24"/>
      <p:italic r:id="rId25"/>
      <p:boldItalic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Roboto-bold.fntdata"/><Relationship Id="rId22" Type="http://schemas.openxmlformats.org/officeDocument/2006/relationships/font" Target="fonts/Roboto-boldItalic.fntdata"/><Relationship Id="rId21" Type="http://schemas.openxmlformats.org/officeDocument/2006/relationships/font" Target="fonts/Roboto-italic.fntdata"/><Relationship Id="rId24" Type="http://schemas.openxmlformats.org/officeDocument/2006/relationships/font" Target="fonts/OpenSans-bold.fntdata"/><Relationship Id="rId23" Type="http://schemas.openxmlformats.org/officeDocument/2006/relationships/font" Target="fonts/OpenSans-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OpenSans-boldItalic.fntdata"/><Relationship Id="rId25" Type="http://schemas.openxmlformats.org/officeDocument/2006/relationships/font" Target="fonts/OpenSans-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font" Target="fonts/Roboto-regular.fntdata"/><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127bc31b018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127bc31b018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g127bc31b018_0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127bc31b018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127bc31b018_0_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127bc31b018_0_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127bc31b018_0_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127bc31b018_0_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122b7cd577d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122b7cd577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122b7cd577d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122b7cd577d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122b7cd577d_0_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122b7cd577d_0_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g127bc31b01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g127bc31b01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127bc31b018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127bc31b018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127bc31b018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127bc31b018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127bc31b018_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127bc31b018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122b7cd577d_0_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122b7cd577d_0_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1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5.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hyperlink" Target="https://www.studytonight.com/python/oops-basics-python" TargetMode="External"/><Relationship Id="rId4" Type="http://schemas.openxmlformats.org/officeDocument/2006/relationships/hyperlink" Target="https://www.studytonight.com/python/inheritance-in-python"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4.png"/><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8.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1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9.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Python - Method overriding</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22"/>
          <p:cNvSpPr txBox="1"/>
          <p:nvPr>
            <p:ph type="title"/>
          </p:nvPr>
        </p:nvSpPr>
        <p:spPr>
          <a:xfrm>
            <a:off x="311700" y="0"/>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Using super()</a:t>
            </a:r>
            <a:endParaRPr/>
          </a:p>
        </p:txBody>
      </p:sp>
      <p:sp>
        <p:nvSpPr>
          <p:cNvPr id="117" name="Google Shape;117;p22"/>
          <p:cNvSpPr txBox="1"/>
          <p:nvPr>
            <p:ph idx="1" type="body"/>
          </p:nvPr>
        </p:nvSpPr>
        <p:spPr>
          <a:xfrm>
            <a:off x="311700" y="440500"/>
            <a:ext cx="8520600" cy="4128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The super() builtin allows us to access methods of the base class</a:t>
            </a:r>
            <a:endParaRPr/>
          </a:p>
          <a:p>
            <a:pPr indent="0" lvl="0" marL="0" rtl="0" algn="l">
              <a:spcBef>
                <a:spcPts val="1200"/>
              </a:spcBef>
              <a:spcAft>
                <a:spcPts val="0"/>
              </a:spcAft>
              <a:buNone/>
            </a:pPr>
            <a:r>
              <a:rPr lang="en"/>
              <a:t>super() in single inheritance</a:t>
            </a:r>
            <a:endParaRPr/>
          </a:p>
          <a:p>
            <a:pPr indent="0" lvl="0" marL="0" rtl="0" algn="l">
              <a:spcBef>
                <a:spcPts val="1200"/>
              </a:spcBef>
              <a:spcAft>
                <a:spcPts val="1200"/>
              </a:spcAft>
              <a:buNone/>
            </a:pPr>
            <a:r>
              <a:t/>
            </a:r>
            <a:endParaRPr/>
          </a:p>
        </p:txBody>
      </p:sp>
      <p:pic>
        <p:nvPicPr>
          <p:cNvPr id="118" name="Google Shape;118;p22"/>
          <p:cNvPicPr preferRelativeResize="0"/>
          <p:nvPr/>
        </p:nvPicPr>
        <p:blipFill>
          <a:blip r:embed="rId3">
            <a:alphaModFix/>
          </a:blip>
          <a:stretch>
            <a:fillRect/>
          </a:stretch>
        </p:blipFill>
        <p:spPr>
          <a:xfrm>
            <a:off x="4416425" y="990600"/>
            <a:ext cx="4541600" cy="407517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23"/>
          <p:cNvSpPr txBox="1"/>
          <p:nvPr>
            <p:ph type="title"/>
          </p:nvPr>
        </p:nvSpPr>
        <p:spPr>
          <a:xfrm>
            <a:off x="311700" y="69300"/>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Use of super() for constructor overriding</a:t>
            </a:r>
            <a:endParaRPr/>
          </a:p>
        </p:txBody>
      </p:sp>
      <p:sp>
        <p:nvSpPr>
          <p:cNvPr id="124" name="Google Shape;124;p23"/>
          <p:cNvSpPr txBox="1"/>
          <p:nvPr>
            <p:ph idx="1" type="body"/>
          </p:nvPr>
        </p:nvSpPr>
        <p:spPr>
          <a:xfrm>
            <a:off x="311700" y="544150"/>
            <a:ext cx="8520600" cy="40248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sz="1200">
                <a:solidFill>
                  <a:srgbClr val="222222"/>
                </a:solidFill>
                <a:highlight>
                  <a:srgbClr val="FFFFFF"/>
                </a:highlight>
                <a:latin typeface="Open Sans"/>
                <a:ea typeface="Open Sans"/>
                <a:cs typeface="Open Sans"/>
                <a:sym typeface="Open Sans"/>
              </a:rPr>
              <a:t>In the given example  three properties are defined inside the base class, and the derived class has four properties.</a:t>
            </a:r>
            <a:endParaRPr/>
          </a:p>
        </p:txBody>
      </p:sp>
      <p:pic>
        <p:nvPicPr>
          <p:cNvPr id="125" name="Google Shape;125;p23"/>
          <p:cNvPicPr preferRelativeResize="0"/>
          <p:nvPr/>
        </p:nvPicPr>
        <p:blipFill>
          <a:blip r:embed="rId3">
            <a:alphaModFix/>
          </a:blip>
          <a:stretch>
            <a:fillRect/>
          </a:stretch>
        </p:blipFill>
        <p:spPr>
          <a:xfrm>
            <a:off x="1903177" y="947402"/>
            <a:ext cx="4399684" cy="41961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24"/>
          <p:cNvSpPr txBox="1"/>
          <p:nvPr>
            <p:ph type="title"/>
          </p:nvPr>
        </p:nvSpPr>
        <p:spPr>
          <a:xfrm>
            <a:off x="376475" y="0"/>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Use of super() in multilevel inheritance</a:t>
            </a:r>
            <a:endParaRPr/>
          </a:p>
        </p:txBody>
      </p:sp>
      <p:sp>
        <p:nvSpPr>
          <p:cNvPr id="131" name="Google Shape;131;p24"/>
          <p:cNvSpPr txBox="1"/>
          <p:nvPr>
            <p:ph idx="1" type="body"/>
          </p:nvPr>
        </p:nvSpPr>
        <p:spPr>
          <a:xfrm>
            <a:off x="5065775" y="572700"/>
            <a:ext cx="3766500" cy="39963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Clr>
                <a:schemeClr val="dk1"/>
              </a:buClr>
              <a:buSzPts val="1100"/>
              <a:buFont typeface="Arial"/>
              <a:buNone/>
            </a:pPr>
            <a:r>
              <a:rPr lang="en" sz="1400">
                <a:solidFill>
                  <a:srgbClr val="222222"/>
                </a:solidFill>
                <a:highlight>
                  <a:srgbClr val="FFFFFF"/>
                </a:highlight>
                <a:latin typeface="Open Sans"/>
                <a:ea typeface="Open Sans"/>
                <a:cs typeface="Open Sans"/>
                <a:sym typeface="Open Sans"/>
              </a:rPr>
              <a:t>The super() function will always refer to an immediate superclass.</a:t>
            </a:r>
            <a:endParaRPr sz="1400">
              <a:solidFill>
                <a:srgbClr val="222222"/>
              </a:solidFill>
              <a:highlight>
                <a:srgbClr val="FFFFFF"/>
              </a:highlight>
              <a:latin typeface="Open Sans"/>
              <a:ea typeface="Open Sans"/>
              <a:cs typeface="Open Sans"/>
              <a:sym typeface="Open Sans"/>
            </a:endParaRPr>
          </a:p>
          <a:p>
            <a:pPr indent="0" lvl="0" marL="0" rtl="0" algn="just">
              <a:spcBef>
                <a:spcPts val="1300"/>
              </a:spcBef>
              <a:spcAft>
                <a:spcPts val="0"/>
              </a:spcAft>
              <a:buClr>
                <a:schemeClr val="dk1"/>
              </a:buClr>
              <a:buSzPts val="1100"/>
              <a:buFont typeface="Arial"/>
              <a:buNone/>
            </a:pPr>
            <a:r>
              <a:rPr lang="en" sz="1400">
                <a:solidFill>
                  <a:srgbClr val="222222"/>
                </a:solidFill>
                <a:highlight>
                  <a:srgbClr val="FFFFFF"/>
                </a:highlight>
                <a:latin typeface="Open Sans"/>
                <a:ea typeface="Open Sans"/>
                <a:cs typeface="Open Sans"/>
                <a:sym typeface="Open Sans"/>
              </a:rPr>
              <a:t>The super() function can refer to the </a:t>
            </a:r>
            <a:r>
              <a:rPr b="1" lang="en" sz="1400">
                <a:solidFill>
                  <a:srgbClr val="222222"/>
                </a:solidFill>
                <a:highlight>
                  <a:srgbClr val="FFFFFF"/>
                </a:highlight>
                <a:latin typeface="Open Sans"/>
                <a:ea typeface="Open Sans"/>
                <a:cs typeface="Open Sans"/>
                <a:sym typeface="Open Sans"/>
              </a:rPr>
              <a:t>__init()__</a:t>
            </a:r>
            <a:r>
              <a:rPr lang="en" sz="1400">
                <a:solidFill>
                  <a:srgbClr val="222222"/>
                </a:solidFill>
                <a:highlight>
                  <a:srgbClr val="FFFFFF"/>
                </a:highlight>
                <a:latin typeface="Open Sans"/>
                <a:ea typeface="Open Sans"/>
                <a:cs typeface="Open Sans"/>
                <a:sym typeface="Open Sans"/>
              </a:rPr>
              <a:t> function and call all other functions of a superclass.</a:t>
            </a:r>
            <a:endParaRPr sz="1400">
              <a:solidFill>
                <a:srgbClr val="222222"/>
              </a:solidFill>
              <a:highlight>
                <a:srgbClr val="FFFFFF"/>
              </a:highlight>
              <a:latin typeface="Open Sans"/>
              <a:ea typeface="Open Sans"/>
              <a:cs typeface="Open Sans"/>
              <a:sym typeface="Open Sans"/>
            </a:endParaRPr>
          </a:p>
          <a:p>
            <a:pPr indent="0" lvl="0" marL="0" rtl="0" algn="l">
              <a:spcBef>
                <a:spcPts val="1300"/>
              </a:spcBef>
              <a:spcAft>
                <a:spcPts val="0"/>
              </a:spcAft>
              <a:buNone/>
            </a:pPr>
            <a:r>
              <a:t/>
            </a:r>
            <a:endParaRPr/>
          </a:p>
          <a:p>
            <a:pPr indent="0" lvl="0" marL="0" rtl="0" algn="l">
              <a:spcBef>
                <a:spcPts val="1200"/>
              </a:spcBef>
              <a:spcAft>
                <a:spcPts val="0"/>
              </a:spcAft>
              <a:buNone/>
            </a:pPr>
            <a:r>
              <a:rPr lang="en"/>
              <a:t>output</a:t>
            </a:r>
            <a:endParaRPr/>
          </a:p>
          <a:p>
            <a:pPr indent="0" lvl="0" marL="0" rtl="0" algn="l">
              <a:spcBef>
                <a:spcPts val="1200"/>
              </a:spcBef>
              <a:spcAft>
                <a:spcPts val="1200"/>
              </a:spcAft>
              <a:buNone/>
            </a:pPr>
            <a:r>
              <a:t/>
            </a:r>
            <a:endParaRPr/>
          </a:p>
        </p:txBody>
      </p:sp>
      <p:pic>
        <p:nvPicPr>
          <p:cNvPr id="132" name="Google Shape;132;p24"/>
          <p:cNvPicPr preferRelativeResize="0"/>
          <p:nvPr/>
        </p:nvPicPr>
        <p:blipFill>
          <a:blip r:embed="rId3">
            <a:alphaModFix/>
          </a:blip>
          <a:stretch>
            <a:fillRect/>
          </a:stretch>
        </p:blipFill>
        <p:spPr>
          <a:xfrm>
            <a:off x="220127" y="551550"/>
            <a:ext cx="4351875" cy="4038600"/>
          </a:xfrm>
          <a:prstGeom prst="rect">
            <a:avLst/>
          </a:prstGeom>
          <a:noFill/>
          <a:ln>
            <a:noFill/>
          </a:ln>
        </p:spPr>
      </p:pic>
      <p:pic>
        <p:nvPicPr>
          <p:cNvPr id="133" name="Google Shape;133;p24"/>
          <p:cNvPicPr preferRelativeResize="0"/>
          <p:nvPr/>
        </p:nvPicPr>
        <p:blipFill>
          <a:blip r:embed="rId4">
            <a:alphaModFix/>
          </a:blip>
          <a:stretch>
            <a:fillRect/>
          </a:stretch>
        </p:blipFill>
        <p:spPr>
          <a:xfrm>
            <a:off x="4878775" y="3009113"/>
            <a:ext cx="2152650" cy="1114425"/>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5"/>
          <p:cNvSpPr txBox="1"/>
          <p:nvPr>
            <p:ph type="title"/>
          </p:nvPr>
        </p:nvSpPr>
        <p:spPr>
          <a:xfrm>
            <a:off x="311700" y="563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Use of classname for overriding in </a:t>
            </a:r>
            <a:r>
              <a:rPr lang="en"/>
              <a:t>multiple</a:t>
            </a:r>
            <a:r>
              <a:rPr lang="en"/>
              <a:t> inheritance</a:t>
            </a:r>
            <a:endParaRPr/>
          </a:p>
        </p:txBody>
      </p:sp>
      <p:sp>
        <p:nvSpPr>
          <p:cNvPr id="139" name="Google Shape;139;p25"/>
          <p:cNvSpPr txBox="1"/>
          <p:nvPr>
            <p:ph idx="1" type="body"/>
          </p:nvPr>
        </p:nvSpPr>
        <p:spPr>
          <a:xfrm>
            <a:off x="311700" y="725525"/>
            <a:ext cx="2281800" cy="4262400"/>
          </a:xfrm>
          <a:prstGeom prst="rect">
            <a:avLst/>
          </a:prstGeom>
        </p:spPr>
        <p:txBody>
          <a:bodyPr anchorCtr="0" anchor="t" bIns="91425" lIns="91425" spcFirstLastPara="1" rIns="91425" wrap="square" tIns="91425">
            <a:normAutofit lnSpcReduction="20000"/>
          </a:bodyPr>
          <a:lstStyle/>
          <a:p>
            <a:pPr indent="0" lvl="0" marL="0" rtl="0" algn="just">
              <a:spcBef>
                <a:spcPts val="0"/>
              </a:spcBef>
              <a:spcAft>
                <a:spcPts val="0"/>
              </a:spcAft>
              <a:buClr>
                <a:schemeClr val="dk1"/>
              </a:buClr>
              <a:buSzPts val="1100"/>
              <a:buFont typeface="Arial"/>
              <a:buNone/>
            </a:pPr>
            <a:r>
              <a:rPr lang="en" sz="1200">
                <a:solidFill>
                  <a:srgbClr val="222222"/>
                </a:solidFill>
                <a:highlight>
                  <a:srgbClr val="FFFFFF"/>
                </a:highlight>
                <a:latin typeface="Open Sans"/>
                <a:ea typeface="Open Sans"/>
                <a:cs typeface="Open Sans"/>
                <a:sym typeface="Open Sans"/>
              </a:rPr>
              <a:t>In this example, the </a:t>
            </a:r>
            <a:r>
              <a:rPr b="1" lang="en" sz="1200">
                <a:solidFill>
                  <a:srgbClr val="222222"/>
                </a:solidFill>
                <a:highlight>
                  <a:srgbClr val="FFFFFF"/>
                </a:highlight>
                <a:latin typeface="Open Sans"/>
                <a:ea typeface="Open Sans"/>
                <a:cs typeface="Open Sans"/>
                <a:sym typeface="Open Sans"/>
              </a:rPr>
              <a:t>TeamMember</a:t>
            </a:r>
            <a:r>
              <a:rPr lang="en" sz="1200">
                <a:solidFill>
                  <a:srgbClr val="222222"/>
                </a:solidFill>
                <a:highlight>
                  <a:srgbClr val="FFFFFF"/>
                </a:highlight>
                <a:latin typeface="Open Sans"/>
                <a:ea typeface="Open Sans"/>
                <a:cs typeface="Open Sans"/>
                <a:sym typeface="Open Sans"/>
              </a:rPr>
              <a:t> class has two properties: </a:t>
            </a:r>
            <a:r>
              <a:rPr b="1" lang="en" sz="1200">
                <a:solidFill>
                  <a:srgbClr val="222222"/>
                </a:solidFill>
                <a:highlight>
                  <a:srgbClr val="FFFFFF"/>
                </a:highlight>
                <a:latin typeface="Open Sans"/>
                <a:ea typeface="Open Sans"/>
                <a:cs typeface="Open Sans"/>
                <a:sym typeface="Open Sans"/>
              </a:rPr>
              <a:t>name </a:t>
            </a:r>
            <a:r>
              <a:rPr lang="en" sz="1200">
                <a:solidFill>
                  <a:srgbClr val="222222"/>
                </a:solidFill>
                <a:highlight>
                  <a:srgbClr val="FFFFFF"/>
                </a:highlight>
                <a:latin typeface="Open Sans"/>
                <a:ea typeface="Open Sans"/>
                <a:cs typeface="Open Sans"/>
                <a:sym typeface="Open Sans"/>
              </a:rPr>
              <a:t>and </a:t>
            </a:r>
            <a:r>
              <a:rPr b="1" lang="en" sz="1200">
                <a:solidFill>
                  <a:srgbClr val="222222"/>
                </a:solidFill>
                <a:highlight>
                  <a:srgbClr val="FFFFFF"/>
                </a:highlight>
                <a:latin typeface="Open Sans"/>
                <a:ea typeface="Open Sans"/>
                <a:cs typeface="Open Sans"/>
                <a:sym typeface="Open Sans"/>
              </a:rPr>
              <a:t>uid</a:t>
            </a:r>
            <a:r>
              <a:rPr lang="en" sz="1200">
                <a:solidFill>
                  <a:srgbClr val="222222"/>
                </a:solidFill>
                <a:highlight>
                  <a:srgbClr val="FFFFFF"/>
                </a:highlight>
                <a:latin typeface="Open Sans"/>
                <a:ea typeface="Open Sans"/>
                <a:cs typeface="Open Sans"/>
                <a:sym typeface="Open Sans"/>
              </a:rPr>
              <a:t>. </a:t>
            </a:r>
            <a:r>
              <a:rPr b="1" lang="en" sz="1200">
                <a:solidFill>
                  <a:srgbClr val="222222"/>
                </a:solidFill>
                <a:highlight>
                  <a:srgbClr val="FFFFFF"/>
                </a:highlight>
                <a:latin typeface="Open Sans"/>
                <a:ea typeface="Open Sans"/>
                <a:cs typeface="Open Sans"/>
                <a:sym typeface="Open Sans"/>
              </a:rPr>
              <a:t>Worker</a:t>
            </a:r>
            <a:r>
              <a:rPr lang="en" sz="1200">
                <a:solidFill>
                  <a:srgbClr val="222222"/>
                </a:solidFill>
                <a:highlight>
                  <a:srgbClr val="FFFFFF"/>
                </a:highlight>
                <a:latin typeface="Open Sans"/>
                <a:ea typeface="Open Sans"/>
                <a:cs typeface="Open Sans"/>
                <a:sym typeface="Open Sans"/>
              </a:rPr>
              <a:t> class has two properties: </a:t>
            </a:r>
            <a:r>
              <a:rPr b="1" lang="en" sz="1200">
                <a:solidFill>
                  <a:srgbClr val="222222"/>
                </a:solidFill>
                <a:highlight>
                  <a:srgbClr val="FFFFFF"/>
                </a:highlight>
                <a:latin typeface="Open Sans"/>
                <a:ea typeface="Open Sans"/>
                <a:cs typeface="Open Sans"/>
                <a:sym typeface="Open Sans"/>
              </a:rPr>
              <a:t>pay</a:t>
            </a:r>
            <a:r>
              <a:rPr lang="en" sz="1200">
                <a:solidFill>
                  <a:srgbClr val="222222"/>
                </a:solidFill>
                <a:highlight>
                  <a:srgbClr val="FFFFFF"/>
                </a:highlight>
                <a:latin typeface="Open Sans"/>
                <a:ea typeface="Open Sans"/>
                <a:cs typeface="Open Sans"/>
                <a:sym typeface="Open Sans"/>
              </a:rPr>
              <a:t> and </a:t>
            </a:r>
            <a:r>
              <a:rPr b="1" lang="en" sz="1200">
                <a:solidFill>
                  <a:srgbClr val="222222"/>
                </a:solidFill>
                <a:highlight>
                  <a:srgbClr val="FFFFFF"/>
                </a:highlight>
                <a:latin typeface="Open Sans"/>
                <a:ea typeface="Open Sans"/>
                <a:cs typeface="Open Sans"/>
                <a:sym typeface="Open Sans"/>
              </a:rPr>
              <a:t>jobtitle. </a:t>
            </a:r>
            <a:r>
              <a:rPr lang="en" sz="1200">
                <a:solidFill>
                  <a:srgbClr val="222222"/>
                </a:solidFill>
                <a:highlight>
                  <a:srgbClr val="FFFFFF"/>
                </a:highlight>
                <a:latin typeface="Open Sans"/>
                <a:ea typeface="Open Sans"/>
                <a:cs typeface="Open Sans"/>
                <a:sym typeface="Open Sans"/>
              </a:rPr>
              <a:t>Both of these classes are base classes.</a:t>
            </a:r>
            <a:endParaRPr sz="1200">
              <a:solidFill>
                <a:srgbClr val="222222"/>
              </a:solidFill>
              <a:highlight>
                <a:srgbClr val="FFFFFF"/>
              </a:highlight>
              <a:latin typeface="Open Sans"/>
              <a:ea typeface="Open Sans"/>
              <a:cs typeface="Open Sans"/>
              <a:sym typeface="Open Sans"/>
            </a:endParaRPr>
          </a:p>
          <a:p>
            <a:pPr indent="0" lvl="0" marL="0" rtl="0" algn="just">
              <a:spcBef>
                <a:spcPts val="1300"/>
              </a:spcBef>
              <a:spcAft>
                <a:spcPts val="0"/>
              </a:spcAft>
              <a:buClr>
                <a:schemeClr val="dk1"/>
              </a:buClr>
              <a:buSzPts val="1100"/>
              <a:buFont typeface="Arial"/>
              <a:buNone/>
            </a:pPr>
            <a:r>
              <a:rPr lang="en" sz="1200">
                <a:solidFill>
                  <a:srgbClr val="222222"/>
                </a:solidFill>
                <a:highlight>
                  <a:srgbClr val="FFFFFF"/>
                </a:highlight>
                <a:latin typeface="Open Sans"/>
                <a:ea typeface="Open Sans"/>
                <a:cs typeface="Open Sans"/>
                <a:sym typeface="Open Sans"/>
              </a:rPr>
              <a:t>Then we have defined a derived class called </a:t>
            </a:r>
            <a:r>
              <a:rPr b="1" lang="en" sz="1200">
                <a:solidFill>
                  <a:srgbClr val="222222"/>
                </a:solidFill>
                <a:highlight>
                  <a:srgbClr val="FFFFFF"/>
                </a:highlight>
                <a:latin typeface="Open Sans"/>
                <a:ea typeface="Open Sans"/>
                <a:cs typeface="Open Sans"/>
                <a:sym typeface="Open Sans"/>
              </a:rPr>
              <a:t>TeamLeader,</a:t>
            </a:r>
            <a:r>
              <a:rPr lang="en" sz="1200">
                <a:solidFill>
                  <a:srgbClr val="222222"/>
                </a:solidFill>
                <a:highlight>
                  <a:srgbClr val="FFFFFF"/>
                </a:highlight>
                <a:latin typeface="Open Sans"/>
                <a:ea typeface="Open Sans"/>
                <a:cs typeface="Open Sans"/>
                <a:sym typeface="Open Sans"/>
              </a:rPr>
              <a:t> which extends </a:t>
            </a:r>
            <a:r>
              <a:rPr b="1" lang="en" sz="1200">
                <a:solidFill>
                  <a:srgbClr val="222222"/>
                </a:solidFill>
                <a:highlight>
                  <a:srgbClr val="FFFFFF"/>
                </a:highlight>
                <a:latin typeface="Open Sans"/>
                <a:ea typeface="Open Sans"/>
                <a:cs typeface="Open Sans"/>
                <a:sym typeface="Open Sans"/>
              </a:rPr>
              <a:t>TeamMember</a:t>
            </a:r>
            <a:r>
              <a:rPr lang="en" sz="1200">
                <a:solidFill>
                  <a:srgbClr val="222222"/>
                </a:solidFill>
                <a:highlight>
                  <a:srgbClr val="FFFFFF"/>
                </a:highlight>
                <a:latin typeface="Open Sans"/>
                <a:ea typeface="Open Sans"/>
                <a:cs typeface="Open Sans"/>
                <a:sym typeface="Open Sans"/>
              </a:rPr>
              <a:t> and </a:t>
            </a:r>
            <a:r>
              <a:rPr b="1" lang="en" sz="1200">
                <a:solidFill>
                  <a:srgbClr val="222222"/>
                </a:solidFill>
                <a:highlight>
                  <a:srgbClr val="FFFFFF"/>
                </a:highlight>
                <a:latin typeface="Open Sans"/>
                <a:ea typeface="Open Sans"/>
                <a:cs typeface="Open Sans"/>
                <a:sym typeface="Open Sans"/>
              </a:rPr>
              <a:t>Worker</a:t>
            </a:r>
            <a:r>
              <a:rPr lang="en" sz="1200">
                <a:solidFill>
                  <a:srgbClr val="222222"/>
                </a:solidFill>
                <a:highlight>
                  <a:srgbClr val="FFFFFF"/>
                </a:highlight>
                <a:latin typeface="Open Sans"/>
                <a:ea typeface="Open Sans"/>
                <a:cs typeface="Open Sans"/>
                <a:sym typeface="Open Sans"/>
              </a:rPr>
              <a:t>.</a:t>
            </a:r>
            <a:endParaRPr sz="1200">
              <a:solidFill>
                <a:srgbClr val="222222"/>
              </a:solidFill>
              <a:highlight>
                <a:srgbClr val="FFFFFF"/>
              </a:highlight>
              <a:latin typeface="Open Sans"/>
              <a:ea typeface="Open Sans"/>
              <a:cs typeface="Open Sans"/>
              <a:sym typeface="Open Sans"/>
            </a:endParaRPr>
          </a:p>
          <a:p>
            <a:pPr indent="0" lvl="0" marL="0" rtl="0" algn="just">
              <a:spcBef>
                <a:spcPts val="1300"/>
              </a:spcBef>
              <a:spcAft>
                <a:spcPts val="0"/>
              </a:spcAft>
              <a:buClr>
                <a:schemeClr val="dk1"/>
              </a:buClr>
              <a:buSzPts val="1100"/>
              <a:buFont typeface="Arial"/>
              <a:buNone/>
            </a:pPr>
            <a:r>
              <a:rPr lang="en" sz="1200">
                <a:solidFill>
                  <a:srgbClr val="222222"/>
                </a:solidFill>
                <a:highlight>
                  <a:srgbClr val="FFFFFF"/>
                </a:highlight>
                <a:latin typeface="Open Sans"/>
                <a:ea typeface="Open Sans"/>
                <a:cs typeface="Open Sans"/>
                <a:sym typeface="Open Sans"/>
              </a:rPr>
              <a:t>That means we can access all the properties of Parent class in a child or derived class.</a:t>
            </a:r>
            <a:endParaRPr sz="1200">
              <a:solidFill>
                <a:srgbClr val="222222"/>
              </a:solidFill>
              <a:highlight>
                <a:srgbClr val="FFFFFF"/>
              </a:highlight>
              <a:latin typeface="Open Sans"/>
              <a:ea typeface="Open Sans"/>
              <a:cs typeface="Open Sans"/>
              <a:sym typeface="Open Sans"/>
            </a:endParaRPr>
          </a:p>
          <a:p>
            <a:pPr indent="0" lvl="0" marL="0" rtl="0" algn="just">
              <a:spcBef>
                <a:spcPts val="1300"/>
              </a:spcBef>
              <a:spcAft>
                <a:spcPts val="1300"/>
              </a:spcAft>
              <a:buNone/>
            </a:pPr>
            <a:r>
              <a:rPr lang="en" sz="1200">
                <a:solidFill>
                  <a:srgbClr val="222222"/>
                </a:solidFill>
                <a:highlight>
                  <a:srgbClr val="FFFFFF"/>
                </a:highlight>
                <a:latin typeface="Open Sans"/>
                <a:ea typeface="Open Sans"/>
                <a:cs typeface="Open Sans"/>
                <a:sym typeface="Open Sans"/>
              </a:rPr>
              <a:t>In the final line, we have created an object and passed the four properties in the constructor. And finally, we will get the output. Here we ca</a:t>
            </a:r>
            <a:endParaRPr/>
          </a:p>
        </p:txBody>
      </p:sp>
      <p:pic>
        <p:nvPicPr>
          <p:cNvPr id="140" name="Google Shape;140;p25"/>
          <p:cNvPicPr preferRelativeResize="0"/>
          <p:nvPr/>
        </p:nvPicPr>
        <p:blipFill>
          <a:blip r:embed="rId3">
            <a:alphaModFix/>
          </a:blip>
          <a:stretch>
            <a:fillRect/>
          </a:stretch>
        </p:blipFill>
        <p:spPr>
          <a:xfrm>
            <a:off x="2712125" y="1062025"/>
            <a:ext cx="6377575" cy="30765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83575" y="0"/>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Method overriding</a:t>
            </a:r>
            <a:endParaRPr/>
          </a:p>
        </p:txBody>
      </p:sp>
      <p:sp>
        <p:nvSpPr>
          <p:cNvPr id="61" name="Google Shape;61;p14"/>
          <p:cNvSpPr txBox="1"/>
          <p:nvPr>
            <p:ph idx="1" type="body"/>
          </p:nvPr>
        </p:nvSpPr>
        <p:spPr>
          <a:xfrm>
            <a:off x="311700" y="468275"/>
            <a:ext cx="8520600" cy="4100700"/>
          </a:xfrm>
          <a:prstGeom prst="rect">
            <a:avLst/>
          </a:prstGeom>
        </p:spPr>
        <p:txBody>
          <a:bodyPr anchorCtr="0" anchor="t" bIns="91425" lIns="91425" spcFirstLastPara="1" rIns="91425" wrap="square" tIns="91425">
            <a:normAutofit fontScale="85000"/>
          </a:bodyPr>
          <a:lstStyle/>
          <a:p>
            <a:pPr indent="0" lvl="0" marL="0" rtl="0" algn="l">
              <a:spcBef>
                <a:spcPts val="0"/>
              </a:spcBef>
              <a:spcAft>
                <a:spcPts val="0"/>
              </a:spcAft>
              <a:buNone/>
            </a:pPr>
            <a:r>
              <a:rPr lang="en" sz="1500">
                <a:solidFill>
                  <a:srgbClr val="212529"/>
                </a:solidFill>
                <a:highlight>
                  <a:srgbClr val="FFFFFF"/>
                </a:highlight>
                <a:latin typeface="Roboto"/>
                <a:ea typeface="Roboto"/>
                <a:cs typeface="Roboto"/>
                <a:sym typeface="Roboto"/>
              </a:rPr>
              <a:t>Method overriding is a concept of </a:t>
            </a:r>
            <a:r>
              <a:rPr lang="en" sz="1500" u="sng">
                <a:solidFill>
                  <a:srgbClr val="4535AA"/>
                </a:solidFill>
                <a:highlight>
                  <a:srgbClr val="FFFFFF"/>
                </a:highlight>
                <a:latin typeface="Roboto"/>
                <a:ea typeface="Roboto"/>
                <a:cs typeface="Roboto"/>
                <a:sym typeface="Roboto"/>
                <a:hlinkClick r:id="rId3">
                  <a:extLst>
                    <a:ext uri="{A12FA001-AC4F-418D-AE19-62706E023703}">
                      <ahyp:hlinkClr val="tx"/>
                    </a:ext>
                  </a:extLst>
                </a:hlinkClick>
              </a:rPr>
              <a:t>object oriented programming</a:t>
            </a:r>
            <a:r>
              <a:rPr lang="en" sz="1500">
                <a:solidFill>
                  <a:srgbClr val="212529"/>
                </a:solidFill>
                <a:highlight>
                  <a:srgbClr val="FFFFFF"/>
                </a:highlight>
                <a:latin typeface="Roboto"/>
                <a:ea typeface="Roboto"/>
                <a:cs typeface="Roboto"/>
                <a:sym typeface="Roboto"/>
              </a:rPr>
              <a:t> that allows us to change the implementation of a function in the child class that is defined in the parent class. It is the ability of a child class to change the implementation of any method which is already provided by one of its parent class(ancestors).</a:t>
            </a:r>
            <a:endParaRPr sz="1500">
              <a:solidFill>
                <a:srgbClr val="212529"/>
              </a:solidFill>
              <a:highlight>
                <a:srgbClr val="FFFFFF"/>
              </a:highlight>
              <a:latin typeface="Roboto"/>
              <a:ea typeface="Roboto"/>
              <a:cs typeface="Roboto"/>
              <a:sym typeface="Roboto"/>
            </a:endParaRPr>
          </a:p>
          <a:p>
            <a:pPr indent="0" lvl="0" marL="0" rtl="0" algn="l">
              <a:spcBef>
                <a:spcPts val="1200"/>
              </a:spcBef>
              <a:spcAft>
                <a:spcPts val="0"/>
              </a:spcAft>
              <a:buClr>
                <a:schemeClr val="dk1"/>
              </a:buClr>
              <a:buSzPct val="73333"/>
              <a:buFont typeface="Arial"/>
              <a:buNone/>
            </a:pPr>
            <a:r>
              <a:rPr lang="en" sz="1500">
                <a:solidFill>
                  <a:srgbClr val="212529"/>
                </a:solidFill>
                <a:highlight>
                  <a:srgbClr val="FFFFFF"/>
                </a:highlight>
                <a:latin typeface="Roboto"/>
                <a:ea typeface="Roboto"/>
                <a:cs typeface="Roboto"/>
                <a:sym typeface="Roboto"/>
              </a:rPr>
              <a:t>Following conditions must be met for overriding a function:</a:t>
            </a:r>
            <a:endParaRPr sz="1500">
              <a:solidFill>
                <a:srgbClr val="212529"/>
              </a:solidFill>
              <a:highlight>
                <a:srgbClr val="FFFFFF"/>
              </a:highlight>
              <a:latin typeface="Roboto"/>
              <a:ea typeface="Roboto"/>
              <a:cs typeface="Roboto"/>
              <a:sym typeface="Roboto"/>
            </a:endParaRPr>
          </a:p>
          <a:p>
            <a:pPr indent="-309562" lvl="0" marL="457200" rtl="0" algn="l">
              <a:spcBef>
                <a:spcPts val="1200"/>
              </a:spcBef>
              <a:spcAft>
                <a:spcPts val="0"/>
              </a:spcAft>
              <a:buClr>
                <a:srgbClr val="212529"/>
              </a:buClr>
              <a:buSzPct val="100000"/>
              <a:buFont typeface="Roboto"/>
              <a:buAutoNum type="arabicPeriod"/>
            </a:pPr>
            <a:r>
              <a:rPr lang="en" sz="1500">
                <a:solidFill>
                  <a:srgbClr val="212529"/>
                </a:solidFill>
                <a:highlight>
                  <a:srgbClr val="FFFFFF"/>
                </a:highlight>
                <a:latin typeface="Roboto"/>
                <a:ea typeface="Roboto"/>
                <a:cs typeface="Roboto"/>
                <a:sym typeface="Roboto"/>
              </a:rPr>
              <a:t>Method overriding cannot be done within a class. We need a child class from a parent class. </a:t>
            </a:r>
            <a:r>
              <a:rPr lang="en" sz="1500" u="sng">
                <a:solidFill>
                  <a:srgbClr val="4535AA"/>
                </a:solidFill>
                <a:highlight>
                  <a:srgbClr val="FFFFFF"/>
                </a:highlight>
                <a:latin typeface="Roboto"/>
                <a:ea typeface="Roboto"/>
                <a:cs typeface="Roboto"/>
                <a:sym typeface="Roboto"/>
                <a:hlinkClick r:id="rId4">
                  <a:extLst>
                    <a:ext uri="{A12FA001-AC4F-418D-AE19-62706E023703}">
                      <ahyp:hlinkClr val="tx"/>
                    </a:ext>
                  </a:extLst>
                </a:hlinkClick>
              </a:rPr>
              <a:t>Inheritance</a:t>
            </a:r>
            <a:r>
              <a:rPr lang="en" sz="1500">
                <a:solidFill>
                  <a:srgbClr val="212529"/>
                </a:solidFill>
                <a:highlight>
                  <a:srgbClr val="FFFFFF"/>
                </a:highlight>
                <a:latin typeface="Roboto"/>
                <a:ea typeface="Roboto"/>
                <a:cs typeface="Roboto"/>
                <a:sym typeface="Roboto"/>
              </a:rPr>
              <a:t> should be there. Function overriding cannot be done within a class. We need to derive a child class from a parent class.</a:t>
            </a:r>
            <a:endParaRPr sz="1500">
              <a:solidFill>
                <a:srgbClr val="212529"/>
              </a:solidFill>
              <a:highlight>
                <a:srgbClr val="FFFFFF"/>
              </a:highlight>
              <a:latin typeface="Roboto"/>
              <a:ea typeface="Roboto"/>
              <a:cs typeface="Roboto"/>
              <a:sym typeface="Roboto"/>
            </a:endParaRPr>
          </a:p>
          <a:p>
            <a:pPr indent="-309562" lvl="0" marL="457200" rtl="0" algn="l">
              <a:spcBef>
                <a:spcPts val="0"/>
              </a:spcBef>
              <a:spcAft>
                <a:spcPts val="0"/>
              </a:spcAft>
              <a:buClr>
                <a:srgbClr val="212529"/>
              </a:buClr>
              <a:buSzPct val="100000"/>
              <a:buFont typeface="Roboto"/>
              <a:buAutoNum type="arabicPeriod"/>
            </a:pPr>
            <a:r>
              <a:rPr lang="en" sz="1500">
                <a:solidFill>
                  <a:srgbClr val="212529"/>
                </a:solidFill>
                <a:highlight>
                  <a:srgbClr val="FFFFFF"/>
                </a:highlight>
                <a:latin typeface="Roboto"/>
                <a:ea typeface="Roboto"/>
                <a:cs typeface="Roboto"/>
                <a:sym typeface="Roboto"/>
              </a:rPr>
              <a:t>The function that is redefined in the child class should have the same signature as in the parent class i.e. same number of parameters and the same name as in parent class</a:t>
            </a:r>
            <a:endParaRPr sz="1500">
              <a:solidFill>
                <a:srgbClr val="212529"/>
              </a:solidFill>
              <a:highlight>
                <a:srgbClr val="FFFFFF"/>
              </a:highlight>
              <a:latin typeface="Roboto"/>
              <a:ea typeface="Roboto"/>
              <a:cs typeface="Roboto"/>
              <a:sym typeface="Roboto"/>
            </a:endParaRPr>
          </a:p>
          <a:p>
            <a:pPr indent="0" lvl="0" marL="457200" rtl="0" algn="l">
              <a:spcBef>
                <a:spcPts val="2300"/>
              </a:spcBef>
              <a:spcAft>
                <a:spcPts val="0"/>
              </a:spcAft>
              <a:buNone/>
            </a:pPr>
            <a:r>
              <a:rPr lang="en" sz="1500">
                <a:solidFill>
                  <a:srgbClr val="212529"/>
                </a:solidFill>
                <a:highlight>
                  <a:srgbClr val="FFFFFF"/>
                </a:highlight>
                <a:latin typeface="Roboto"/>
                <a:ea typeface="Roboto"/>
                <a:cs typeface="Roboto"/>
                <a:sym typeface="Roboto"/>
              </a:rPr>
              <a:t>The child class method is called overriding method and the parent class method is called </a:t>
            </a:r>
            <a:r>
              <a:rPr lang="en" sz="1500">
                <a:solidFill>
                  <a:srgbClr val="212529"/>
                </a:solidFill>
                <a:highlight>
                  <a:srgbClr val="FFFFFF"/>
                </a:highlight>
                <a:latin typeface="Roboto"/>
                <a:ea typeface="Roboto"/>
                <a:cs typeface="Roboto"/>
                <a:sym typeface="Roboto"/>
              </a:rPr>
              <a:t>overridden</a:t>
            </a:r>
            <a:r>
              <a:rPr lang="en" sz="1500">
                <a:solidFill>
                  <a:srgbClr val="212529"/>
                </a:solidFill>
                <a:highlight>
                  <a:srgbClr val="FFFFFF"/>
                </a:highlight>
                <a:latin typeface="Roboto"/>
                <a:ea typeface="Roboto"/>
                <a:cs typeface="Roboto"/>
                <a:sym typeface="Roboto"/>
              </a:rPr>
              <a:t> method.</a:t>
            </a:r>
            <a:endParaRPr sz="1500">
              <a:solidFill>
                <a:srgbClr val="212529"/>
              </a:solidFill>
              <a:highlight>
                <a:srgbClr val="FFFFFF"/>
              </a:highlight>
              <a:latin typeface="Roboto"/>
              <a:ea typeface="Roboto"/>
              <a:cs typeface="Roboto"/>
              <a:sym typeface="Roboto"/>
            </a:endParaRPr>
          </a:p>
          <a:p>
            <a:pPr indent="0" lvl="0" marL="457200" rtl="0" algn="l">
              <a:spcBef>
                <a:spcPts val="2300"/>
              </a:spcBef>
              <a:spcAft>
                <a:spcPts val="0"/>
              </a:spcAft>
              <a:buNone/>
            </a:pPr>
            <a:r>
              <a:t/>
            </a:r>
            <a:endParaRPr sz="1500">
              <a:solidFill>
                <a:srgbClr val="212529"/>
              </a:solidFill>
              <a:highlight>
                <a:srgbClr val="FFFFFF"/>
              </a:highlight>
              <a:latin typeface="Roboto"/>
              <a:ea typeface="Roboto"/>
              <a:cs typeface="Roboto"/>
              <a:sym typeface="Roboto"/>
            </a:endParaRPr>
          </a:p>
          <a:p>
            <a:pPr indent="0" lvl="0" marL="0" rtl="0" algn="l">
              <a:spcBef>
                <a:spcPts val="2300"/>
              </a:spcBef>
              <a:spcAft>
                <a:spcPts val="1200"/>
              </a:spcAft>
              <a:buNone/>
            </a:pPr>
            <a:r>
              <a:t/>
            </a:r>
            <a:endParaRPr sz="1500">
              <a:solidFill>
                <a:srgbClr val="212529"/>
              </a:solidFill>
              <a:highlight>
                <a:srgbClr val="FFFFFF"/>
              </a:highlight>
              <a:latin typeface="Roboto"/>
              <a:ea typeface="Roboto"/>
              <a:cs typeface="Roboto"/>
              <a:sym typeface="Roboto"/>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13" y="0"/>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Clr>
                <a:schemeClr val="dk1"/>
              </a:buClr>
              <a:buSzPct val="39285"/>
              <a:buFont typeface="Arial"/>
              <a:buNone/>
            </a:pPr>
            <a:r>
              <a:rPr lang="en"/>
              <a:t>Method overriding</a:t>
            </a:r>
            <a:endParaRPr/>
          </a:p>
        </p:txBody>
      </p:sp>
      <p:sp>
        <p:nvSpPr>
          <p:cNvPr id="67" name="Google Shape;67;p15"/>
          <p:cNvSpPr txBox="1"/>
          <p:nvPr>
            <p:ph idx="1" type="body"/>
          </p:nvPr>
        </p:nvSpPr>
        <p:spPr>
          <a:xfrm>
            <a:off x="311700" y="1152475"/>
            <a:ext cx="31569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id="68" name="Google Shape;68;p15"/>
          <p:cNvPicPr preferRelativeResize="0"/>
          <p:nvPr/>
        </p:nvPicPr>
        <p:blipFill>
          <a:blip r:embed="rId3">
            <a:alphaModFix/>
          </a:blip>
          <a:stretch>
            <a:fillRect/>
          </a:stretch>
        </p:blipFill>
        <p:spPr>
          <a:xfrm>
            <a:off x="4605450" y="1249250"/>
            <a:ext cx="4572000" cy="3531582"/>
          </a:xfrm>
          <a:prstGeom prst="rect">
            <a:avLst/>
          </a:prstGeom>
          <a:noFill/>
          <a:ln>
            <a:noFill/>
          </a:ln>
        </p:spPr>
      </p:pic>
      <p:pic>
        <p:nvPicPr>
          <p:cNvPr id="69" name="Google Shape;69;p15"/>
          <p:cNvPicPr preferRelativeResize="0"/>
          <p:nvPr/>
        </p:nvPicPr>
        <p:blipFill>
          <a:blip r:embed="rId4">
            <a:alphaModFix/>
          </a:blip>
          <a:stretch>
            <a:fillRect/>
          </a:stretch>
        </p:blipFill>
        <p:spPr>
          <a:xfrm>
            <a:off x="0" y="1152475"/>
            <a:ext cx="4571999" cy="3495359"/>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6"/>
          <p:cNvSpPr txBox="1"/>
          <p:nvPr>
            <p:ph type="title"/>
          </p:nvPr>
        </p:nvSpPr>
        <p:spPr>
          <a:xfrm>
            <a:off x="311700" y="56350"/>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Method overriding</a:t>
            </a:r>
            <a:endParaRPr/>
          </a:p>
        </p:txBody>
      </p:sp>
      <p:sp>
        <p:nvSpPr>
          <p:cNvPr id="75" name="Google Shape;75;p16"/>
          <p:cNvSpPr txBox="1"/>
          <p:nvPr>
            <p:ph idx="1" type="body"/>
          </p:nvPr>
        </p:nvSpPr>
        <p:spPr>
          <a:xfrm>
            <a:off x="311700" y="1152475"/>
            <a:ext cx="42603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In the code Animal is the parent class. Dog (child class) is inheriting Animal class. Method sound() is in all the classes. In this when obj1.sound() is called it calls first method defined inside the class only (derived class)</a:t>
            </a:r>
            <a:endParaRPr/>
          </a:p>
          <a:p>
            <a:pPr indent="0" lvl="0" marL="0" rtl="0" algn="l">
              <a:spcBef>
                <a:spcPts val="1200"/>
              </a:spcBef>
              <a:spcAft>
                <a:spcPts val="0"/>
              </a:spcAft>
              <a:buNone/>
            </a:pPr>
            <a:r>
              <a:rPr lang="en"/>
              <a:t>It doesn’t call parent method. This is called method overriding.</a:t>
            </a:r>
            <a:endParaRPr/>
          </a:p>
          <a:p>
            <a:pPr indent="0" lvl="0" marL="0" rtl="0" algn="l">
              <a:spcBef>
                <a:spcPts val="1200"/>
              </a:spcBef>
              <a:spcAft>
                <a:spcPts val="1200"/>
              </a:spcAft>
              <a:buNone/>
            </a:pPr>
            <a:r>
              <a:t/>
            </a:r>
            <a:endParaRPr/>
          </a:p>
        </p:txBody>
      </p:sp>
      <p:pic>
        <p:nvPicPr>
          <p:cNvPr id="76" name="Google Shape;76;p16"/>
          <p:cNvPicPr preferRelativeResize="0"/>
          <p:nvPr/>
        </p:nvPicPr>
        <p:blipFill>
          <a:blip r:embed="rId3">
            <a:alphaModFix/>
          </a:blip>
          <a:stretch>
            <a:fillRect/>
          </a:stretch>
        </p:blipFill>
        <p:spPr>
          <a:xfrm>
            <a:off x="4572000" y="928168"/>
            <a:ext cx="4089450" cy="3186756"/>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17"/>
          <p:cNvSpPr txBox="1"/>
          <p:nvPr>
            <p:ph type="title"/>
          </p:nvPr>
        </p:nvSpPr>
        <p:spPr>
          <a:xfrm>
            <a:off x="311700" y="0"/>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Method overriding</a:t>
            </a:r>
            <a:endParaRPr/>
          </a:p>
        </p:txBody>
      </p:sp>
      <p:sp>
        <p:nvSpPr>
          <p:cNvPr id="82" name="Google Shape;82;p17"/>
          <p:cNvSpPr txBox="1"/>
          <p:nvPr>
            <p:ph idx="1" type="body"/>
          </p:nvPr>
        </p:nvSpPr>
        <p:spPr>
          <a:xfrm>
            <a:off x="311700" y="479375"/>
            <a:ext cx="3955200" cy="4089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1500">
                <a:solidFill>
                  <a:srgbClr val="1A2C47"/>
                </a:solidFill>
                <a:highlight>
                  <a:srgbClr val="FAFBFC"/>
                </a:highlight>
                <a:latin typeface="Roboto"/>
                <a:ea typeface="Roboto"/>
                <a:cs typeface="Roboto"/>
                <a:sym typeface="Roboto"/>
              </a:rPr>
              <a:t>when we create an object of the Square class and call the method no_of_sides() we will see, it will override the already existing version of the parent class.</a:t>
            </a:r>
            <a:endParaRPr sz="1500">
              <a:solidFill>
                <a:srgbClr val="1A2C47"/>
              </a:solidFill>
              <a:highlight>
                <a:srgbClr val="FAFBFC"/>
              </a:highlight>
              <a:latin typeface="Roboto"/>
              <a:ea typeface="Roboto"/>
              <a:cs typeface="Roboto"/>
              <a:sym typeface="Roboto"/>
            </a:endParaRPr>
          </a:p>
          <a:p>
            <a:pPr indent="0" lvl="0" marL="0" rtl="0" algn="l">
              <a:spcBef>
                <a:spcPts val="1200"/>
              </a:spcBef>
              <a:spcAft>
                <a:spcPts val="0"/>
              </a:spcAft>
              <a:buNone/>
            </a:pPr>
            <a:r>
              <a:rPr lang="en" sz="1500">
                <a:solidFill>
                  <a:srgbClr val="1A2C47"/>
                </a:solidFill>
                <a:highlight>
                  <a:srgbClr val="FAFBFC"/>
                </a:highlight>
                <a:latin typeface="Roboto"/>
                <a:ea typeface="Roboto"/>
                <a:cs typeface="Roboto"/>
                <a:sym typeface="Roboto"/>
              </a:rPr>
              <a:t>Order of searching the method</a:t>
            </a:r>
            <a:endParaRPr sz="1500">
              <a:solidFill>
                <a:srgbClr val="1A2C47"/>
              </a:solidFill>
              <a:highlight>
                <a:srgbClr val="FAFBFC"/>
              </a:highlight>
              <a:latin typeface="Roboto"/>
              <a:ea typeface="Roboto"/>
              <a:cs typeface="Roboto"/>
              <a:sym typeface="Roboto"/>
            </a:endParaRPr>
          </a:p>
          <a:p>
            <a:pPr indent="0" lvl="0" marL="0" rtl="0" algn="l">
              <a:spcBef>
                <a:spcPts val="1200"/>
              </a:spcBef>
              <a:spcAft>
                <a:spcPts val="0"/>
              </a:spcAft>
              <a:buNone/>
            </a:pPr>
            <a:r>
              <a:rPr lang="en" sz="1500">
                <a:solidFill>
                  <a:srgbClr val="1A2C47"/>
                </a:solidFill>
                <a:highlight>
                  <a:srgbClr val="FAFBFC"/>
                </a:highlight>
                <a:latin typeface="Roboto"/>
                <a:ea typeface="Roboto"/>
                <a:cs typeface="Roboto"/>
                <a:sym typeface="Roboto"/>
              </a:rPr>
              <a:t>In this approach -&gt; the method or attributes are first searched in the base class. If it is not present then the searching moves a level up -- to the immediate parent class. And if again no luck, then the searching continues following the same search approach.</a:t>
            </a:r>
            <a:endParaRPr sz="1500">
              <a:solidFill>
                <a:srgbClr val="1A2C47"/>
              </a:solidFill>
              <a:highlight>
                <a:srgbClr val="FAFBFC"/>
              </a:highlight>
              <a:latin typeface="Roboto"/>
              <a:ea typeface="Roboto"/>
              <a:cs typeface="Roboto"/>
              <a:sym typeface="Roboto"/>
            </a:endParaRPr>
          </a:p>
          <a:p>
            <a:pPr indent="0" lvl="0" marL="0" rtl="0" algn="l">
              <a:spcBef>
                <a:spcPts val="1200"/>
              </a:spcBef>
              <a:spcAft>
                <a:spcPts val="1200"/>
              </a:spcAft>
              <a:buNone/>
            </a:pPr>
            <a:r>
              <a:t/>
            </a:r>
            <a:endParaRPr sz="1500">
              <a:solidFill>
                <a:srgbClr val="1A2C47"/>
              </a:solidFill>
              <a:highlight>
                <a:srgbClr val="FAFBFC"/>
              </a:highlight>
              <a:latin typeface="Roboto"/>
              <a:ea typeface="Roboto"/>
              <a:cs typeface="Roboto"/>
              <a:sym typeface="Roboto"/>
            </a:endParaRPr>
          </a:p>
        </p:txBody>
      </p:sp>
      <p:pic>
        <p:nvPicPr>
          <p:cNvPr id="83" name="Google Shape;83;p17"/>
          <p:cNvPicPr preferRelativeResize="0"/>
          <p:nvPr/>
        </p:nvPicPr>
        <p:blipFill>
          <a:blip r:embed="rId3">
            <a:alphaModFix/>
          </a:blip>
          <a:stretch>
            <a:fillRect/>
          </a:stretch>
        </p:blipFill>
        <p:spPr>
          <a:xfrm>
            <a:off x="4266797" y="414600"/>
            <a:ext cx="4789425" cy="44672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8"/>
          <p:cNvSpPr txBox="1"/>
          <p:nvPr>
            <p:ph type="title"/>
          </p:nvPr>
        </p:nvSpPr>
        <p:spPr>
          <a:xfrm>
            <a:off x="311700" y="108150"/>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Order of method overriding</a:t>
            </a:r>
            <a:endParaRPr/>
          </a:p>
        </p:txBody>
      </p:sp>
      <p:sp>
        <p:nvSpPr>
          <p:cNvPr id="89" name="Google Shape;89;p18"/>
          <p:cNvSpPr txBox="1"/>
          <p:nvPr>
            <p:ph idx="1" type="body"/>
          </p:nvPr>
        </p:nvSpPr>
        <p:spPr>
          <a:xfrm>
            <a:off x="311700" y="1152475"/>
            <a:ext cx="48708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Class D-&gt;class C-&gt;class B-&gt;class A</a:t>
            </a:r>
            <a:endParaRPr/>
          </a:p>
          <a:p>
            <a:pPr indent="0" lvl="0" marL="0" rtl="0" algn="l">
              <a:spcBef>
                <a:spcPts val="1200"/>
              </a:spcBef>
              <a:spcAft>
                <a:spcPts val="1200"/>
              </a:spcAft>
              <a:buNone/>
            </a:pPr>
            <a:r>
              <a:rPr lang="en" sz="1500">
                <a:solidFill>
                  <a:srgbClr val="1A2C47"/>
                </a:solidFill>
                <a:highlight>
                  <a:srgbClr val="FAFBFC"/>
                </a:highlight>
                <a:latin typeface="Roboto"/>
                <a:ea typeface="Roboto"/>
                <a:cs typeface="Roboto"/>
                <a:sym typeface="Roboto"/>
              </a:rPr>
              <a:t>Since, the class D will find the method </a:t>
            </a:r>
            <a:r>
              <a:rPr lang="en" sz="1500">
                <a:solidFill>
                  <a:schemeClr val="dk1"/>
                </a:solidFill>
                <a:highlight>
                  <a:srgbClr val="FAFBFC"/>
                </a:highlight>
                <a:latin typeface="Roboto"/>
                <a:ea typeface="Roboto"/>
                <a:cs typeface="Roboto"/>
                <a:sym typeface="Roboto"/>
              </a:rPr>
              <a:t>demo()</a:t>
            </a:r>
            <a:r>
              <a:rPr lang="en" sz="1500">
                <a:solidFill>
                  <a:srgbClr val="1A2C47"/>
                </a:solidFill>
                <a:highlight>
                  <a:srgbClr val="FAFBFC"/>
                </a:highlight>
                <a:latin typeface="Roboto"/>
                <a:ea typeface="Roboto"/>
                <a:cs typeface="Roboto"/>
                <a:sym typeface="Roboto"/>
              </a:rPr>
              <a:t> instantly in class C so will execute class C's method and will not search in other classes.</a:t>
            </a:r>
            <a:endParaRPr/>
          </a:p>
        </p:txBody>
      </p:sp>
      <p:pic>
        <p:nvPicPr>
          <p:cNvPr id="90" name="Google Shape;90;p18"/>
          <p:cNvPicPr preferRelativeResize="0"/>
          <p:nvPr/>
        </p:nvPicPr>
        <p:blipFill>
          <a:blip r:embed="rId3">
            <a:alphaModFix/>
          </a:blip>
          <a:stretch>
            <a:fillRect/>
          </a:stretch>
        </p:blipFill>
        <p:spPr>
          <a:xfrm>
            <a:off x="5304750" y="952500"/>
            <a:ext cx="3720425" cy="369867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9"/>
          <p:cNvSpPr txBox="1"/>
          <p:nvPr>
            <p:ph type="title"/>
          </p:nvPr>
        </p:nvSpPr>
        <p:spPr>
          <a:xfrm>
            <a:off x="311700" y="108150"/>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Order of method overriding - multiple inheritance</a:t>
            </a:r>
            <a:endParaRPr/>
          </a:p>
        </p:txBody>
      </p:sp>
      <p:sp>
        <p:nvSpPr>
          <p:cNvPr id="96" name="Google Shape;96;p19"/>
          <p:cNvSpPr txBox="1"/>
          <p:nvPr>
            <p:ph idx="1" type="body"/>
          </p:nvPr>
        </p:nvSpPr>
        <p:spPr>
          <a:xfrm>
            <a:off x="311700" y="1152475"/>
            <a:ext cx="48708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Suppose we have the method demo() in all the classes then it will be like this</a:t>
            </a:r>
            <a:endParaRPr/>
          </a:p>
          <a:p>
            <a:pPr indent="0" lvl="0" marL="0" rtl="0" algn="l">
              <a:spcBef>
                <a:spcPts val="1200"/>
              </a:spcBef>
              <a:spcAft>
                <a:spcPts val="0"/>
              </a:spcAft>
              <a:buNone/>
            </a:pPr>
            <a:r>
              <a:rPr lang="en"/>
              <a:t>Class D-&gt;class C-&gt;class B-&gt;class A</a:t>
            </a:r>
            <a:endParaRPr/>
          </a:p>
          <a:p>
            <a:pPr indent="0" lvl="0" marL="0" rtl="0" algn="l">
              <a:spcBef>
                <a:spcPts val="1200"/>
              </a:spcBef>
              <a:spcAft>
                <a:spcPts val="1200"/>
              </a:spcAft>
              <a:buNone/>
            </a:pPr>
            <a:r>
              <a:rPr lang="en" sz="1500">
                <a:solidFill>
                  <a:srgbClr val="1A2C47"/>
                </a:solidFill>
                <a:highlight>
                  <a:srgbClr val="FAFBFC"/>
                </a:highlight>
                <a:latin typeface="Roboto"/>
                <a:ea typeface="Roboto"/>
                <a:cs typeface="Roboto"/>
                <a:sym typeface="Roboto"/>
              </a:rPr>
              <a:t>Since, the class D will find the method </a:t>
            </a:r>
            <a:r>
              <a:rPr lang="en" sz="1500">
                <a:solidFill>
                  <a:schemeClr val="dk1"/>
                </a:solidFill>
                <a:highlight>
                  <a:srgbClr val="FAFBFC"/>
                </a:highlight>
                <a:latin typeface="Roboto"/>
                <a:ea typeface="Roboto"/>
                <a:cs typeface="Roboto"/>
                <a:sym typeface="Roboto"/>
              </a:rPr>
              <a:t>demo()</a:t>
            </a:r>
            <a:r>
              <a:rPr lang="en" sz="1500">
                <a:solidFill>
                  <a:srgbClr val="1A2C47"/>
                </a:solidFill>
                <a:highlight>
                  <a:srgbClr val="FAFBFC"/>
                </a:highlight>
                <a:latin typeface="Roboto"/>
                <a:ea typeface="Roboto"/>
                <a:cs typeface="Roboto"/>
                <a:sym typeface="Roboto"/>
              </a:rPr>
              <a:t> instantly inside itself , it will execute class D's method and will not search in other classes.</a:t>
            </a:r>
            <a:endParaRPr/>
          </a:p>
        </p:txBody>
      </p:sp>
      <p:pic>
        <p:nvPicPr>
          <p:cNvPr id="97" name="Google Shape;97;p19"/>
          <p:cNvPicPr preferRelativeResize="0"/>
          <p:nvPr/>
        </p:nvPicPr>
        <p:blipFill>
          <a:blip r:embed="rId3">
            <a:alphaModFix/>
          </a:blip>
          <a:stretch>
            <a:fillRect/>
          </a:stretch>
        </p:blipFill>
        <p:spPr>
          <a:xfrm>
            <a:off x="5334900" y="833250"/>
            <a:ext cx="3295650" cy="344805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20"/>
          <p:cNvSpPr txBox="1"/>
          <p:nvPr>
            <p:ph type="title"/>
          </p:nvPr>
        </p:nvSpPr>
        <p:spPr>
          <a:xfrm>
            <a:off x="311700" y="108150"/>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Order of method overriding - multilevel inheritance</a:t>
            </a:r>
            <a:endParaRPr/>
          </a:p>
        </p:txBody>
      </p:sp>
      <p:sp>
        <p:nvSpPr>
          <p:cNvPr id="103" name="Google Shape;103;p20"/>
          <p:cNvSpPr txBox="1"/>
          <p:nvPr>
            <p:ph idx="1" type="body"/>
          </p:nvPr>
        </p:nvSpPr>
        <p:spPr>
          <a:xfrm>
            <a:off x="311700" y="1152475"/>
            <a:ext cx="48708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1500">
                <a:solidFill>
                  <a:srgbClr val="1A2C47"/>
                </a:solidFill>
                <a:highlight>
                  <a:srgbClr val="FAFBFC"/>
                </a:highlight>
                <a:latin typeface="Roboto"/>
                <a:ea typeface="Roboto"/>
                <a:cs typeface="Roboto"/>
                <a:sym typeface="Roboto"/>
              </a:rPr>
              <a:t>When we override the methods or attributes of the Parent class or GrandParent class through the child class(class 3 here), then it is known as Overriding in Multi-level Inheritance. In this example above, if class D provides it's own implementation for class C and class B then it is Overriding in Multi-level Inheritance.</a:t>
            </a:r>
            <a:endParaRPr/>
          </a:p>
          <a:p>
            <a:pPr indent="0" lvl="0" marL="0" rtl="0" algn="l">
              <a:spcBef>
                <a:spcPts val="1200"/>
              </a:spcBef>
              <a:spcAft>
                <a:spcPts val="0"/>
              </a:spcAft>
              <a:buNone/>
            </a:pPr>
            <a:r>
              <a:rPr lang="en"/>
              <a:t>Class D-&gt;class C-&gt;class B-&gt;class A</a:t>
            </a:r>
            <a:endParaRPr/>
          </a:p>
          <a:p>
            <a:pPr indent="0" lvl="0" marL="0" rtl="0" algn="l">
              <a:spcBef>
                <a:spcPts val="1200"/>
              </a:spcBef>
              <a:spcAft>
                <a:spcPts val="1200"/>
              </a:spcAft>
              <a:buNone/>
            </a:pPr>
            <a:r>
              <a:rPr lang="en" sz="1500">
                <a:solidFill>
                  <a:srgbClr val="1A2C47"/>
                </a:solidFill>
                <a:highlight>
                  <a:srgbClr val="FAFBFC"/>
                </a:highlight>
                <a:latin typeface="Roboto"/>
                <a:ea typeface="Roboto"/>
                <a:cs typeface="Roboto"/>
                <a:sym typeface="Roboto"/>
              </a:rPr>
              <a:t>Since, the class D will find the method </a:t>
            </a:r>
            <a:r>
              <a:rPr lang="en" sz="1500">
                <a:solidFill>
                  <a:schemeClr val="dk1"/>
                </a:solidFill>
                <a:highlight>
                  <a:srgbClr val="FAFBFC"/>
                </a:highlight>
                <a:latin typeface="Roboto"/>
                <a:ea typeface="Roboto"/>
                <a:cs typeface="Roboto"/>
                <a:sym typeface="Roboto"/>
              </a:rPr>
              <a:t>demo()</a:t>
            </a:r>
            <a:r>
              <a:rPr lang="en" sz="1500">
                <a:solidFill>
                  <a:srgbClr val="1A2C47"/>
                </a:solidFill>
                <a:highlight>
                  <a:srgbClr val="FAFBFC"/>
                </a:highlight>
                <a:latin typeface="Roboto"/>
                <a:ea typeface="Roboto"/>
                <a:cs typeface="Roboto"/>
                <a:sym typeface="Roboto"/>
              </a:rPr>
              <a:t> instantly inside itself , it will execute class D's method and will not search in other classes.</a:t>
            </a:r>
            <a:endParaRPr/>
          </a:p>
        </p:txBody>
      </p:sp>
      <p:pic>
        <p:nvPicPr>
          <p:cNvPr id="104" name="Google Shape;104;p20"/>
          <p:cNvPicPr preferRelativeResize="0"/>
          <p:nvPr/>
        </p:nvPicPr>
        <p:blipFill>
          <a:blip r:embed="rId3">
            <a:alphaModFix/>
          </a:blip>
          <a:stretch>
            <a:fillRect/>
          </a:stretch>
        </p:blipFill>
        <p:spPr>
          <a:xfrm>
            <a:off x="5334900" y="833250"/>
            <a:ext cx="3809100" cy="3831246"/>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21"/>
          <p:cNvSpPr txBox="1"/>
          <p:nvPr>
            <p:ph type="title"/>
          </p:nvPr>
        </p:nvSpPr>
        <p:spPr>
          <a:xfrm>
            <a:off x="128775" y="6840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 sz="2220"/>
              <a:t>How to call base class overridden method from derived class?</a:t>
            </a:r>
            <a:endParaRPr sz="2220"/>
          </a:p>
        </p:txBody>
      </p:sp>
      <p:sp>
        <p:nvSpPr>
          <p:cNvPr id="110" name="Google Shape;110;p21"/>
          <p:cNvSpPr txBox="1"/>
          <p:nvPr>
            <p:ph idx="1" type="body"/>
          </p:nvPr>
        </p:nvSpPr>
        <p:spPr>
          <a:xfrm>
            <a:off x="311700" y="490800"/>
            <a:ext cx="8520600" cy="4078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Two ways to call base class overridden method:</a:t>
            </a:r>
            <a:endParaRPr/>
          </a:p>
          <a:p>
            <a:pPr indent="-342900" lvl="0" marL="457200" rtl="0" algn="l">
              <a:spcBef>
                <a:spcPts val="1200"/>
              </a:spcBef>
              <a:spcAft>
                <a:spcPts val="0"/>
              </a:spcAft>
              <a:buSzPts val="1800"/>
              <a:buAutoNum type="arabicPeriod"/>
            </a:pPr>
            <a:r>
              <a:rPr lang="en"/>
              <a:t>Using class name</a:t>
            </a:r>
            <a:endParaRPr/>
          </a:p>
          <a:p>
            <a:pPr indent="-342900" lvl="0" marL="457200" rtl="0" algn="l">
              <a:spcBef>
                <a:spcPts val="0"/>
              </a:spcBef>
              <a:spcAft>
                <a:spcPts val="0"/>
              </a:spcAft>
              <a:buSzPts val="1800"/>
              <a:buAutoNum type="arabicPeriod"/>
            </a:pPr>
            <a:r>
              <a:rPr lang="en"/>
              <a:t>Using super()</a:t>
            </a:r>
            <a:endParaRPr/>
          </a:p>
        </p:txBody>
      </p:sp>
      <p:pic>
        <p:nvPicPr>
          <p:cNvPr id="111" name="Google Shape;111;p21"/>
          <p:cNvPicPr preferRelativeResize="0"/>
          <p:nvPr/>
        </p:nvPicPr>
        <p:blipFill>
          <a:blip r:embed="rId3">
            <a:alphaModFix/>
          </a:blip>
          <a:stretch>
            <a:fillRect/>
          </a:stretch>
        </p:blipFill>
        <p:spPr>
          <a:xfrm>
            <a:off x="4722749" y="933450"/>
            <a:ext cx="4262225" cy="421005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