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Lst>
  <p:sldSz cy="5143500" cx="9144000"/>
  <p:notesSz cx="6858000" cy="9144000"/>
  <p:embeddedFontLst>
    <p:embeddedFont>
      <p:font typeface="Open Sans"/>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C7BBF41-F13D-48A6-B6F8-297C647B4558}">
  <a:tblStyle styleId="{CC7BBF41-F13D-48A6-B6F8-297C647B4558}"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font" Target="fonts/OpenSans-regular.fntdata"/><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OpenSans-italic.fntdata"/><Relationship Id="rId25" Type="http://schemas.openxmlformats.org/officeDocument/2006/relationships/font" Target="fonts/OpenSans-bold.fntdata"/><Relationship Id="rId27" Type="http://schemas.openxmlformats.org/officeDocument/2006/relationships/font" Target="fonts/OpenSans-bold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127bc31b167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127bc31b167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127bc31b167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127bc31b167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127bc31b167_0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127bc31b167_0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127bc31b167_0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127bc31b167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27e00ec1c7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27e00ec1c7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127bc31b167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127bc31b167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127e00ec1c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127e00ec1c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127bc31b167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127bc31b167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27bc31b16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27bc31b16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127bc31b167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127bc31b167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127bc31b167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127bc31b167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127bc31b167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127bc31b167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127bc31b167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127bc31b167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127bc31b167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127bc31b167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127bc31b167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127bc31b167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27bc31b167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127bc31b167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3.pn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4.png"/><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1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1.png"/><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www.edureka.co/blog/method-overloading-and-overriding-in-java/" TargetMode="External"/><Relationship Id="rId4" Type="http://schemas.openxmlformats.org/officeDocument/2006/relationships/hyperlink" Target="https://www.edureka.co/blog/python-functions" TargetMode="External"/><Relationship Id="rId5"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8.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www.edureka.co/blog/variables-and-data-types-in-python/" TargetMode="Externa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Python - Method overloading</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2"/>
          <p:cNvSpPr txBox="1"/>
          <p:nvPr>
            <p:ph type="title"/>
          </p:nvPr>
        </p:nvSpPr>
        <p:spPr>
          <a:xfrm>
            <a:off x="311700" y="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Comparison operator</a:t>
            </a:r>
            <a:endParaRPr/>
          </a:p>
        </p:txBody>
      </p:sp>
      <p:sp>
        <p:nvSpPr>
          <p:cNvPr id="118" name="Google Shape;118;p22"/>
          <p:cNvSpPr txBox="1"/>
          <p:nvPr>
            <p:ph idx="1" type="body"/>
          </p:nvPr>
        </p:nvSpPr>
        <p:spPr>
          <a:xfrm>
            <a:off x="311700" y="518225"/>
            <a:ext cx="8520600" cy="4560600"/>
          </a:xfrm>
          <a:prstGeom prst="rect">
            <a:avLst/>
          </a:prstGeom>
        </p:spPr>
        <p:txBody>
          <a:bodyPr anchorCtr="0" anchor="t" bIns="91425" lIns="91425" spcFirstLastPara="1" rIns="91425" wrap="square" tIns="91425">
            <a:normAutofit/>
          </a:bodyPr>
          <a:lstStyle/>
          <a:p>
            <a:pPr indent="0" lvl="0" marL="2743200" rtl="0" algn="l">
              <a:spcBef>
                <a:spcPts val="0"/>
              </a:spcBef>
              <a:spcAft>
                <a:spcPts val="0"/>
              </a:spcAft>
              <a:buNone/>
            </a:pPr>
            <a:r>
              <a:rPr b="1" lang="en" sz="1700">
                <a:solidFill>
                  <a:srgbClr val="273239"/>
                </a:solidFill>
                <a:highlight>
                  <a:srgbClr val="FFFFFF"/>
                </a:highlight>
              </a:rPr>
              <a:t>&lt;        </a:t>
            </a:r>
            <a:r>
              <a:rPr lang="en" sz="1700">
                <a:solidFill>
                  <a:srgbClr val="273239"/>
                </a:solidFill>
                <a:highlight>
                  <a:srgbClr val="FFFFFF"/>
                </a:highlight>
              </a:rPr>
              <a:t>__lt__(self, other)</a:t>
            </a:r>
            <a:endParaRPr sz="1700">
              <a:solidFill>
                <a:srgbClr val="273239"/>
              </a:solidFill>
              <a:highlight>
                <a:srgbClr val="FFFFFF"/>
              </a:highlight>
            </a:endParaRPr>
          </a:p>
          <a:p>
            <a:pPr indent="0" lvl="0" marL="2743200" rtl="0" algn="l">
              <a:spcBef>
                <a:spcPts val="0"/>
              </a:spcBef>
              <a:spcAft>
                <a:spcPts val="0"/>
              </a:spcAft>
              <a:buNone/>
            </a:pPr>
            <a:r>
              <a:rPr b="1" lang="en" sz="1700">
                <a:solidFill>
                  <a:srgbClr val="273239"/>
                </a:solidFill>
                <a:highlight>
                  <a:srgbClr val="FFFFFF"/>
                </a:highlight>
              </a:rPr>
              <a:t>&gt;        </a:t>
            </a:r>
            <a:r>
              <a:rPr lang="en" sz="1700">
                <a:solidFill>
                  <a:srgbClr val="273239"/>
                </a:solidFill>
                <a:highlight>
                  <a:srgbClr val="FFFFFF"/>
                </a:highlight>
              </a:rPr>
              <a:t>__gt__(self, other)</a:t>
            </a:r>
            <a:endParaRPr sz="1700">
              <a:solidFill>
                <a:srgbClr val="273239"/>
              </a:solidFill>
              <a:highlight>
                <a:srgbClr val="FFFFFF"/>
              </a:highlight>
            </a:endParaRPr>
          </a:p>
          <a:p>
            <a:pPr indent="0" lvl="0" marL="2743200" rtl="0" algn="l">
              <a:spcBef>
                <a:spcPts val="0"/>
              </a:spcBef>
              <a:spcAft>
                <a:spcPts val="0"/>
              </a:spcAft>
              <a:buNone/>
            </a:pPr>
            <a:r>
              <a:rPr b="1" lang="en" sz="1700">
                <a:solidFill>
                  <a:srgbClr val="273239"/>
                </a:solidFill>
                <a:highlight>
                  <a:srgbClr val="FFFFFF"/>
                </a:highlight>
              </a:rPr>
              <a:t>&lt;=       </a:t>
            </a:r>
            <a:r>
              <a:rPr lang="en" sz="1700">
                <a:solidFill>
                  <a:srgbClr val="273239"/>
                </a:solidFill>
                <a:highlight>
                  <a:srgbClr val="FFFFFF"/>
                </a:highlight>
              </a:rPr>
              <a:t>__le__(self, other)</a:t>
            </a:r>
            <a:endParaRPr sz="1700">
              <a:solidFill>
                <a:srgbClr val="273239"/>
              </a:solidFill>
              <a:highlight>
                <a:srgbClr val="FFFFFF"/>
              </a:highlight>
            </a:endParaRPr>
          </a:p>
          <a:p>
            <a:pPr indent="0" lvl="0" marL="2743200" rtl="0" algn="l">
              <a:spcBef>
                <a:spcPts val="0"/>
              </a:spcBef>
              <a:spcAft>
                <a:spcPts val="0"/>
              </a:spcAft>
              <a:buNone/>
            </a:pPr>
            <a:r>
              <a:rPr b="1" lang="en" sz="1700">
                <a:solidFill>
                  <a:srgbClr val="273239"/>
                </a:solidFill>
                <a:highlight>
                  <a:srgbClr val="FFFFFF"/>
                </a:highlight>
              </a:rPr>
              <a:t>&gt;=       </a:t>
            </a:r>
            <a:r>
              <a:rPr lang="en" sz="1700">
                <a:solidFill>
                  <a:srgbClr val="273239"/>
                </a:solidFill>
                <a:highlight>
                  <a:srgbClr val="FFFFFF"/>
                </a:highlight>
              </a:rPr>
              <a:t>__ge__(self, other)</a:t>
            </a:r>
            <a:endParaRPr sz="1700">
              <a:solidFill>
                <a:srgbClr val="273239"/>
              </a:solidFill>
              <a:highlight>
                <a:srgbClr val="FFFFFF"/>
              </a:highlight>
            </a:endParaRPr>
          </a:p>
          <a:p>
            <a:pPr indent="0" lvl="0" marL="2743200" rtl="0" algn="l">
              <a:spcBef>
                <a:spcPts val="0"/>
              </a:spcBef>
              <a:spcAft>
                <a:spcPts val="0"/>
              </a:spcAft>
              <a:buNone/>
            </a:pPr>
            <a:r>
              <a:rPr b="1" lang="en" sz="1700">
                <a:solidFill>
                  <a:srgbClr val="273239"/>
                </a:solidFill>
                <a:highlight>
                  <a:srgbClr val="FFFFFF"/>
                </a:highlight>
              </a:rPr>
              <a:t>==      </a:t>
            </a:r>
            <a:r>
              <a:rPr lang="en" sz="1700">
                <a:solidFill>
                  <a:srgbClr val="273239"/>
                </a:solidFill>
                <a:highlight>
                  <a:srgbClr val="FFFFFF"/>
                </a:highlight>
              </a:rPr>
              <a:t>__eq__(self, other)</a:t>
            </a:r>
            <a:endParaRPr sz="1700">
              <a:solidFill>
                <a:srgbClr val="273239"/>
              </a:solidFill>
              <a:highlight>
                <a:srgbClr val="FFFFFF"/>
              </a:highlight>
            </a:endParaRPr>
          </a:p>
          <a:p>
            <a:pPr indent="0" lvl="0" marL="2743200" rtl="0" algn="l">
              <a:spcBef>
                <a:spcPts val="0"/>
              </a:spcBef>
              <a:spcAft>
                <a:spcPts val="0"/>
              </a:spcAft>
              <a:buNone/>
            </a:pPr>
            <a:r>
              <a:rPr b="1" lang="en" sz="1700">
                <a:solidFill>
                  <a:srgbClr val="273239"/>
                </a:solidFill>
                <a:highlight>
                  <a:srgbClr val="FFFFFF"/>
                </a:highlight>
              </a:rPr>
              <a:t>!=     </a:t>
            </a:r>
            <a:r>
              <a:rPr lang="en" sz="1700">
                <a:solidFill>
                  <a:srgbClr val="273239"/>
                </a:solidFill>
                <a:highlight>
                  <a:srgbClr val="FFFFFF"/>
                </a:highlight>
              </a:rPr>
              <a:t>__ne__(self, other)</a:t>
            </a:r>
            <a:endParaRPr sz="1700">
              <a:solidFill>
                <a:srgbClr val="273239"/>
              </a:solidFill>
              <a:highlight>
                <a:srgbClr val="FFFFFF"/>
              </a:highlight>
            </a:endParaRPr>
          </a:p>
          <a:p>
            <a:pPr indent="0" lvl="0" marL="2743200" rtl="0" algn="l">
              <a:spcBef>
                <a:spcPts val="0"/>
              </a:spcBef>
              <a:spcAft>
                <a:spcPts val="1200"/>
              </a:spcAft>
              <a:buNone/>
            </a:pPr>
            <a:r>
              <a:t/>
            </a:r>
            <a:endParaRPr sz="2200"/>
          </a:p>
        </p:txBody>
      </p:sp>
      <p:sp>
        <p:nvSpPr>
          <p:cNvPr id="119" name="Google Shape;119;p22"/>
          <p:cNvSpPr txBox="1"/>
          <p:nvPr>
            <p:ph type="title"/>
          </p:nvPr>
        </p:nvSpPr>
        <p:spPr>
          <a:xfrm>
            <a:off x="541825" y="23774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unary</a:t>
            </a:r>
            <a:r>
              <a:rPr lang="en"/>
              <a:t> operator</a:t>
            </a:r>
            <a:endParaRPr/>
          </a:p>
        </p:txBody>
      </p:sp>
      <p:graphicFrame>
        <p:nvGraphicFramePr>
          <p:cNvPr id="120" name="Google Shape;120;p22"/>
          <p:cNvGraphicFramePr/>
          <p:nvPr/>
        </p:nvGraphicFramePr>
        <p:xfrm>
          <a:off x="2950875" y="2950125"/>
          <a:ext cx="3000000" cy="3000000"/>
        </p:xfrm>
        <a:graphic>
          <a:graphicData uri="http://schemas.openxmlformats.org/drawingml/2006/table">
            <a:tbl>
              <a:tblPr>
                <a:solidFill>
                  <a:srgbClr val="FFFFFF"/>
                </a:solidFill>
                <a:tableStyleId>{CC7BBF41-F13D-48A6-B6F8-297C647B4558}</a:tableStyleId>
              </a:tblPr>
              <a:tblGrid>
                <a:gridCol w="1125275"/>
                <a:gridCol w="1985775"/>
              </a:tblGrid>
              <a:tr h="190500">
                <a:tc>
                  <a:txBody>
                    <a:bodyPr/>
                    <a:lstStyle/>
                    <a:p>
                      <a:pPr indent="0" lvl="0" marL="0" rtl="0" algn="l">
                        <a:lnSpc>
                          <a:spcPct val="115000"/>
                        </a:lnSpc>
                        <a:spcBef>
                          <a:spcPts val="0"/>
                        </a:spcBef>
                        <a:spcAft>
                          <a:spcPts val="0"/>
                        </a:spcAft>
                        <a:buNone/>
                      </a:pPr>
                      <a:r>
                        <a:rPr lang="en" sz="1300">
                          <a:solidFill>
                            <a:srgbClr val="273239"/>
                          </a:solidFill>
                          <a:highlight>
                            <a:srgbClr val="FFFFFF"/>
                          </a:highlight>
                        </a:rPr>
                        <a:t>Operator</a:t>
                      </a:r>
                      <a:endParaRPr sz="1300">
                        <a:solidFill>
                          <a:srgbClr val="273239"/>
                        </a:solidFill>
                        <a:highlight>
                          <a:srgbClr val="FFFFFF"/>
                        </a:highlight>
                      </a:endParaRPr>
                    </a:p>
                  </a:txBody>
                  <a:tcPr marT="91425" marB="91425" marR="91425" marL="91425" anchor="ctr"/>
                </a:tc>
                <a:tc>
                  <a:txBody>
                    <a:bodyPr/>
                    <a:lstStyle/>
                    <a:p>
                      <a:pPr indent="0" lvl="0" marL="0" rtl="0" algn="l">
                        <a:lnSpc>
                          <a:spcPct val="115000"/>
                        </a:lnSpc>
                        <a:spcBef>
                          <a:spcPts val="0"/>
                        </a:spcBef>
                        <a:spcAft>
                          <a:spcPts val="0"/>
                        </a:spcAft>
                        <a:buNone/>
                      </a:pPr>
                      <a:r>
                        <a:rPr lang="en" sz="1300">
                          <a:solidFill>
                            <a:srgbClr val="273239"/>
                          </a:solidFill>
                          <a:highlight>
                            <a:srgbClr val="FFFFFF"/>
                          </a:highlight>
                        </a:rPr>
                        <a:t>Magic Method</a:t>
                      </a:r>
                      <a:endParaRPr sz="1300">
                        <a:solidFill>
                          <a:srgbClr val="273239"/>
                        </a:solidFill>
                        <a:highlight>
                          <a:srgbClr val="FFFFFF"/>
                        </a:highlight>
                      </a:endParaRPr>
                    </a:p>
                  </a:txBody>
                  <a:tcPr marT="91425" marB="91425" marR="91425" marL="91425" anchor="ctr"/>
                </a:tc>
              </a:tr>
              <a:tr h="190500">
                <a:tc>
                  <a:txBody>
                    <a:bodyPr/>
                    <a:lstStyle/>
                    <a:p>
                      <a:pPr indent="0" lvl="0" marL="0" rtl="0" algn="l">
                        <a:lnSpc>
                          <a:spcPct val="115000"/>
                        </a:lnSpc>
                        <a:spcBef>
                          <a:spcPts val="0"/>
                        </a:spcBef>
                        <a:spcAft>
                          <a:spcPts val="0"/>
                        </a:spcAft>
                        <a:buNone/>
                      </a:pPr>
                      <a:r>
                        <a:rPr b="1" lang="en" sz="1900">
                          <a:solidFill>
                            <a:srgbClr val="273239"/>
                          </a:solidFill>
                          <a:highlight>
                            <a:srgbClr val="FFFFFF"/>
                          </a:highlight>
                        </a:rPr>
                        <a:t>–</a:t>
                      </a:r>
                      <a:endParaRPr b="1" sz="1900">
                        <a:solidFill>
                          <a:srgbClr val="273239"/>
                        </a:solidFill>
                        <a:highlight>
                          <a:srgbClr val="FFFFFF"/>
                        </a:highlight>
                      </a:endParaRPr>
                    </a:p>
                  </a:txBody>
                  <a:tcPr marT="91425" marB="91425" marR="91425" marL="91425" anchor="ctr"/>
                </a:tc>
                <a:tc>
                  <a:txBody>
                    <a:bodyPr/>
                    <a:lstStyle/>
                    <a:p>
                      <a:pPr indent="0" lvl="0" marL="0" rtl="0" algn="l">
                        <a:lnSpc>
                          <a:spcPct val="115000"/>
                        </a:lnSpc>
                        <a:spcBef>
                          <a:spcPts val="0"/>
                        </a:spcBef>
                        <a:spcAft>
                          <a:spcPts val="0"/>
                        </a:spcAft>
                        <a:buNone/>
                      </a:pPr>
                      <a:r>
                        <a:rPr lang="en" sz="1900">
                          <a:solidFill>
                            <a:srgbClr val="273239"/>
                          </a:solidFill>
                          <a:highlight>
                            <a:srgbClr val="FFFFFF"/>
                          </a:highlight>
                        </a:rPr>
                        <a:t>__neg__(self)</a:t>
                      </a:r>
                      <a:endParaRPr sz="1900">
                        <a:solidFill>
                          <a:srgbClr val="273239"/>
                        </a:solidFill>
                        <a:highlight>
                          <a:srgbClr val="FFFFFF"/>
                        </a:highlight>
                      </a:endParaRPr>
                    </a:p>
                  </a:txBody>
                  <a:tcPr marT="91425" marB="91425" marR="91425" marL="91425" anchor="ctr"/>
                </a:tc>
              </a:tr>
              <a:tr h="190500">
                <a:tc>
                  <a:txBody>
                    <a:bodyPr/>
                    <a:lstStyle/>
                    <a:p>
                      <a:pPr indent="0" lvl="0" marL="0" rtl="0" algn="l">
                        <a:lnSpc>
                          <a:spcPct val="115000"/>
                        </a:lnSpc>
                        <a:spcBef>
                          <a:spcPts val="0"/>
                        </a:spcBef>
                        <a:spcAft>
                          <a:spcPts val="0"/>
                        </a:spcAft>
                        <a:buNone/>
                      </a:pPr>
                      <a:r>
                        <a:rPr b="1" lang="en" sz="1900">
                          <a:solidFill>
                            <a:srgbClr val="273239"/>
                          </a:solidFill>
                          <a:highlight>
                            <a:srgbClr val="FFFFFF"/>
                          </a:highlight>
                        </a:rPr>
                        <a:t>+</a:t>
                      </a:r>
                      <a:endParaRPr b="1" sz="1900">
                        <a:solidFill>
                          <a:srgbClr val="273239"/>
                        </a:solidFill>
                        <a:highlight>
                          <a:srgbClr val="FFFFFF"/>
                        </a:highlight>
                      </a:endParaRPr>
                    </a:p>
                  </a:txBody>
                  <a:tcPr marT="91425" marB="91425" marR="91425" marL="91425" anchor="ctr"/>
                </a:tc>
                <a:tc>
                  <a:txBody>
                    <a:bodyPr/>
                    <a:lstStyle/>
                    <a:p>
                      <a:pPr indent="0" lvl="0" marL="0" rtl="0" algn="l">
                        <a:lnSpc>
                          <a:spcPct val="115000"/>
                        </a:lnSpc>
                        <a:spcBef>
                          <a:spcPts val="0"/>
                        </a:spcBef>
                        <a:spcAft>
                          <a:spcPts val="0"/>
                        </a:spcAft>
                        <a:buNone/>
                      </a:pPr>
                      <a:r>
                        <a:rPr lang="en" sz="1900">
                          <a:solidFill>
                            <a:srgbClr val="273239"/>
                          </a:solidFill>
                          <a:highlight>
                            <a:srgbClr val="FFFFFF"/>
                          </a:highlight>
                        </a:rPr>
                        <a:t>__pos__(self)</a:t>
                      </a:r>
                      <a:endParaRPr sz="1900">
                        <a:solidFill>
                          <a:srgbClr val="273239"/>
                        </a:solidFill>
                        <a:highlight>
                          <a:srgbClr val="FFFFFF"/>
                        </a:highlight>
                      </a:endParaRPr>
                    </a:p>
                  </a:txBody>
                  <a:tcPr marT="91425" marB="91425" marR="91425" marL="91425" anchor="ctr"/>
                </a:tc>
              </a:tr>
              <a:tr h="190500">
                <a:tc>
                  <a:txBody>
                    <a:bodyPr/>
                    <a:lstStyle/>
                    <a:p>
                      <a:pPr indent="0" lvl="0" marL="0" rtl="0" algn="l">
                        <a:lnSpc>
                          <a:spcPct val="115000"/>
                        </a:lnSpc>
                        <a:spcBef>
                          <a:spcPts val="0"/>
                        </a:spcBef>
                        <a:spcAft>
                          <a:spcPts val="0"/>
                        </a:spcAft>
                        <a:buNone/>
                      </a:pPr>
                      <a:r>
                        <a:rPr b="1" lang="en" sz="1900">
                          <a:solidFill>
                            <a:srgbClr val="273239"/>
                          </a:solidFill>
                          <a:highlight>
                            <a:srgbClr val="FFFFFF"/>
                          </a:highlight>
                        </a:rPr>
                        <a:t>~</a:t>
                      </a:r>
                      <a:endParaRPr b="1" sz="1900">
                        <a:solidFill>
                          <a:srgbClr val="273239"/>
                        </a:solidFill>
                        <a:highlight>
                          <a:srgbClr val="FFFFFF"/>
                        </a:highlight>
                      </a:endParaRPr>
                    </a:p>
                  </a:txBody>
                  <a:tcPr marT="91425" marB="91425" marR="91425" marL="91425" anchor="ctr"/>
                </a:tc>
                <a:tc>
                  <a:txBody>
                    <a:bodyPr/>
                    <a:lstStyle/>
                    <a:p>
                      <a:pPr indent="0" lvl="0" marL="0" rtl="0" algn="l">
                        <a:lnSpc>
                          <a:spcPct val="115000"/>
                        </a:lnSpc>
                        <a:spcBef>
                          <a:spcPts val="0"/>
                        </a:spcBef>
                        <a:spcAft>
                          <a:spcPts val="0"/>
                        </a:spcAft>
                        <a:buNone/>
                      </a:pPr>
                      <a:r>
                        <a:rPr lang="en" sz="1900">
                          <a:solidFill>
                            <a:srgbClr val="273239"/>
                          </a:solidFill>
                          <a:highlight>
                            <a:srgbClr val="FFFFFF"/>
                          </a:highlight>
                        </a:rPr>
                        <a:t>__invert__(self)</a:t>
                      </a:r>
                      <a:endParaRPr sz="1900">
                        <a:solidFill>
                          <a:srgbClr val="273239"/>
                        </a:solidFill>
                        <a:highlight>
                          <a:srgbClr val="FFFFFF"/>
                        </a:highlight>
                      </a:endParaRPr>
                    </a:p>
                  </a:txBody>
                  <a:tcPr marT="91425" marB="91425" marR="91425" marL="91425" anchor="ct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3"/>
          <p:cNvSpPr txBox="1"/>
          <p:nvPr>
            <p:ph type="title"/>
          </p:nvPr>
        </p:nvSpPr>
        <p:spPr>
          <a:xfrm>
            <a:off x="311700" y="6930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Assignment operator</a:t>
            </a:r>
            <a:endParaRPr/>
          </a:p>
        </p:txBody>
      </p:sp>
      <p:sp>
        <p:nvSpPr>
          <p:cNvPr id="126" name="Google Shape;126;p23"/>
          <p:cNvSpPr txBox="1"/>
          <p:nvPr>
            <p:ph idx="1" type="body"/>
          </p:nvPr>
        </p:nvSpPr>
        <p:spPr>
          <a:xfrm>
            <a:off x="311700" y="642000"/>
            <a:ext cx="8520600" cy="3927000"/>
          </a:xfrm>
          <a:prstGeom prst="rect">
            <a:avLst/>
          </a:prstGeom>
        </p:spPr>
        <p:txBody>
          <a:bodyPr anchorCtr="0" anchor="t" bIns="91425" lIns="91425" spcFirstLastPara="1" rIns="91425" wrap="square" tIns="91425">
            <a:noAutofit/>
          </a:bodyPr>
          <a:lstStyle/>
          <a:p>
            <a:pPr indent="0" lvl="0" marL="2743200" rtl="0" algn="l">
              <a:spcBef>
                <a:spcPts val="0"/>
              </a:spcBef>
              <a:spcAft>
                <a:spcPts val="0"/>
              </a:spcAft>
              <a:buNone/>
            </a:pPr>
            <a:r>
              <a:t/>
            </a:r>
            <a:endParaRPr sz="1700">
              <a:solidFill>
                <a:srgbClr val="273239"/>
              </a:solidFill>
              <a:highlight>
                <a:srgbClr val="FFFFFF"/>
              </a:highlight>
            </a:endParaRPr>
          </a:p>
          <a:p>
            <a:pPr indent="0" lvl="0" marL="2743200" rtl="0" algn="l">
              <a:spcBef>
                <a:spcPts val="0"/>
              </a:spcBef>
              <a:spcAft>
                <a:spcPts val="0"/>
              </a:spcAft>
              <a:buNone/>
            </a:pPr>
            <a:r>
              <a:rPr b="1" lang="en" sz="1700">
                <a:solidFill>
                  <a:srgbClr val="273239"/>
                </a:solidFill>
                <a:highlight>
                  <a:srgbClr val="FFFFFF"/>
                </a:highlight>
              </a:rPr>
              <a:t>-=      </a:t>
            </a:r>
            <a:r>
              <a:rPr lang="en" sz="1700">
                <a:solidFill>
                  <a:srgbClr val="273239"/>
                </a:solidFill>
                <a:highlight>
                  <a:srgbClr val="FFFFFF"/>
                </a:highlight>
              </a:rPr>
              <a:t>__isub__(self, other)     x=x-1   x -=1</a:t>
            </a:r>
            <a:endParaRPr sz="1700">
              <a:solidFill>
                <a:srgbClr val="273239"/>
              </a:solidFill>
              <a:highlight>
                <a:srgbClr val="FFFFFF"/>
              </a:highlight>
            </a:endParaRPr>
          </a:p>
          <a:p>
            <a:pPr indent="0" lvl="0" marL="2743200" rtl="0" algn="l">
              <a:spcBef>
                <a:spcPts val="0"/>
              </a:spcBef>
              <a:spcAft>
                <a:spcPts val="0"/>
              </a:spcAft>
              <a:buNone/>
            </a:pPr>
            <a:r>
              <a:rPr b="1" lang="en" sz="1700">
                <a:solidFill>
                  <a:srgbClr val="273239"/>
                </a:solidFill>
                <a:highlight>
                  <a:srgbClr val="FFFFFF"/>
                </a:highlight>
              </a:rPr>
              <a:t>+=      </a:t>
            </a:r>
            <a:r>
              <a:rPr lang="en" sz="1700">
                <a:solidFill>
                  <a:srgbClr val="273239"/>
                </a:solidFill>
                <a:highlight>
                  <a:srgbClr val="FFFFFF"/>
                </a:highlight>
              </a:rPr>
              <a:t>__iadd__(self, other)</a:t>
            </a:r>
            <a:endParaRPr sz="1700">
              <a:solidFill>
                <a:srgbClr val="273239"/>
              </a:solidFill>
              <a:highlight>
                <a:srgbClr val="FFFFFF"/>
              </a:highlight>
            </a:endParaRPr>
          </a:p>
          <a:p>
            <a:pPr indent="0" lvl="0" marL="2743200" rtl="0" algn="l">
              <a:spcBef>
                <a:spcPts val="0"/>
              </a:spcBef>
              <a:spcAft>
                <a:spcPts val="0"/>
              </a:spcAft>
              <a:buNone/>
            </a:pPr>
            <a:r>
              <a:rPr b="1" lang="en" sz="1700">
                <a:solidFill>
                  <a:srgbClr val="273239"/>
                </a:solidFill>
                <a:highlight>
                  <a:srgbClr val="FFFFFF"/>
                </a:highlight>
              </a:rPr>
              <a:t>*=       </a:t>
            </a:r>
            <a:r>
              <a:rPr lang="en" sz="1700">
                <a:solidFill>
                  <a:srgbClr val="273239"/>
                </a:solidFill>
                <a:highlight>
                  <a:srgbClr val="FFFFFF"/>
                </a:highlight>
              </a:rPr>
              <a:t>__imul__(self, other)</a:t>
            </a:r>
            <a:endParaRPr sz="1700">
              <a:solidFill>
                <a:srgbClr val="273239"/>
              </a:solidFill>
              <a:highlight>
                <a:srgbClr val="FFFFFF"/>
              </a:highlight>
            </a:endParaRPr>
          </a:p>
          <a:p>
            <a:pPr indent="0" lvl="0" marL="2743200" rtl="0" algn="l">
              <a:spcBef>
                <a:spcPts val="0"/>
              </a:spcBef>
              <a:spcAft>
                <a:spcPts val="0"/>
              </a:spcAft>
              <a:buNone/>
            </a:pPr>
            <a:r>
              <a:rPr b="1" lang="en" sz="1700">
                <a:solidFill>
                  <a:srgbClr val="273239"/>
                </a:solidFill>
                <a:highlight>
                  <a:srgbClr val="FFFFFF"/>
                </a:highlight>
              </a:rPr>
              <a:t>/= 	</a:t>
            </a:r>
            <a:r>
              <a:rPr lang="en" sz="1700">
                <a:solidFill>
                  <a:srgbClr val="273239"/>
                </a:solidFill>
                <a:highlight>
                  <a:srgbClr val="FFFFFF"/>
                </a:highlight>
              </a:rPr>
              <a:t>__idiv__(self, other)</a:t>
            </a:r>
            <a:endParaRPr sz="1700">
              <a:solidFill>
                <a:srgbClr val="273239"/>
              </a:solidFill>
              <a:highlight>
                <a:srgbClr val="FFFFFF"/>
              </a:highlight>
            </a:endParaRPr>
          </a:p>
          <a:p>
            <a:pPr indent="0" lvl="0" marL="2743200" rtl="0" algn="l">
              <a:spcBef>
                <a:spcPts val="0"/>
              </a:spcBef>
              <a:spcAft>
                <a:spcPts val="0"/>
              </a:spcAft>
              <a:buNone/>
            </a:pPr>
            <a:r>
              <a:rPr b="1" lang="en" sz="1700">
                <a:solidFill>
                  <a:srgbClr val="273239"/>
                </a:solidFill>
                <a:highlight>
                  <a:srgbClr val="FFFFFF"/>
                </a:highlight>
              </a:rPr>
              <a:t>//= 	</a:t>
            </a:r>
            <a:r>
              <a:rPr lang="en" sz="1700">
                <a:solidFill>
                  <a:srgbClr val="273239"/>
                </a:solidFill>
                <a:highlight>
                  <a:srgbClr val="FFFFFF"/>
                </a:highlight>
              </a:rPr>
              <a:t>__ifloordiv__(self, other)</a:t>
            </a:r>
            <a:endParaRPr sz="1700">
              <a:solidFill>
                <a:srgbClr val="273239"/>
              </a:solidFill>
              <a:highlight>
                <a:srgbClr val="FFFFFF"/>
              </a:highlight>
            </a:endParaRPr>
          </a:p>
          <a:p>
            <a:pPr indent="0" lvl="0" marL="2743200" rtl="0" algn="l">
              <a:spcBef>
                <a:spcPts val="0"/>
              </a:spcBef>
              <a:spcAft>
                <a:spcPts val="0"/>
              </a:spcAft>
              <a:buNone/>
            </a:pPr>
            <a:r>
              <a:rPr b="1" lang="en" sz="1700">
                <a:solidFill>
                  <a:srgbClr val="273239"/>
                </a:solidFill>
                <a:highlight>
                  <a:srgbClr val="FFFFFF"/>
                </a:highlight>
              </a:rPr>
              <a:t>%=	 </a:t>
            </a:r>
            <a:r>
              <a:rPr lang="en" sz="1700">
                <a:solidFill>
                  <a:srgbClr val="273239"/>
                </a:solidFill>
                <a:highlight>
                  <a:srgbClr val="FFFFFF"/>
                </a:highlight>
              </a:rPr>
              <a:t>__imod__(self, other)</a:t>
            </a:r>
            <a:endParaRPr sz="1700">
              <a:solidFill>
                <a:srgbClr val="273239"/>
              </a:solidFill>
              <a:highlight>
                <a:srgbClr val="FFFFFF"/>
              </a:highlight>
            </a:endParaRPr>
          </a:p>
          <a:p>
            <a:pPr indent="0" lvl="0" marL="2743200" rtl="0" algn="l">
              <a:spcBef>
                <a:spcPts val="0"/>
              </a:spcBef>
              <a:spcAft>
                <a:spcPts val="0"/>
              </a:spcAft>
              <a:buNone/>
            </a:pPr>
            <a:r>
              <a:rPr b="1" lang="en" sz="1700">
                <a:solidFill>
                  <a:srgbClr val="273239"/>
                </a:solidFill>
                <a:highlight>
                  <a:srgbClr val="FFFFFF"/>
                </a:highlight>
              </a:rPr>
              <a:t>**= 	</a:t>
            </a:r>
            <a:r>
              <a:rPr lang="en" sz="1700">
                <a:solidFill>
                  <a:srgbClr val="273239"/>
                </a:solidFill>
                <a:highlight>
                  <a:srgbClr val="FFFFFF"/>
                </a:highlight>
              </a:rPr>
              <a:t>__ipow__(self, other)</a:t>
            </a:r>
            <a:endParaRPr sz="1700">
              <a:solidFill>
                <a:srgbClr val="273239"/>
              </a:solidFill>
              <a:highlight>
                <a:srgbClr val="FFFFFF"/>
              </a:highlight>
            </a:endParaRPr>
          </a:p>
          <a:p>
            <a:pPr indent="0" lvl="0" marL="2743200" rtl="0" algn="l">
              <a:spcBef>
                <a:spcPts val="0"/>
              </a:spcBef>
              <a:spcAft>
                <a:spcPts val="0"/>
              </a:spcAft>
              <a:buNone/>
            </a:pPr>
            <a:r>
              <a:rPr b="1" lang="en" sz="1700">
                <a:solidFill>
                  <a:srgbClr val="273239"/>
                </a:solidFill>
                <a:highlight>
                  <a:srgbClr val="FFFFFF"/>
                </a:highlight>
              </a:rPr>
              <a:t>&gt;&gt;= 	</a:t>
            </a:r>
            <a:r>
              <a:rPr lang="en" sz="1700">
                <a:solidFill>
                  <a:srgbClr val="273239"/>
                </a:solidFill>
                <a:highlight>
                  <a:srgbClr val="FFFFFF"/>
                </a:highlight>
              </a:rPr>
              <a:t>__irshift__(self, other)</a:t>
            </a:r>
            <a:endParaRPr sz="1700">
              <a:solidFill>
                <a:srgbClr val="273239"/>
              </a:solidFill>
              <a:highlight>
                <a:srgbClr val="FFFFFF"/>
              </a:highlight>
            </a:endParaRPr>
          </a:p>
          <a:p>
            <a:pPr indent="0" lvl="0" marL="2743200" rtl="0" algn="l">
              <a:spcBef>
                <a:spcPts val="0"/>
              </a:spcBef>
              <a:spcAft>
                <a:spcPts val="0"/>
              </a:spcAft>
              <a:buNone/>
            </a:pPr>
            <a:r>
              <a:rPr b="1" lang="en" sz="1700">
                <a:solidFill>
                  <a:srgbClr val="273239"/>
                </a:solidFill>
                <a:highlight>
                  <a:srgbClr val="FFFFFF"/>
                </a:highlight>
              </a:rPr>
              <a:t>&lt;&lt;= 	</a:t>
            </a:r>
            <a:r>
              <a:rPr lang="en" sz="1700">
                <a:solidFill>
                  <a:srgbClr val="273239"/>
                </a:solidFill>
                <a:highlight>
                  <a:srgbClr val="FFFFFF"/>
                </a:highlight>
              </a:rPr>
              <a:t>__ilshift__(self, other)</a:t>
            </a:r>
            <a:endParaRPr sz="1700">
              <a:solidFill>
                <a:srgbClr val="273239"/>
              </a:solidFill>
              <a:highlight>
                <a:srgbClr val="FFFFFF"/>
              </a:highlight>
            </a:endParaRPr>
          </a:p>
          <a:p>
            <a:pPr indent="0" lvl="0" marL="2743200" rtl="0" algn="l">
              <a:spcBef>
                <a:spcPts val="0"/>
              </a:spcBef>
              <a:spcAft>
                <a:spcPts val="0"/>
              </a:spcAft>
              <a:buNone/>
            </a:pPr>
            <a:r>
              <a:rPr b="1" lang="en" sz="1700">
                <a:solidFill>
                  <a:srgbClr val="273239"/>
                </a:solidFill>
                <a:highlight>
                  <a:srgbClr val="FFFFFF"/>
                </a:highlight>
              </a:rPr>
              <a:t>&amp;= 	</a:t>
            </a:r>
            <a:r>
              <a:rPr lang="en" sz="1700">
                <a:solidFill>
                  <a:srgbClr val="273239"/>
                </a:solidFill>
                <a:highlight>
                  <a:srgbClr val="FFFFFF"/>
                </a:highlight>
              </a:rPr>
              <a:t>__iand__(self, other)</a:t>
            </a:r>
            <a:endParaRPr sz="1700">
              <a:solidFill>
                <a:srgbClr val="273239"/>
              </a:solidFill>
              <a:highlight>
                <a:srgbClr val="FFFFFF"/>
              </a:highlight>
            </a:endParaRPr>
          </a:p>
          <a:p>
            <a:pPr indent="0" lvl="0" marL="2743200" rtl="0" algn="l">
              <a:spcBef>
                <a:spcPts val="0"/>
              </a:spcBef>
              <a:spcAft>
                <a:spcPts val="0"/>
              </a:spcAft>
              <a:buNone/>
            </a:pPr>
            <a:r>
              <a:rPr b="1" lang="en" sz="1700">
                <a:solidFill>
                  <a:srgbClr val="273239"/>
                </a:solidFill>
                <a:highlight>
                  <a:srgbClr val="FFFFFF"/>
                </a:highlight>
              </a:rPr>
              <a:t>|= 	</a:t>
            </a:r>
            <a:r>
              <a:rPr lang="en" sz="1700">
                <a:solidFill>
                  <a:srgbClr val="273239"/>
                </a:solidFill>
                <a:highlight>
                  <a:srgbClr val="FFFFFF"/>
                </a:highlight>
              </a:rPr>
              <a:t>__ior__(self, other)</a:t>
            </a:r>
            <a:endParaRPr sz="1700">
              <a:solidFill>
                <a:srgbClr val="273239"/>
              </a:solidFill>
              <a:highlight>
                <a:srgbClr val="FFFFFF"/>
              </a:highlight>
            </a:endParaRPr>
          </a:p>
          <a:p>
            <a:pPr indent="0" lvl="0" marL="2743200" rtl="0" algn="l">
              <a:spcBef>
                <a:spcPts val="0"/>
              </a:spcBef>
              <a:spcAft>
                <a:spcPts val="0"/>
              </a:spcAft>
              <a:buNone/>
            </a:pPr>
            <a:r>
              <a:rPr b="1" lang="en" sz="1700">
                <a:solidFill>
                  <a:srgbClr val="273239"/>
                </a:solidFill>
                <a:highlight>
                  <a:srgbClr val="FFFFFF"/>
                </a:highlight>
              </a:rPr>
              <a:t>^= 	</a:t>
            </a:r>
            <a:r>
              <a:rPr lang="en" sz="1700">
                <a:solidFill>
                  <a:srgbClr val="273239"/>
                </a:solidFill>
                <a:highlight>
                  <a:srgbClr val="FFFFFF"/>
                </a:highlight>
              </a:rPr>
              <a:t>__ixor__(self, other)</a:t>
            </a:r>
            <a:endParaRPr sz="1700">
              <a:solidFill>
                <a:srgbClr val="273239"/>
              </a:solidFill>
              <a:highlight>
                <a:srgbClr val="FFFFFF"/>
              </a:highlight>
            </a:endParaRPr>
          </a:p>
          <a:p>
            <a:pPr indent="0" lvl="0" marL="0" rtl="0" algn="l">
              <a:spcBef>
                <a:spcPts val="0"/>
              </a:spcBef>
              <a:spcAft>
                <a:spcPts val="12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388620" lvl="0" marL="457200" rtl="0" algn="ctr">
              <a:spcBef>
                <a:spcPts val="0"/>
              </a:spcBef>
              <a:spcAft>
                <a:spcPts val="0"/>
              </a:spcAft>
              <a:buSzPct val="100000"/>
              <a:buChar char="+"/>
            </a:pPr>
            <a:r>
              <a:rPr lang="en"/>
              <a:t>Operator overloading</a:t>
            </a:r>
            <a:endParaRPr/>
          </a:p>
        </p:txBody>
      </p:sp>
      <p:sp>
        <p:nvSpPr>
          <p:cNvPr id="132" name="Google Shape;132;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33" name="Google Shape;133;p24"/>
          <p:cNvPicPr preferRelativeResize="0"/>
          <p:nvPr/>
        </p:nvPicPr>
        <p:blipFill>
          <a:blip r:embed="rId3">
            <a:alphaModFix/>
          </a:blip>
          <a:stretch>
            <a:fillRect/>
          </a:stretch>
        </p:blipFill>
        <p:spPr>
          <a:xfrm>
            <a:off x="629288" y="1382300"/>
            <a:ext cx="3609975" cy="2819400"/>
          </a:xfrm>
          <a:prstGeom prst="rect">
            <a:avLst/>
          </a:prstGeom>
          <a:noFill/>
          <a:ln>
            <a:noFill/>
          </a:ln>
        </p:spPr>
      </p:pic>
      <p:pic>
        <p:nvPicPr>
          <p:cNvPr id="134" name="Google Shape;134;p24"/>
          <p:cNvPicPr preferRelativeResize="0"/>
          <p:nvPr/>
        </p:nvPicPr>
        <p:blipFill>
          <a:blip r:embed="rId4">
            <a:alphaModFix/>
          </a:blip>
          <a:stretch>
            <a:fillRect/>
          </a:stretch>
        </p:blipFill>
        <p:spPr>
          <a:xfrm>
            <a:off x="5257300" y="2373675"/>
            <a:ext cx="2743200" cy="12192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388620" lvl="0" marL="457200" rtl="0" algn="ctr">
              <a:spcBef>
                <a:spcPts val="0"/>
              </a:spcBef>
              <a:spcAft>
                <a:spcPts val="0"/>
              </a:spcAft>
              <a:buSzPct val="100000"/>
              <a:buChar char="+"/>
            </a:pPr>
            <a:r>
              <a:rPr lang="en"/>
              <a:t>Operator overloading</a:t>
            </a:r>
            <a:endParaRPr/>
          </a:p>
        </p:txBody>
      </p:sp>
      <p:sp>
        <p:nvSpPr>
          <p:cNvPr id="140" name="Google Shape;140;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41" name="Google Shape;141;p25"/>
          <p:cNvPicPr preferRelativeResize="0"/>
          <p:nvPr/>
        </p:nvPicPr>
        <p:blipFill>
          <a:blip r:embed="rId3">
            <a:alphaModFix/>
          </a:blip>
          <a:stretch>
            <a:fillRect/>
          </a:stretch>
        </p:blipFill>
        <p:spPr>
          <a:xfrm>
            <a:off x="1408750" y="1457325"/>
            <a:ext cx="3657600" cy="222885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6"/>
          <p:cNvSpPr txBox="1"/>
          <p:nvPr>
            <p:ph type="title"/>
          </p:nvPr>
        </p:nvSpPr>
        <p:spPr>
          <a:xfrm>
            <a:off x="376500" y="-60250"/>
            <a:ext cx="8520600" cy="572700"/>
          </a:xfrm>
          <a:prstGeom prst="rect">
            <a:avLst/>
          </a:prstGeom>
        </p:spPr>
        <p:txBody>
          <a:bodyPr anchorCtr="0" anchor="t" bIns="91425" lIns="91425" spcFirstLastPara="1" rIns="91425" wrap="square" tIns="91425">
            <a:normAutofit fontScale="90000"/>
          </a:bodyPr>
          <a:lstStyle/>
          <a:p>
            <a:pPr indent="0" lvl="0" marL="457200" rtl="0" algn="ctr">
              <a:spcBef>
                <a:spcPts val="0"/>
              </a:spcBef>
              <a:spcAft>
                <a:spcPts val="0"/>
              </a:spcAft>
              <a:buNone/>
            </a:pPr>
            <a:r>
              <a:rPr lang="en"/>
              <a:t>Binary </a:t>
            </a:r>
            <a:r>
              <a:rPr lang="en"/>
              <a:t>Operator overloading</a:t>
            </a:r>
            <a:endParaRPr/>
          </a:p>
        </p:txBody>
      </p:sp>
      <p:sp>
        <p:nvSpPr>
          <p:cNvPr id="147" name="Google Shape;147;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48" name="Google Shape;148;p26"/>
          <p:cNvPicPr preferRelativeResize="0"/>
          <p:nvPr/>
        </p:nvPicPr>
        <p:blipFill>
          <a:blip r:embed="rId3">
            <a:alphaModFix/>
          </a:blip>
          <a:stretch>
            <a:fillRect/>
          </a:stretch>
        </p:blipFill>
        <p:spPr>
          <a:xfrm>
            <a:off x="567163" y="728650"/>
            <a:ext cx="3552825" cy="3686175"/>
          </a:xfrm>
          <a:prstGeom prst="rect">
            <a:avLst/>
          </a:prstGeom>
          <a:noFill/>
          <a:ln>
            <a:noFill/>
          </a:ln>
        </p:spPr>
      </p:pic>
      <p:pic>
        <p:nvPicPr>
          <p:cNvPr id="149" name="Google Shape;149;p26"/>
          <p:cNvPicPr preferRelativeResize="0"/>
          <p:nvPr/>
        </p:nvPicPr>
        <p:blipFill>
          <a:blip r:embed="rId4">
            <a:alphaModFix/>
          </a:blip>
          <a:stretch>
            <a:fillRect/>
          </a:stretch>
        </p:blipFill>
        <p:spPr>
          <a:xfrm>
            <a:off x="5109688" y="1779788"/>
            <a:ext cx="3038475" cy="126682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7"/>
          <p:cNvSpPr txBox="1"/>
          <p:nvPr>
            <p:ph type="title"/>
          </p:nvPr>
        </p:nvSpPr>
        <p:spPr>
          <a:xfrm>
            <a:off x="506025" y="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Comparison operator overloading</a:t>
            </a:r>
            <a:endParaRPr/>
          </a:p>
        </p:txBody>
      </p:sp>
      <p:sp>
        <p:nvSpPr>
          <p:cNvPr id="155" name="Google Shape;155;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56" name="Google Shape;156;p27"/>
          <p:cNvPicPr preferRelativeResize="0"/>
          <p:nvPr/>
        </p:nvPicPr>
        <p:blipFill>
          <a:blip r:embed="rId3">
            <a:alphaModFix/>
          </a:blip>
          <a:stretch>
            <a:fillRect/>
          </a:stretch>
        </p:blipFill>
        <p:spPr>
          <a:xfrm>
            <a:off x="1153075" y="516900"/>
            <a:ext cx="5584000" cy="431605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8"/>
          <p:cNvSpPr txBox="1"/>
          <p:nvPr>
            <p:ph type="title"/>
          </p:nvPr>
        </p:nvSpPr>
        <p:spPr>
          <a:xfrm>
            <a:off x="415350" y="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Overloading equality and less than operators</a:t>
            </a:r>
            <a:endParaRPr/>
          </a:p>
        </p:txBody>
      </p:sp>
      <p:sp>
        <p:nvSpPr>
          <p:cNvPr id="162" name="Google Shape;162;p28"/>
          <p:cNvSpPr txBox="1"/>
          <p:nvPr>
            <p:ph idx="1" type="body"/>
          </p:nvPr>
        </p:nvSpPr>
        <p:spPr>
          <a:xfrm>
            <a:off x="311700" y="466425"/>
            <a:ext cx="8520600" cy="41025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63" name="Google Shape;163;p28"/>
          <p:cNvPicPr preferRelativeResize="0"/>
          <p:nvPr/>
        </p:nvPicPr>
        <p:blipFill>
          <a:blip r:embed="rId3">
            <a:alphaModFix/>
          </a:blip>
          <a:stretch>
            <a:fillRect/>
          </a:stretch>
        </p:blipFill>
        <p:spPr>
          <a:xfrm>
            <a:off x="0" y="634700"/>
            <a:ext cx="5145125" cy="4185869"/>
          </a:xfrm>
          <a:prstGeom prst="rect">
            <a:avLst/>
          </a:prstGeom>
          <a:noFill/>
          <a:ln>
            <a:noFill/>
          </a:ln>
        </p:spPr>
      </p:pic>
      <p:pic>
        <p:nvPicPr>
          <p:cNvPr id="164" name="Google Shape;164;p28"/>
          <p:cNvPicPr preferRelativeResize="0"/>
          <p:nvPr/>
        </p:nvPicPr>
        <p:blipFill>
          <a:blip r:embed="rId4">
            <a:alphaModFix/>
          </a:blip>
          <a:stretch>
            <a:fillRect/>
          </a:stretch>
        </p:blipFill>
        <p:spPr>
          <a:xfrm>
            <a:off x="5647075" y="2772582"/>
            <a:ext cx="2867400" cy="102822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Method overloading</a:t>
            </a:r>
            <a:endParaRPr/>
          </a:p>
        </p:txBody>
      </p:sp>
      <p:sp>
        <p:nvSpPr>
          <p:cNvPr id="61" name="Google Shape;61;p14"/>
          <p:cNvSpPr txBox="1"/>
          <p:nvPr>
            <p:ph idx="1" type="body"/>
          </p:nvPr>
        </p:nvSpPr>
        <p:spPr>
          <a:xfrm>
            <a:off x="311700" y="572700"/>
            <a:ext cx="8520600" cy="3996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500">
                <a:solidFill>
                  <a:srgbClr val="007BFF"/>
                </a:solidFill>
                <a:highlight>
                  <a:srgbClr val="FFFFFF"/>
                </a:highlight>
                <a:uFill>
                  <a:noFill/>
                </a:uFill>
                <a:latin typeface="Open Sans"/>
                <a:ea typeface="Open Sans"/>
                <a:cs typeface="Open Sans"/>
                <a:sym typeface="Open Sans"/>
                <a:hlinkClick r:id="rId3">
                  <a:extLst>
                    <a:ext uri="{A12FA001-AC4F-418D-AE19-62706E023703}">
                      <ahyp:hlinkClr val="tx"/>
                    </a:ext>
                  </a:extLst>
                </a:hlinkClick>
              </a:rPr>
              <a:t>Overloading</a:t>
            </a:r>
            <a:r>
              <a:rPr lang="en" sz="1500">
                <a:solidFill>
                  <a:srgbClr val="4A4A4A"/>
                </a:solidFill>
                <a:highlight>
                  <a:srgbClr val="FFFFFF"/>
                </a:highlight>
                <a:latin typeface="Open Sans"/>
                <a:ea typeface="Open Sans"/>
                <a:cs typeface="Open Sans"/>
                <a:sym typeface="Open Sans"/>
              </a:rPr>
              <a:t> is the ability of a function or an operator to behave in different ways based on the parameters that are passed to the </a:t>
            </a:r>
            <a:r>
              <a:rPr lang="en" sz="1500">
                <a:solidFill>
                  <a:srgbClr val="007BFF"/>
                </a:solidFill>
                <a:highlight>
                  <a:srgbClr val="FFFFFF"/>
                </a:highlight>
                <a:uFill>
                  <a:noFill/>
                </a:uFill>
                <a:latin typeface="Open Sans"/>
                <a:ea typeface="Open Sans"/>
                <a:cs typeface="Open Sans"/>
                <a:sym typeface="Open Sans"/>
                <a:hlinkClick r:id="rId4">
                  <a:extLst>
                    <a:ext uri="{A12FA001-AC4F-418D-AE19-62706E023703}">
                      <ahyp:hlinkClr val="tx"/>
                    </a:ext>
                  </a:extLst>
                </a:hlinkClick>
              </a:rPr>
              <a:t>function</a:t>
            </a:r>
            <a:r>
              <a:rPr lang="en" sz="1500">
                <a:solidFill>
                  <a:srgbClr val="4A4A4A"/>
                </a:solidFill>
                <a:highlight>
                  <a:srgbClr val="FFFFFF"/>
                </a:highlight>
                <a:latin typeface="Open Sans"/>
                <a:ea typeface="Open Sans"/>
                <a:cs typeface="Open Sans"/>
                <a:sym typeface="Open Sans"/>
              </a:rPr>
              <a:t>, or the operands that the operator acts on.</a:t>
            </a:r>
            <a:endParaRPr sz="1500">
              <a:solidFill>
                <a:srgbClr val="4A4A4A"/>
              </a:solidFill>
              <a:highlight>
                <a:srgbClr val="FFFFFF"/>
              </a:highlight>
              <a:latin typeface="Open Sans"/>
              <a:ea typeface="Open Sans"/>
              <a:cs typeface="Open Sans"/>
              <a:sym typeface="Open Sans"/>
            </a:endParaRPr>
          </a:p>
          <a:p>
            <a:pPr indent="0" lvl="0" marL="0" rtl="0" algn="l">
              <a:spcBef>
                <a:spcPts val="1200"/>
              </a:spcBef>
              <a:spcAft>
                <a:spcPts val="0"/>
              </a:spcAft>
              <a:buNone/>
            </a:pPr>
            <a:r>
              <a:rPr lang="en" sz="1500">
                <a:solidFill>
                  <a:srgbClr val="4A4A4A"/>
                </a:solidFill>
                <a:highlight>
                  <a:srgbClr val="FFFFFF"/>
                </a:highlight>
                <a:latin typeface="Open Sans"/>
                <a:ea typeface="Open Sans"/>
                <a:cs typeface="Open Sans"/>
                <a:sym typeface="Open Sans"/>
              </a:rPr>
              <a:t>Method with same name , but passed with different parameters is called method overloading. </a:t>
            </a:r>
            <a:r>
              <a:rPr lang="en" sz="1650">
                <a:solidFill>
                  <a:srgbClr val="3D3D4E"/>
                </a:solidFill>
                <a:highlight>
                  <a:srgbClr val="FFFFFF"/>
                </a:highlight>
                <a:latin typeface="Georgia"/>
                <a:ea typeface="Georgia"/>
                <a:cs typeface="Georgia"/>
                <a:sym typeface="Georgia"/>
              </a:rPr>
              <a:t>Methods in Python can be called with zero, one, or more parameters. This process of calling the same method in different ways is called </a:t>
            </a:r>
            <a:r>
              <a:rPr b="1" lang="en" sz="1650">
                <a:solidFill>
                  <a:srgbClr val="3D3D4E"/>
                </a:solidFill>
                <a:highlight>
                  <a:srgbClr val="FFFFFF"/>
                </a:highlight>
                <a:latin typeface="Georgia"/>
                <a:ea typeface="Georgia"/>
                <a:cs typeface="Georgia"/>
                <a:sym typeface="Georgia"/>
              </a:rPr>
              <a:t>method overloading</a:t>
            </a:r>
            <a:r>
              <a:rPr lang="en" sz="1650">
                <a:solidFill>
                  <a:srgbClr val="3D3D4E"/>
                </a:solidFill>
                <a:highlight>
                  <a:srgbClr val="FFFFFF"/>
                </a:highlight>
                <a:latin typeface="Georgia"/>
                <a:ea typeface="Georgia"/>
                <a:cs typeface="Georgia"/>
                <a:sym typeface="Georgia"/>
              </a:rPr>
              <a:t>.</a:t>
            </a:r>
            <a:endParaRPr sz="1650">
              <a:solidFill>
                <a:srgbClr val="3D3D4E"/>
              </a:solidFill>
              <a:highlight>
                <a:srgbClr val="FFFFFF"/>
              </a:highlight>
              <a:latin typeface="Georgia"/>
              <a:ea typeface="Georgia"/>
              <a:cs typeface="Georgia"/>
              <a:sym typeface="Georgia"/>
            </a:endParaRPr>
          </a:p>
          <a:p>
            <a:pPr indent="0" lvl="0" marL="0" rtl="0" algn="l">
              <a:spcBef>
                <a:spcPts val="1200"/>
              </a:spcBef>
              <a:spcAft>
                <a:spcPts val="0"/>
              </a:spcAft>
              <a:buNone/>
            </a:pPr>
            <a:r>
              <a:t/>
            </a:r>
            <a:endParaRPr sz="1650">
              <a:solidFill>
                <a:srgbClr val="3D3D4E"/>
              </a:solidFill>
              <a:highlight>
                <a:srgbClr val="FFFFFF"/>
              </a:highlight>
              <a:latin typeface="Georgia"/>
              <a:ea typeface="Georgia"/>
              <a:cs typeface="Georgia"/>
              <a:sym typeface="Georgia"/>
            </a:endParaRPr>
          </a:p>
          <a:p>
            <a:pPr indent="0" lvl="0" marL="0" rtl="0" algn="l">
              <a:spcBef>
                <a:spcPts val="1200"/>
              </a:spcBef>
              <a:spcAft>
                <a:spcPts val="1200"/>
              </a:spcAft>
              <a:buNone/>
            </a:pPr>
            <a:r>
              <a:t/>
            </a:r>
            <a:endParaRPr sz="1200">
              <a:solidFill>
                <a:srgbClr val="4A4A4A"/>
              </a:solidFill>
              <a:highlight>
                <a:srgbClr val="FFFFFF"/>
              </a:highlight>
              <a:latin typeface="Open Sans"/>
              <a:ea typeface="Open Sans"/>
              <a:cs typeface="Open Sans"/>
              <a:sym typeface="Open Sans"/>
            </a:endParaRPr>
          </a:p>
        </p:txBody>
      </p:sp>
      <p:pic>
        <p:nvPicPr>
          <p:cNvPr id="62" name="Google Shape;62;p14"/>
          <p:cNvPicPr preferRelativeResize="0"/>
          <p:nvPr/>
        </p:nvPicPr>
        <p:blipFill>
          <a:blip r:embed="rId5">
            <a:alphaModFix/>
          </a:blip>
          <a:stretch>
            <a:fillRect/>
          </a:stretch>
        </p:blipFill>
        <p:spPr>
          <a:xfrm>
            <a:off x="5225700" y="2748113"/>
            <a:ext cx="2838450" cy="15906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idx="1" type="body"/>
          </p:nvPr>
        </p:nvSpPr>
        <p:spPr>
          <a:xfrm>
            <a:off x="311700" y="51825"/>
            <a:ext cx="8520600" cy="4517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Python does not support method overloading. For example in the following program. </a:t>
            </a:r>
            <a:r>
              <a:rPr lang="en" sz="1300">
                <a:solidFill>
                  <a:srgbClr val="273239"/>
                </a:solidFill>
                <a:highlight>
                  <a:srgbClr val="FFFFFF"/>
                </a:highlight>
              </a:rPr>
              <a:t>In the below code, we have defined two area method, but we can only use the second area method, as python does not support method overloading. We may define many methods of the same name and different arguments, but we can only use the latest defined method. Calling the other method will produce an error. Like here calling will produce an error as the latest defined area method takes two arguments.</a:t>
            </a:r>
            <a:endParaRPr sz="1400">
              <a:solidFill>
                <a:srgbClr val="000000"/>
              </a:solidFill>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pic>
        <p:nvPicPr>
          <p:cNvPr id="68" name="Google Shape;68;p15"/>
          <p:cNvPicPr preferRelativeResize="0"/>
          <p:nvPr/>
        </p:nvPicPr>
        <p:blipFill>
          <a:blip r:embed="rId3">
            <a:alphaModFix/>
          </a:blip>
          <a:stretch>
            <a:fillRect/>
          </a:stretch>
        </p:blipFill>
        <p:spPr>
          <a:xfrm>
            <a:off x="783607" y="1525075"/>
            <a:ext cx="4929950" cy="1959925"/>
          </a:xfrm>
          <a:prstGeom prst="rect">
            <a:avLst/>
          </a:prstGeom>
          <a:noFill/>
          <a:ln>
            <a:noFill/>
          </a:ln>
        </p:spPr>
      </p:pic>
      <p:pic>
        <p:nvPicPr>
          <p:cNvPr id="69" name="Google Shape;69;p15"/>
          <p:cNvPicPr preferRelativeResize="0"/>
          <p:nvPr/>
        </p:nvPicPr>
        <p:blipFill>
          <a:blip r:embed="rId4">
            <a:alphaModFix/>
          </a:blip>
          <a:stretch>
            <a:fillRect/>
          </a:stretch>
        </p:blipFill>
        <p:spPr>
          <a:xfrm>
            <a:off x="692930" y="3664055"/>
            <a:ext cx="6790823" cy="12382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75" name="Google Shape;75;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Clr>
                <a:schemeClr val="dk1"/>
              </a:buClr>
              <a:buSzPts val="1100"/>
              <a:buFont typeface="Arial"/>
              <a:buNone/>
            </a:pPr>
            <a:r>
              <a:rPr lang="en"/>
              <a:t>We can comment the first call then we get as</a:t>
            </a:r>
            <a:endParaRPr/>
          </a:p>
        </p:txBody>
      </p:sp>
      <p:pic>
        <p:nvPicPr>
          <p:cNvPr id="76" name="Google Shape;76;p16"/>
          <p:cNvPicPr preferRelativeResize="0"/>
          <p:nvPr/>
        </p:nvPicPr>
        <p:blipFill>
          <a:blip r:embed="rId3">
            <a:alphaModFix/>
          </a:blip>
          <a:stretch>
            <a:fillRect/>
          </a:stretch>
        </p:blipFill>
        <p:spPr>
          <a:xfrm>
            <a:off x="598779" y="1640004"/>
            <a:ext cx="4233775" cy="20849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7"/>
          <p:cNvSpPr txBox="1"/>
          <p:nvPr>
            <p:ph type="title"/>
          </p:nvPr>
        </p:nvSpPr>
        <p:spPr>
          <a:xfrm>
            <a:off x="311700" y="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Method overloading</a:t>
            </a:r>
            <a:endParaRPr/>
          </a:p>
        </p:txBody>
      </p:sp>
      <p:sp>
        <p:nvSpPr>
          <p:cNvPr id="82" name="Google Shape;82;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83" name="Google Shape;83;p17"/>
          <p:cNvPicPr preferRelativeResize="0"/>
          <p:nvPr/>
        </p:nvPicPr>
        <p:blipFill>
          <a:blip r:embed="rId3">
            <a:alphaModFix/>
          </a:blip>
          <a:stretch>
            <a:fillRect/>
          </a:stretch>
        </p:blipFill>
        <p:spPr>
          <a:xfrm>
            <a:off x="2803509" y="1061700"/>
            <a:ext cx="3536975" cy="35979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8"/>
          <p:cNvSpPr txBox="1"/>
          <p:nvPr>
            <p:ph type="title"/>
          </p:nvPr>
        </p:nvSpPr>
        <p:spPr>
          <a:xfrm>
            <a:off x="311700" y="952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Method overloading</a:t>
            </a:r>
            <a:endParaRPr/>
          </a:p>
        </p:txBody>
      </p:sp>
      <p:sp>
        <p:nvSpPr>
          <p:cNvPr id="89" name="Google Shape;89;p18"/>
          <p:cNvSpPr txBox="1"/>
          <p:nvPr>
            <p:ph idx="1" type="body"/>
          </p:nvPr>
        </p:nvSpPr>
        <p:spPr>
          <a:xfrm>
            <a:off x="311700" y="608925"/>
            <a:ext cx="8520600" cy="3960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method overloading can be achieved as follows: </a:t>
            </a:r>
            <a:r>
              <a:rPr lang="en" sz="1500">
                <a:solidFill>
                  <a:srgbClr val="4A4A4A"/>
                </a:solidFill>
                <a:highlight>
                  <a:srgbClr val="FFFFFF"/>
                </a:highlight>
                <a:latin typeface="Open Sans"/>
                <a:ea typeface="Open Sans"/>
                <a:cs typeface="Open Sans"/>
                <a:sym typeface="Open Sans"/>
              </a:rPr>
              <a:t>In the below example, we have created a method that can be called with fewer arguments than it is defined to allow. Also, it is not limited to two </a:t>
            </a:r>
            <a:r>
              <a:rPr lang="en" sz="1500">
                <a:solidFill>
                  <a:srgbClr val="007BFF"/>
                </a:solidFill>
                <a:highlight>
                  <a:srgbClr val="FFFFFF"/>
                </a:highlight>
                <a:uFill>
                  <a:noFill/>
                </a:uFill>
                <a:latin typeface="Open Sans"/>
                <a:ea typeface="Open Sans"/>
                <a:cs typeface="Open Sans"/>
                <a:sym typeface="Open Sans"/>
                <a:hlinkClick r:id="rId3">
                  <a:extLst>
                    <a:ext uri="{A12FA001-AC4F-418D-AE19-62706E023703}">
                      <ahyp:hlinkClr val="tx"/>
                    </a:ext>
                  </a:extLst>
                </a:hlinkClick>
              </a:rPr>
              <a:t>variables</a:t>
            </a:r>
            <a:r>
              <a:rPr lang="en" sz="1500">
                <a:solidFill>
                  <a:srgbClr val="4A4A4A"/>
                </a:solidFill>
                <a:highlight>
                  <a:srgbClr val="FFFFFF"/>
                </a:highlight>
                <a:latin typeface="Open Sans"/>
                <a:ea typeface="Open Sans"/>
                <a:cs typeface="Open Sans"/>
                <a:sym typeface="Open Sans"/>
              </a:rPr>
              <a:t> and your method can have more variables which are optional.</a:t>
            </a:r>
            <a:endParaRPr sz="2100"/>
          </a:p>
          <a:p>
            <a:pPr indent="0" lvl="0" marL="0" rtl="0" algn="l">
              <a:spcBef>
                <a:spcPts val="1200"/>
              </a:spcBef>
              <a:spcAft>
                <a:spcPts val="1200"/>
              </a:spcAft>
              <a:buNone/>
            </a:pPr>
            <a:r>
              <a:t/>
            </a:r>
            <a:endParaRPr/>
          </a:p>
        </p:txBody>
      </p:sp>
      <p:pic>
        <p:nvPicPr>
          <p:cNvPr id="90" name="Google Shape;90;p18"/>
          <p:cNvPicPr preferRelativeResize="0"/>
          <p:nvPr/>
        </p:nvPicPr>
        <p:blipFill>
          <a:blip r:embed="rId4">
            <a:alphaModFix/>
          </a:blip>
          <a:stretch>
            <a:fillRect/>
          </a:stretch>
        </p:blipFill>
        <p:spPr>
          <a:xfrm>
            <a:off x="1814325" y="1772525"/>
            <a:ext cx="5334000" cy="29718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9"/>
          <p:cNvSpPr txBox="1"/>
          <p:nvPr>
            <p:ph type="title"/>
          </p:nvPr>
        </p:nvSpPr>
        <p:spPr>
          <a:xfrm>
            <a:off x="311700" y="5635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 Method overloading</a:t>
            </a:r>
            <a:endParaRPr/>
          </a:p>
        </p:txBody>
      </p:sp>
      <p:sp>
        <p:nvSpPr>
          <p:cNvPr id="96" name="Google Shape;96;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97" name="Google Shape;97;p19"/>
          <p:cNvPicPr preferRelativeResize="0"/>
          <p:nvPr/>
        </p:nvPicPr>
        <p:blipFill>
          <a:blip r:embed="rId3">
            <a:alphaModFix/>
          </a:blip>
          <a:stretch>
            <a:fillRect/>
          </a:stretch>
        </p:blipFill>
        <p:spPr>
          <a:xfrm>
            <a:off x="2435604" y="1081104"/>
            <a:ext cx="3503250" cy="38206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0"/>
          <p:cNvSpPr txBox="1"/>
          <p:nvPr>
            <p:ph type="title"/>
          </p:nvPr>
        </p:nvSpPr>
        <p:spPr>
          <a:xfrm>
            <a:off x="259875" y="6930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operator overloading</a:t>
            </a:r>
            <a:endParaRPr/>
          </a:p>
        </p:txBody>
      </p:sp>
      <p:sp>
        <p:nvSpPr>
          <p:cNvPr id="103" name="Google Shape;103;p20"/>
          <p:cNvSpPr txBox="1"/>
          <p:nvPr>
            <p:ph idx="1" type="body"/>
          </p:nvPr>
        </p:nvSpPr>
        <p:spPr>
          <a:xfrm>
            <a:off x="311700" y="557100"/>
            <a:ext cx="8520600" cy="4011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300">
                <a:solidFill>
                  <a:srgbClr val="273239"/>
                </a:solidFill>
                <a:highlight>
                  <a:srgbClr val="FFFFFF"/>
                </a:highlight>
              </a:rPr>
              <a:t>Operator Overloading means giving extended meaning beyond their predefined operational meaning. </a:t>
            </a:r>
            <a:endParaRPr sz="1300">
              <a:solidFill>
                <a:srgbClr val="273239"/>
              </a:solidFill>
              <a:highlight>
                <a:srgbClr val="FFFFFF"/>
              </a:highlight>
            </a:endParaRPr>
          </a:p>
          <a:p>
            <a:pPr indent="0" lvl="0" marL="0" rtl="0" algn="l">
              <a:spcBef>
                <a:spcPts val="1200"/>
              </a:spcBef>
              <a:spcAft>
                <a:spcPts val="0"/>
              </a:spcAft>
              <a:buNone/>
            </a:pPr>
            <a:r>
              <a:rPr lang="en" sz="1300">
                <a:solidFill>
                  <a:srgbClr val="273239"/>
                </a:solidFill>
                <a:highlight>
                  <a:srgbClr val="FFFFFF"/>
                </a:highlight>
              </a:rPr>
              <a:t>For example operator + is used to add two integers as well as join two strings and merge two lists. </a:t>
            </a:r>
            <a:endParaRPr sz="1300">
              <a:solidFill>
                <a:srgbClr val="273239"/>
              </a:solidFill>
              <a:highlight>
                <a:srgbClr val="FFFFFF"/>
              </a:highlight>
            </a:endParaRPr>
          </a:p>
          <a:p>
            <a:pPr indent="0" lvl="0" marL="0" rtl="0" algn="l">
              <a:spcBef>
                <a:spcPts val="1200"/>
              </a:spcBef>
              <a:spcAft>
                <a:spcPts val="0"/>
              </a:spcAft>
              <a:buNone/>
            </a:pPr>
            <a:r>
              <a:rPr lang="en" sz="1300">
                <a:solidFill>
                  <a:srgbClr val="273239"/>
                </a:solidFill>
                <a:highlight>
                  <a:srgbClr val="FFFFFF"/>
                </a:highlight>
              </a:rPr>
              <a:t>It is achievable because ‘+’ operator is overloaded by int class and str class. </a:t>
            </a:r>
            <a:endParaRPr sz="1300">
              <a:solidFill>
                <a:srgbClr val="273239"/>
              </a:solidFill>
              <a:highlight>
                <a:srgbClr val="FFFFFF"/>
              </a:highlight>
            </a:endParaRPr>
          </a:p>
          <a:p>
            <a:pPr indent="0" lvl="0" marL="0" rtl="0" algn="l">
              <a:spcBef>
                <a:spcPts val="1200"/>
              </a:spcBef>
              <a:spcAft>
                <a:spcPts val="0"/>
              </a:spcAft>
              <a:buNone/>
            </a:pPr>
            <a:r>
              <a:rPr lang="en" sz="1300">
                <a:solidFill>
                  <a:srgbClr val="273239"/>
                </a:solidFill>
                <a:highlight>
                  <a:srgbClr val="FFFFFF"/>
                </a:highlight>
              </a:rPr>
              <a:t>the same built-in operator or function shows different behavior for objects of different classes, this is called </a:t>
            </a:r>
            <a:r>
              <a:rPr i="1" lang="en" sz="1300">
                <a:solidFill>
                  <a:srgbClr val="273239"/>
                </a:solidFill>
                <a:highlight>
                  <a:srgbClr val="FFFFFF"/>
                </a:highlight>
              </a:rPr>
              <a:t>Operator Overloading</a:t>
            </a:r>
            <a:r>
              <a:rPr lang="en" sz="1300">
                <a:solidFill>
                  <a:srgbClr val="273239"/>
                </a:solidFill>
                <a:highlight>
                  <a:srgbClr val="FFFFFF"/>
                </a:highlight>
              </a:rPr>
              <a:t>. </a:t>
            </a:r>
            <a:endParaRPr sz="1300">
              <a:solidFill>
                <a:srgbClr val="273239"/>
              </a:solidFill>
              <a:highlight>
                <a:srgbClr val="FFFFFF"/>
              </a:highlight>
            </a:endParaRPr>
          </a:p>
          <a:p>
            <a:pPr indent="0" lvl="0" marL="0" rtl="0" algn="l">
              <a:spcBef>
                <a:spcPts val="1200"/>
              </a:spcBef>
              <a:spcAft>
                <a:spcPts val="0"/>
              </a:spcAft>
              <a:buNone/>
            </a:pPr>
            <a:r>
              <a:rPr lang="en" sz="1700">
                <a:solidFill>
                  <a:srgbClr val="273239"/>
                </a:solidFill>
                <a:highlight>
                  <a:srgbClr val="FFFFFF"/>
                </a:highlight>
              </a:rPr>
              <a:t>To perform operations on </a:t>
            </a:r>
            <a:r>
              <a:rPr b="1" lang="en" sz="1700">
                <a:solidFill>
                  <a:srgbClr val="FF0000"/>
                </a:solidFill>
                <a:highlight>
                  <a:srgbClr val="FFFFFF"/>
                </a:highlight>
              </a:rPr>
              <a:t>user defined objects</a:t>
            </a:r>
            <a:endParaRPr b="1" sz="1700">
              <a:solidFill>
                <a:srgbClr val="FF0000"/>
              </a:solidFill>
              <a:highlight>
                <a:srgbClr val="FFFFFF"/>
              </a:highlight>
            </a:endParaRPr>
          </a:p>
          <a:p>
            <a:pPr indent="0" lvl="0" marL="0" rtl="0" algn="l">
              <a:spcBef>
                <a:spcPts val="1200"/>
              </a:spcBef>
              <a:spcAft>
                <a:spcPts val="1200"/>
              </a:spcAft>
              <a:buNone/>
            </a:pPr>
            <a:r>
              <a:rPr lang="en" sz="1700">
                <a:solidFill>
                  <a:srgbClr val="273239"/>
                </a:solidFill>
                <a:highlight>
                  <a:srgbClr val="FFFFFF"/>
                </a:highlight>
              </a:rPr>
              <a:t>We can use magic function and do the operations</a:t>
            </a:r>
            <a:endParaRPr sz="1700">
              <a:solidFill>
                <a:srgbClr val="273239"/>
              </a:solidFill>
              <a:highlight>
                <a:srgbClr val="FFFFFF"/>
              </a:highlight>
            </a:endParaRPr>
          </a:p>
        </p:txBody>
      </p:sp>
      <p:pic>
        <p:nvPicPr>
          <p:cNvPr id="104" name="Google Shape;104;p20"/>
          <p:cNvPicPr preferRelativeResize="0"/>
          <p:nvPr/>
        </p:nvPicPr>
        <p:blipFill>
          <a:blip r:embed="rId3">
            <a:alphaModFix/>
          </a:blip>
          <a:stretch>
            <a:fillRect/>
          </a:stretch>
        </p:blipFill>
        <p:spPr>
          <a:xfrm>
            <a:off x="5483900" y="1931250"/>
            <a:ext cx="3520475" cy="30697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1"/>
          <p:cNvSpPr txBox="1"/>
          <p:nvPr>
            <p:ph type="title"/>
          </p:nvPr>
        </p:nvSpPr>
        <p:spPr>
          <a:xfrm>
            <a:off x="363525" y="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Binary Operator (magic functions</a:t>
            </a:r>
            <a:endParaRPr/>
          </a:p>
        </p:txBody>
      </p:sp>
      <p:sp>
        <p:nvSpPr>
          <p:cNvPr id="110" name="Google Shape;110;p21"/>
          <p:cNvSpPr txBox="1"/>
          <p:nvPr>
            <p:ph idx="1" type="body"/>
          </p:nvPr>
        </p:nvSpPr>
        <p:spPr>
          <a:xfrm>
            <a:off x="311700" y="453450"/>
            <a:ext cx="8520600" cy="4115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We can achieve operator overloading with python magic functions</a:t>
            </a:r>
            <a:endParaRPr/>
          </a:p>
          <a:p>
            <a:pPr indent="0" lvl="0" marL="0" rtl="0" algn="l">
              <a:spcBef>
                <a:spcPts val="1200"/>
              </a:spcBef>
              <a:spcAft>
                <a:spcPts val="1200"/>
              </a:spcAft>
              <a:buNone/>
            </a:pPr>
            <a:r>
              <a:t/>
            </a:r>
            <a:endParaRPr/>
          </a:p>
        </p:txBody>
      </p:sp>
      <p:graphicFrame>
        <p:nvGraphicFramePr>
          <p:cNvPr id="111" name="Google Shape;111;p21"/>
          <p:cNvGraphicFramePr/>
          <p:nvPr/>
        </p:nvGraphicFramePr>
        <p:xfrm>
          <a:off x="877950" y="858600"/>
          <a:ext cx="3000000" cy="3000000"/>
        </p:xfrm>
        <a:graphic>
          <a:graphicData uri="http://schemas.openxmlformats.org/drawingml/2006/table">
            <a:tbl>
              <a:tblPr>
                <a:solidFill>
                  <a:srgbClr val="FFFFFF"/>
                </a:solidFill>
                <a:tableStyleId>{CC7BBF41-F13D-48A6-B6F8-297C647B4558}</a:tableStyleId>
              </a:tblPr>
              <a:tblGrid>
                <a:gridCol w="1021500"/>
                <a:gridCol w="2749075"/>
              </a:tblGrid>
              <a:tr h="269425">
                <a:tc>
                  <a:txBody>
                    <a:bodyPr/>
                    <a:lstStyle/>
                    <a:p>
                      <a:pPr indent="0" lvl="0" marL="0" rtl="0" algn="l">
                        <a:lnSpc>
                          <a:spcPct val="100000"/>
                        </a:lnSpc>
                        <a:spcBef>
                          <a:spcPts val="0"/>
                        </a:spcBef>
                        <a:spcAft>
                          <a:spcPts val="0"/>
                        </a:spcAft>
                        <a:buNone/>
                      </a:pPr>
                      <a:r>
                        <a:rPr lang="en" sz="1300">
                          <a:solidFill>
                            <a:srgbClr val="273239"/>
                          </a:solidFill>
                          <a:highlight>
                            <a:srgbClr val="FFFFFF"/>
                          </a:highlight>
                        </a:rPr>
                        <a:t>Operator</a:t>
                      </a:r>
                      <a:endParaRPr sz="1300">
                        <a:solidFill>
                          <a:srgbClr val="273239"/>
                        </a:solidFill>
                        <a:highlight>
                          <a:srgbClr val="FFFFFF"/>
                        </a:highlight>
                      </a:endParaRPr>
                    </a:p>
                  </a:txBody>
                  <a:tcPr marT="91425" marB="91425" marR="91425" marL="91425" anchor="ctr"/>
                </a:tc>
                <a:tc>
                  <a:txBody>
                    <a:bodyPr/>
                    <a:lstStyle/>
                    <a:p>
                      <a:pPr indent="0" lvl="0" marL="0" rtl="0" algn="l">
                        <a:lnSpc>
                          <a:spcPct val="100000"/>
                        </a:lnSpc>
                        <a:spcBef>
                          <a:spcPts val="0"/>
                        </a:spcBef>
                        <a:spcAft>
                          <a:spcPts val="0"/>
                        </a:spcAft>
                        <a:buNone/>
                      </a:pPr>
                      <a:r>
                        <a:rPr lang="en" sz="1300">
                          <a:solidFill>
                            <a:srgbClr val="273239"/>
                          </a:solidFill>
                          <a:highlight>
                            <a:srgbClr val="FFFFFF"/>
                          </a:highlight>
                        </a:rPr>
                        <a:t>Magic Method</a:t>
                      </a:r>
                      <a:endParaRPr sz="1300">
                        <a:solidFill>
                          <a:srgbClr val="273239"/>
                        </a:solidFill>
                        <a:highlight>
                          <a:srgbClr val="FFFFFF"/>
                        </a:highlight>
                      </a:endParaRPr>
                    </a:p>
                  </a:txBody>
                  <a:tcPr marT="91425" marB="91425" marR="91425" marL="91425" anchor="ctr"/>
                </a:tc>
              </a:tr>
              <a:tr h="269425">
                <a:tc>
                  <a:txBody>
                    <a:bodyPr/>
                    <a:lstStyle/>
                    <a:p>
                      <a:pPr indent="0" lvl="0" marL="0" rtl="0" algn="l">
                        <a:lnSpc>
                          <a:spcPct val="100000"/>
                        </a:lnSpc>
                        <a:spcBef>
                          <a:spcPts val="0"/>
                        </a:spcBef>
                        <a:spcAft>
                          <a:spcPts val="0"/>
                        </a:spcAft>
                        <a:buNone/>
                      </a:pPr>
                      <a:r>
                        <a:rPr b="1" lang="en" sz="1500">
                          <a:solidFill>
                            <a:srgbClr val="273239"/>
                          </a:solidFill>
                          <a:highlight>
                            <a:srgbClr val="FFFFFF"/>
                          </a:highlight>
                        </a:rPr>
                        <a:t>+</a:t>
                      </a:r>
                      <a:endParaRPr b="1" sz="1500">
                        <a:solidFill>
                          <a:srgbClr val="273239"/>
                        </a:solidFill>
                        <a:highlight>
                          <a:srgbClr val="FFFFFF"/>
                        </a:highlight>
                      </a:endParaRPr>
                    </a:p>
                  </a:txBody>
                  <a:tcPr marT="91425" marB="91425" marR="91425" marL="91425" anchor="ctr"/>
                </a:tc>
                <a:tc>
                  <a:txBody>
                    <a:bodyPr/>
                    <a:lstStyle/>
                    <a:p>
                      <a:pPr indent="0" lvl="0" marL="0" rtl="0" algn="l">
                        <a:lnSpc>
                          <a:spcPct val="100000"/>
                        </a:lnSpc>
                        <a:spcBef>
                          <a:spcPts val="0"/>
                        </a:spcBef>
                        <a:spcAft>
                          <a:spcPts val="0"/>
                        </a:spcAft>
                        <a:buNone/>
                      </a:pPr>
                      <a:r>
                        <a:rPr lang="en" sz="1500">
                          <a:solidFill>
                            <a:srgbClr val="273239"/>
                          </a:solidFill>
                          <a:highlight>
                            <a:srgbClr val="FFFFFF"/>
                          </a:highlight>
                        </a:rPr>
                        <a:t>__add__(self, other)</a:t>
                      </a:r>
                      <a:endParaRPr sz="1500">
                        <a:solidFill>
                          <a:srgbClr val="273239"/>
                        </a:solidFill>
                        <a:highlight>
                          <a:srgbClr val="FFFFFF"/>
                        </a:highlight>
                      </a:endParaRPr>
                    </a:p>
                  </a:txBody>
                  <a:tcPr marT="91425" marB="91425" marR="91425" marL="91425" anchor="ctr"/>
                </a:tc>
              </a:tr>
              <a:tr h="269425">
                <a:tc>
                  <a:txBody>
                    <a:bodyPr/>
                    <a:lstStyle/>
                    <a:p>
                      <a:pPr indent="0" lvl="0" marL="0" rtl="0" algn="l">
                        <a:lnSpc>
                          <a:spcPct val="100000"/>
                        </a:lnSpc>
                        <a:spcBef>
                          <a:spcPts val="0"/>
                        </a:spcBef>
                        <a:spcAft>
                          <a:spcPts val="0"/>
                        </a:spcAft>
                        <a:buNone/>
                      </a:pPr>
                      <a:r>
                        <a:rPr b="1" lang="en" sz="1500">
                          <a:solidFill>
                            <a:srgbClr val="273239"/>
                          </a:solidFill>
                          <a:highlight>
                            <a:srgbClr val="FFFFFF"/>
                          </a:highlight>
                        </a:rPr>
                        <a:t>–</a:t>
                      </a:r>
                      <a:endParaRPr b="1" sz="1500">
                        <a:solidFill>
                          <a:srgbClr val="273239"/>
                        </a:solidFill>
                        <a:highlight>
                          <a:srgbClr val="FFFFFF"/>
                        </a:highlight>
                      </a:endParaRPr>
                    </a:p>
                  </a:txBody>
                  <a:tcPr marT="91425" marB="91425" marR="91425" marL="91425" anchor="ctr"/>
                </a:tc>
                <a:tc>
                  <a:txBody>
                    <a:bodyPr/>
                    <a:lstStyle/>
                    <a:p>
                      <a:pPr indent="0" lvl="0" marL="0" rtl="0" algn="l">
                        <a:lnSpc>
                          <a:spcPct val="100000"/>
                        </a:lnSpc>
                        <a:spcBef>
                          <a:spcPts val="0"/>
                        </a:spcBef>
                        <a:spcAft>
                          <a:spcPts val="0"/>
                        </a:spcAft>
                        <a:buNone/>
                      </a:pPr>
                      <a:r>
                        <a:rPr lang="en" sz="1500">
                          <a:solidFill>
                            <a:srgbClr val="273239"/>
                          </a:solidFill>
                          <a:highlight>
                            <a:srgbClr val="FFFFFF"/>
                          </a:highlight>
                        </a:rPr>
                        <a:t>__sub__(self, other)</a:t>
                      </a:r>
                      <a:endParaRPr sz="1500">
                        <a:solidFill>
                          <a:srgbClr val="273239"/>
                        </a:solidFill>
                        <a:highlight>
                          <a:srgbClr val="FFFFFF"/>
                        </a:highlight>
                      </a:endParaRPr>
                    </a:p>
                  </a:txBody>
                  <a:tcPr marT="91425" marB="91425" marR="91425" marL="91425" anchor="ctr"/>
                </a:tc>
              </a:tr>
              <a:tr h="269425">
                <a:tc>
                  <a:txBody>
                    <a:bodyPr/>
                    <a:lstStyle/>
                    <a:p>
                      <a:pPr indent="0" lvl="0" marL="0" rtl="0" algn="l">
                        <a:lnSpc>
                          <a:spcPct val="100000"/>
                        </a:lnSpc>
                        <a:spcBef>
                          <a:spcPts val="0"/>
                        </a:spcBef>
                        <a:spcAft>
                          <a:spcPts val="0"/>
                        </a:spcAft>
                        <a:buNone/>
                      </a:pPr>
                      <a:r>
                        <a:rPr b="1" lang="en" sz="1500">
                          <a:solidFill>
                            <a:srgbClr val="273239"/>
                          </a:solidFill>
                          <a:highlight>
                            <a:srgbClr val="FFFFFF"/>
                          </a:highlight>
                        </a:rPr>
                        <a:t>*</a:t>
                      </a:r>
                      <a:endParaRPr b="1" sz="1500">
                        <a:solidFill>
                          <a:srgbClr val="273239"/>
                        </a:solidFill>
                        <a:highlight>
                          <a:srgbClr val="FFFFFF"/>
                        </a:highlight>
                      </a:endParaRPr>
                    </a:p>
                  </a:txBody>
                  <a:tcPr marT="91425" marB="91425" marR="91425" marL="91425" anchor="ctr"/>
                </a:tc>
                <a:tc>
                  <a:txBody>
                    <a:bodyPr/>
                    <a:lstStyle/>
                    <a:p>
                      <a:pPr indent="0" lvl="0" marL="0" rtl="0" algn="l">
                        <a:lnSpc>
                          <a:spcPct val="100000"/>
                        </a:lnSpc>
                        <a:spcBef>
                          <a:spcPts val="0"/>
                        </a:spcBef>
                        <a:spcAft>
                          <a:spcPts val="0"/>
                        </a:spcAft>
                        <a:buNone/>
                      </a:pPr>
                      <a:r>
                        <a:rPr lang="en" sz="1500">
                          <a:solidFill>
                            <a:srgbClr val="273239"/>
                          </a:solidFill>
                          <a:highlight>
                            <a:srgbClr val="FFFFFF"/>
                          </a:highlight>
                        </a:rPr>
                        <a:t>__mul__(self, other)</a:t>
                      </a:r>
                      <a:endParaRPr sz="1500">
                        <a:solidFill>
                          <a:srgbClr val="273239"/>
                        </a:solidFill>
                        <a:highlight>
                          <a:srgbClr val="FFFFFF"/>
                        </a:highlight>
                      </a:endParaRPr>
                    </a:p>
                  </a:txBody>
                  <a:tcPr marT="91425" marB="91425" marR="91425" marL="91425" anchor="ctr"/>
                </a:tc>
              </a:tr>
              <a:tr h="269425">
                <a:tc>
                  <a:txBody>
                    <a:bodyPr/>
                    <a:lstStyle/>
                    <a:p>
                      <a:pPr indent="0" lvl="0" marL="0" rtl="0" algn="l">
                        <a:lnSpc>
                          <a:spcPct val="100000"/>
                        </a:lnSpc>
                        <a:spcBef>
                          <a:spcPts val="0"/>
                        </a:spcBef>
                        <a:spcAft>
                          <a:spcPts val="0"/>
                        </a:spcAft>
                        <a:buNone/>
                      </a:pPr>
                      <a:r>
                        <a:rPr b="1" lang="en" sz="1500">
                          <a:solidFill>
                            <a:srgbClr val="273239"/>
                          </a:solidFill>
                          <a:highlight>
                            <a:srgbClr val="FFFFFF"/>
                          </a:highlight>
                        </a:rPr>
                        <a:t>/</a:t>
                      </a:r>
                      <a:endParaRPr b="1" sz="1500">
                        <a:solidFill>
                          <a:srgbClr val="273239"/>
                        </a:solidFill>
                        <a:highlight>
                          <a:srgbClr val="FFFFFF"/>
                        </a:highlight>
                      </a:endParaRPr>
                    </a:p>
                  </a:txBody>
                  <a:tcPr marT="91425" marB="91425" marR="91425" marL="91425" anchor="ctr"/>
                </a:tc>
                <a:tc>
                  <a:txBody>
                    <a:bodyPr/>
                    <a:lstStyle/>
                    <a:p>
                      <a:pPr indent="0" lvl="0" marL="0" rtl="0" algn="l">
                        <a:lnSpc>
                          <a:spcPct val="100000"/>
                        </a:lnSpc>
                        <a:spcBef>
                          <a:spcPts val="0"/>
                        </a:spcBef>
                        <a:spcAft>
                          <a:spcPts val="0"/>
                        </a:spcAft>
                        <a:buNone/>
                      </a:pPr>
                      <a:r>
                        <a:rPr lang="en" sz="1500">
                          <a:solidFill>
                            <a:srgbClr val="273239"/>
                          </a:solidFill>
                          <a:highlight>
                            <a:srgbClr val="FFFFFF"/>
                          </a:highlight>
                        </a:rPr>
                        <a:t>__truediv__(self, other)</a:t>
                      </a:r>
                      <a:endParaRPr sz="1500">
                        <a:solidFill>
                          <a:srgbClr val="273239"/>
                        </a:solidFill>
                        <a:highlight>
                          <a:srgbClr val="FFFFFF"/>
                        </a:highlight>
                      </a:endParaRPr>
                    </a:p>
                  </a:txBody>
                  <a:tcPr marT="91425" marB="91425" marR="91425" marL="91425" anchor="ctr"/>
                </a:tc>
              </a:tr>
              <a:tr h="269425">
                <a:tc>
                  <a:txBody>
                    <a:bodyPr/>
                    <a:lstStyle/>
                    <a:p>
                      <a:pPr indent="0" lvl="0" marL="0" rtl="0" algn="l">
                        <a:lnSpc>
                          <a:spcPct val="100000"/>
                        </a:lnSpc>
                        <a:spcBef>
                          <a:spcPts val="0"/>
                        </a:spcBef>
                        <a:spcAft>
                          <a:spcPts val="0"/>
                        </a:spcAft>
                        <a:buNone/>
                      </a:pPr>
                      <a:r>
                        <a:rPr b="1" lang="en" sz="1500">
                          <a:solidFill>
                            <a:srgbClr val="273239"/>
                          </a:solidFill>
                          <a:highlight>
                            <a:srgbClr val="FFFFFF"/>
                          </a:highlight>
                        </a:rPr>
                        <a:t>//</a:t>
                      </a:r>
                      <a:endParaRPr b="1" sz="1500">
                        <a:solidFill>
                          <a:srgbClr val="273239"/>
                        </a:solidFill>
                        <a:highlight>
                          <a:srgbClr val="FFFFFF"/>
                        </a:highlight>
                      </a:endParaRPr>
                    </a:p>
                  </a:txBody>
                  <a:tcPr marT="91425" marB="91425" marR="91425" marL="91425" anchor="ctr"/>
                </a:tc>
                <a:tc>
                  <a:txBody>
                    <a:bodyPr/>
                    <a:lstStyle/>
                    <a:p>
                      <a:pPr indent="0" lvl="0" marL="0" rtl="0" algn="l">
                        <a:lnSpc>
                          <a:spcPct val="100000"/>
                        </a:lnSpc>
                        <a:spcBef>
                          <a:spcPts val="0"/>
                        </a:spcBef>
                        <a:spcAft>
                          <a:spcPts val="0"/>
                        </a:spcAft>
                        <a:buNone/>
                      </a:pPr>
                      <a:r>
                        <a:rPr lang="en" sz="1500">
                          <a:solidFill>
                            <a:srgbClr val="273239"/>
                          </a:solidFill>
                          <a:highlight>
                            <a:srgbClr val="FFFFFF"/>
                          </a:highlight>
                        </a:rPr>
                        <a:t>__floordiv__(self, other)</a:t>
                      </a:r>
                      <a:endParaRPr sz="1500">
                        <a:solidFill>
                          <a:srgbClr val="273239"/>
                        </a:solidFill>
                        <a:highlight>
                          <a:srgbClr val="FFFFFF"/>
                        </a:highlight>
                      </a:endParaRPr>
                    </a:p>
                  </a:txBody>
                  <a:tcPr marT="91425" marB="91425" marR="91425" marL="91425" anchor="ctr"/>
                </a:tc>
              </a:tr>
              <a:tr h="269425">
                <a:tc>
                  <a:txBody>
                    <a:bodyPr/>
                    <a:lstStyle/>
                    <a:p>
                      <a:pPr indent="0" lvl="0" marL="0" rtl="0" algn="l">
                        <a:lnSpc>
                          <a:spcPct val="100000"/>
                        </a:lnSpc>
                        <a:spcBef>
                          <a:spcPts val="0"/>
                        </a:spcBef>
                        <a:spcAft>
                          <a:spcPts val="0"/>
                        </a:spcAft>
                        <a:buNone/>
                      </a:pPr>
                      <a:r>
                        <a:rPr b="1" lang="en" sz="1500">
                          <a:solidFill>
                            <a:srgbClr val="273239"/>
                          </a:solidFill>
                          <a:highlight>
                            <a:srgbClr val="FFFFFF"/>
                          </a:highlight>
                        </a:rPr>
                        <a:t>%</a:t>
                      </a:r>
                      <a:endParaRPr b="1" sz="1500">
                        <a:solidFill>
                          <a:srgbClr val="273239"/>
                        </a:solidFill>
                        <a:highlight>
                          <a:srgbClr val="FFFFFF"/>
                        </a:highlight>
                      </a:endParaRPr>
                    </a:p>
                  </a:txBody>
                  <a:tcPr marT="91425" marB="91425" marR="91425" marL="91425" anchor="ctr"/>
                </a:tc>
                <a:tc>
                  <a:txBody>
                    <a:bodyPr/>
                    <a:lstStyle/>
                    <a:p>
                      <a:pPr indent="0" lvl="0" marL="0" rtl="0" algn="l">
                        <a:lnSpc>
                          <a:spcPct val="100000"/>
                        </a:lnSpc>
                        <a:spcBef>
                          <a:spcPts val="0"/>
                        </a:spcBef>
                        <a:spcAft>
                          <a:spcPts val="0"/>
                        </a:spcAft>
                        <a:buNone/>
                      </a:pPr>
                      <a:r>
                        <a:rPr lang="en" sz="1500">
                          <a:solidFill>
                            <a:srgbClr val="273239"/>
                          </a:solidFill>
                          <a:highlight>
                            <a:srgbClr val="FFFFFF"/>
                          </a:highlight>
                        </a:rPr>
                        <a:t>__mod__(self, other)</a:t>
                      </a:r>
                      <a:endParaRPr sz="1500">
                        <a:solidFill>
                          <a:srgbClr val="273239"/>
                        </a:solidFill>
                        <a:highlight>
                          <a:srgbClr val="FFFFFF"/>
                        </a:highlight>
                      </a:endParaRPr>
                    </a:p>
                  </a:txBody>
                  <a:tcPr marT="91425" marB="91425" marR="91425" marL="91425" anchor="ctr"/>
                </a:tc>
              </a:tr>
              <a:tr h="269425">
                <a:tc>
                  <a:txBody>
                    <a:bodyPr/>
                    <a:lstStyle/>
                    <a:p>
                      <a:pPr indent="0" lvl="0" marL="0" rtl="0" algn="l">
                        <a:lnSpc>
                          <a:spcPct val="100000"/>
                        </a:lnSpc>
                        <a:spcBef>
                          <a:spcPts val="0"/>
                        </a:spcBef>
                        <a:spcAft>
                          <a:spcPts val="0"/>
                        </a:spcAft>
                        <a:buNone/>
                      </a:pPr>
                      <a:r>
                        <a:rPr b="1" lang="en" sz="1500">
                          <a:solidFill>
                            <a:srgbClr val="273239"/>
                          </a:solidFill>
                          <a:highlight>
                            <a:srgbClr val="FFFFFF"/>
                          </a:highlight>
                        </a:rPr>
                        <a:t>**</a:t>
                      </a:r>
                      <a:endParaRPr b="1" sz="1500">
                        <a:solidFill>
                          <a:srgbClr val="273239"/>
                        </a:solidFill>
                        <a:highlight>
                          <a:srgbClr val="FFFFFF"/>
                        </a:highlight>
                      </a:endParaRPr>
                    </a:p>
                  </a:txBody>
                  <a:tcPr marT="91425" marB="91425" marR="91425" marL="91425" anchor="ctr"/>
                </a:tc>
                <a:tc>
                  <a:txBody>
                    <a:bodyPr/>
                    <a:lstStyle/>
                    <a:p>
                      <a:pPr indent="0" lvl="0" marL="0" rtl="0" algn="l">
                        <a:lnSpc>
                          <a:spcPct val="100000"/>
                        </a:lnSpc>
                        <a:spcBef>
                          <a:spcPts val="0"/>
                        </a:spcBef>
                        <a:spcAft>
                          <a:spcPts val="0"/>
                        </a:spcAft>
                        <a:buNone/>
                      </a:pPr>
                      <a:r>
                        <a:rPr lang="en" sz="1500">
                          <a:solidFill>
                            <a:srgbClr val="273239"/>
                          </a:solidFill>
                          <a:highlight>
                            <a:srgbClr val="FFFFFF"/>
                          </a:highlight>
                        </a:rPr>
                        <a:t>__pow__(self, other)</a:t>
                      </a:r>
                      <a:endParaRPr sz="1500">
                        <a:solidFill>
                          <a:srgbClr val="273239"/>
                        </a:solidFill>
                        <a:highlight>
                          <a:srgbClr val="FFFFFF"/>
                        </a:highlight>
                      </a:endParaRPr>
                    </a:p>
                  </a:txBody>
                  <a:tcPr marT="91425" marB="91425" marR="91425" marL="91425" anchor="ctr"/>
                </a:tc>
              </a:tr>
            </a:tbl>
          </a:graphicData>
        </a:graphic>
      </p:graphicFrame>
      <p:graphicFrame>
        <p:nvGraphicFramePr>
          <p:cNvPr id="112" name="Google Shape;112;p21"/>
          <p:cNvGraphicFramePr/>
          <p:nvPr/>
        </p:nvGraphicFramePr>
        <p:xfrm>
          <a:off x="5189200" y="959175"/>
          <a:ext cx="3000000" cy="3000000"/>
        </p:xfrm>
        <a:graphic>
          <a:graphicData uri="http://schemas.openxmlformats.org/drawingml/2006/table">
            <a:tbl>
              <a:tblPr>
                <a:solidFill>
                  <a:srgbClr val="FFFFFF"/>
                </a:solidFill>
                <a:tableStyleId>{CC7BBF41-F13D-48A6-B6F8-297C647B4558}</a:tableStyleId>
              </a:tblPr>
              <a:tblGrid>
                <a:gridCol w="1021500"/>
                <a:gridCol w="2749075"/>
              </a:tblGrid>
              <a:tr h="269425">
                <a:tc>
                  <a:txBody>
                    <a:bodyPr/>
                    <a:lstStyle/>
                    <a:p>
                      <a:pPr indent="0" lvl="0" marL="0" rtl="0" algn="l">
                        <a:lnSpc>
                          <a:spcPct val="100000"/>
                        </a:lnSpc>
                        <a:spcBef>
                          <a:spcPts val="0"/>
                        </a:spcBef>
                        <a:spcAft>
                          <a:spcPts val="0"/>
                        </a:spcAft>
                        <a:buNone/>
                      </a:pPr>
                      <a:r>
                        <a:rPr lang="en" sz="1300">
                          <a:solidFill>
                            <a:srgbClr val="273239"/>
                          </a:solidFill>
                          <a:highlight>
                            <a:srgbClr val="FFFFFF"/>
                          </a:highlight>
                        </a:rPr>
                        <a:t>Operator</a:t>
                      </a:r>
                      <a:endParaRPr sz="1300">
                        <a:solidFill>
                          <a:srgbClr val="273239"/>
                        </a:solidFill>
                        <a:highlight>
                          <a:srgbClr val="FFFFFF"/>
                        </a:highlight>
                      </a:endParaRPr>
                    </a:p>
                  </a:txBody>
                  <a:tcPr marT="91425" marB="91425" marR="91425" marL="91425" anchor="ctr"/>
                </a:tc>
                <a:tc>
                  <a:txBody>
                    <a:bodyPr/>
                    <a:lstStyle/>
                    <a:p>
                      <a:pPr indent="0" lvl="0" marL="0" rtl="0" algn="l">
                        <a:lnSpc>
                          <a:spcPct val="100000"/>
                        </a:lnSpc>
                        <a:spcBef>
                          <a:spcPts val="0"/>
                        </a:spcBef>
                        <a:spcAft>
                          <a:spcPts val="0"/>
                        </a:spcAft>
                        <a:buNone/>
                      </a:pPr>
                      <a:r>
                        <a:rPr lang="en" sz="1300">
                          <a:solidFill>
                            <a:srgbClr val="273239"/>
                          </a:solidFill>
                          <a:highlight>
                            <a:srgbClr val="FFFFFF"/>
                          </a:highlight>
                        </a:rPr>
                        <a:t>Magic Method</a:t>
                      </a:r>
                      <a:endParaRPr sz="1300">
                        <a:solidFill>
                          <a:srgbClr val="273239"/>
                        </a:solidFill>
                        <a:highlight>
                          <a:srgbClr val="FFFFFF"/>
                        </a:highlight>
                      </a:endParaRPr>
                    </a:p>
                  </a:txBody>
                  <a:tcPr marT="91425" marB="91425" marR="91425" marL="91425" anchor="ctr"/>
                </a:tc>
              </a:tr>
              <a:tr h="269425">
                <a:tc>
                  <a:txBody>
                    <a:bodyPr/>
                    <a:lstStyle/>
                    <a:p>
                      <a:pPr indent="0" lvl="0" marL="0" rtl="0" algn="l">
                        <a:lnSpc>
                          <a:spcPct val="100000"/>
                        </a:lnSpc>
                        <a:spcBef>
                          <a:spcPts val="0"/>
                        </a:spcBef>
                        <a:spcAft>
                          <a:spcPts val="0"/>
                        </a:spcAft>
                        <a:buNone/>
                      </a:pPr>
                      <a:r>
                        <a:rPr lang="en" sz="1600">
                          <a:solidFill>
                            <a:srgbClr val="273239"/>
                          </a:solidFill>
                          <a:highlight>
                            <a:srgbClr val="FFFFFF"/>
                          </a:highlight>
                        </a:rPr>
                        <a:t>&gt;&gt;</a:t>
                      </a:r>
                      <a:endParaRPr sz="1600">
                        <a:solidFill>
                          <a:srgbClr val="273239"/>
                        </a:solidFill>
                        <a:highlight>
                          <a:srgbClr val="FFFFFF"/>
                        </a:highlight>
                      </a:endParaRPr>
                    </a:p>
                  </a:txBody>
                  <a:tcPr marT="91425" marB="91425" marR="91425" marL="91425" anchor="ctr"/>
                </a:tc>
                <a:tc>
                  <a:txBody>
                    <a:bodyPr/>
                    <a:lstStyle/>
                    <a:p>
                      <a:pPr indent="0" lvl="0" marL="0" rtl="0" algn="l">
                        <a:lnSpc>
                          <a:spcPct val="100000"/>
                        </a:lnSpc>
                        <a:spcBef>
                          <a:spcPts val="0"/>
                        </a:spcBef>
                        <a:spcAft>
                          <a:spcPts val="0"/>
                        </a:spcAft>
                        <a:buNone/>
                      </a:pPr>
                      <a:r>
                        <a:rPr lang="en" sz="1600">
                          <a:solidFill>
                            <a:srgbClr val="273239"/>
                          </a:solidFill>
                          <a:highlight>
                            <a:srgbClr val="FFFFFF"/>
                          </a:highlight>
                        </a:rPr>
                        <a:t>__rshift__(self, other)</a:t>
                      </a:r>
                      <a:endParaRPr sz="1600">
                        <a:solidFill>
                          <a:srgbClr val="273239"/>
                        </a:solidFill>
                        <a:highlight>
                          <a:srgbClr val="FFFFFF"/>
                        </a:highlight>
                      </a:endParaRPr>
                    </a:p>
                  </a:txBody>
                  <a:tcPr marT="91425" marB="91425" marR="91425" marL="91425" anchor="ctr"/>
                </a:tc>
              </a:tr>
              <a:tr h="269425">
                <a:tc>
                  <a:txBody>
                    <a:bodyPr/>
                    <a:lstStyle/>
                    <a:p>
                      <a:pPr indent="0" lvl="0" marL="0" rtl="0" algn="l">
                        <a:lnSpc>
                          <a:spcPct val="100000"/>
                        </a:lnSpc>
                        <a:spcBef>
                          <a:spcPts val="0"/>
                        </a:spcBef>
                        <a:spcAft>
                          <a:spcPts val="0"/>
                        </a:spcAft>
                        <a:buNone/>
                      </a:pPr>
                      <a:r>
                        <a:rPr lang="en" sz="1600">
                          <a:solidFill>
                            <a:srgbClr val="273239"/>
                          </a:solidFill>
                          <a:highlight>
                            <a:srgbClr val="FFFFFF"/>
                          </a:highlight>
                        </a:rPr>
                        <a:t>&lt;&lt;</a:t>
                      </a:r>
                      <a:endParaRPr sz="1600">
                        <a:solidFill>
                          <a:srgbClr val="273239"/>
                        </a:solidFill>
                        <a:highlight>
                          <a:srgbClr val="FFFFFF"/>
                        </a:highlight>
                      </a:endParaRPr>
                    </a:p>
                  </a:txBody>
                  <a:tcPr marT="91425" marB="91425" marR="91425" marL="91425" anchor="ctr"/>
                </a:tc>
                <a:tc>
                  <a:txBody>
                    <a:bodyPr/>
                    <a:lstStyle/>
                    <a:p>
                      <a:pPr indent="0" lvl="0" marL="0" rtl="0" algn="l">
                        <a:lnSpc>
                          <a:spcPct val="100000"/>
                        </a:lnSpc>
                        <a:spcBef>
                          <a:spcPts val="0"/>
                        </a:spcBef>
                        <a:spcAft>
                          <a:spcPts val="0"/>
                        </a:spcAft>
                        <a:buNone/>
                      </a:pPr>
                      <a:r>
                        <a:rPr lang="en" sz="1600">
                          <a:solidFill>
                            <a:srgbClr val="273239"/>
                          </a:solidFill>
                          <a:highlight>
                            <a:srgbClr val="FFFFFF"/>
                          </a:highlight>
                        </a:rPr>
                        <a:t>__lshift__(self, other)</a:t>
                      </a:r>
                      <a:endParaRPr sz="1600">
                        <a:solidFill>
                          <a:srgbClr val="273239"/>
                        </a:solidFill>
                        <a:highlight>
                          <a:srgbClr val="FFFFFF"/>
                        </a:highlight>
                      </a:endParaRPr>
                    </a:p>
                  </a:txBody>
                  <a:tcPr marT="91425" marB="91425" marR="91425" marL="91425" anchor="ctr"/>
                </a:tc>
              </a:tr>
              <a:tr h="269425">
                <a:tc>
                  <a:txBody>
                    <a:bodyPr/>
                    <a:lstStyle/>
                    <a:p>
                      <a:pPr indent="0" lvl="0" marL="0" rtl="0" algn="l">
                        <a:lnSpc>
                          <a:spcPct val="100000"/>
                        </a:lnSpc>
                        <a:spcBef>
                          <a:spcPts val="0"/>
                        </a:spcBef>
                        <a:spcAft>
                          <a:spcPts val="0"/>
                        </a:spcAft>
                        <a:buNone/>
                      </a:pPr>
                      <a:r>
                        <a:rPr lang="en" sz="1600">
                          <a:solidFill>
                            <a:srgbClr val="273239"/>
                          </a:solidFill>
                          <a:highlight>
                            <a:srgbClr val="FFFFFF"/>
                          </a:highlight>
                        </a:rPr>
                        <a:t>&amp;</a:t>
                      </a:r>
                      <a:endParaRPr sz="1600">
                        <a:solidFill>
                          <a:srgbClr val="273239"/>
                        </a:solidFill>
                        <a:highlight>
                          <a:srgbClr val="FFFFFF"/>
                        </a:highlight>
                      </a:endParaRPr>
                    </a:p>
                  </a:txBody>
                  <a:tcPr marT="91425" marB="91425" marR="91425" marL="91425" anchor="ctr"/>
                </a:tc>
                <a:tc>
                  <a:txBody>
                    <a:bodyPr/>
                    <a:lstStyle/>
                    <a:p>
                      <a:pPr indent="0" lvl="0" marL="0" rtl="0" algn="l">
                        <a:lnSpc>
                          <a:spcPct val="100000"/>
                        </a:lnSpc>
                        <a:spcBef>
                          <a:spcPts val="0"/>
                        </a:spcBef>
                        <a:spcAft>
                          <a:spcPts val="0"/>
                        </a:spcAft>
                        <a:buNone/>
                      </a:pPr>
                      <a:r>
                        <a:rPr lang="en" sz="1600">
                          <a:solidFill>
                            <a:srgbClr val="273239"/>
                          </a:solidFill>
                          <a:highlight>
                            <a:srgbClr val="FFFFFF"/>
                          </a:highlight>
                        </a:rPr>
                        <a:t>__and__(self, other)</a:t>
                      </a:r>
                      <a:endParaRPr sz="1600">
                        <a:solidFill>
                          <a:srgbClr val="273239"/>
                        </a:solidFill>
                        <a:highlight>
                          <a:srgbClr val="FFFFFF"/>
                        </a:highlight>
                      </a:endParaRPr>
                    </a:p>
                  </a:txBody>
                  <a:tcPr marT="91425" marB="91425" marR="91425" marL="91425" anchor="ctr"/>
                </a:tc>
              </a:tr>
              <a:tr h="269425">
                <a:tc>
                  <a:txBody>
                    <a:bodyPr/>
                    <a:lstStyle/>
                    <a:p>
                      <a:pPr indent="0" lvl="0" marL="0" rtl="0" algn="l">
                        <a:lnSpc>
                          <a:spcPct val="100000"/>
                        </a:lnSpc>
                        <a:spcBef>
                          <a:spcPts val="0"/>
                        </a:spcBef>
                        <a:spcAft>
                          <a:spcPts val="0"/>
                        </a:spcAft>
                        <a:buNone/>
                      </a:pPr>
                      <a:r>
                        <a:rPr lang="en" sz="1600">
                          <a:solidFill>
                            <a:srgbClr val="273239"/>
                          </a:solidFill>
                          <a:highlight>
                            <a:srgbClr val="FFFFFF"/>
                          </a:highlight>
                        </a:rPr>
                        <a:t>|</a:t>
                      </a:r>
                      <a:endParaRPr sz="1600">
                        <a:solidFill>
                          <a:srgbClr val="273239"/>
                        </a:solidFill>
                        <a:highlight>
                          <a:srgbClr val="FFFFFF"/>
                        </a:highlight>
                      </a:endParaRPr>
                    </a:p>
                  </a:txBody>
                  <a:tcPr marT="91425" marB="91425" marR="91425" marL="91425" anchor="ctr"/>
                </a:tc>
                <a:tc>
                  <a:txBody>
                    <a:bodyPr/>
                    <a:lstStyle/>
                    <a:p>
                      <a:pPr indent="0" lvl="0" marL="0" rtl="0" algn="l">
                        <a:lnSpc>
                          <a:spcPct val="100000"/>
                        </a:lnSpc>
                        <a:spcBef>
                          <a:spcPts val="0"/>
                        </a:spcBef>
                        <a:spcAft>
                          <a:spcPts val="0"/>
                        </a:spcAft>
                        <a:buNone/>
                      </a:pPr>
                      <a:r>
                        <a:rPr lang="en" sz="1600">
                          <a:solidFill>
                            <a:srgbClr val="273239"/>
                          </a:solidFill>
                          <a:highlight>
                            <a:srgbClr val="FFFFFF"/>
                          </a:highlight>
                        </a:rPr>
                        <a:t>__or__(self, other)</a:t>
                      </a:r>
                      <a:endParaRPr sz="1600">
                        <a:solidFill>
                          <a:srgbClr val="273239"/>
                        </a:solidFill>
                        <a:highlight>
                          <a:srgbClr val="FFFFFF"/>
                        </a:highlight>
                      </a:endParaRPr>
                    </a:p>
                  </a:txBody>
                  <a:tcPr marT="91425" marB="91425" marR="91425" marL="91425" anchor="ctr"/>
                </a:tc>
              </a:tr>
              <a:tr h="269425">
                <a:tc>
                  <a:txBody>
                    <a:bodyPr/>
                    <a:lstStyle/>
                    <a:p>
                      <a:pPr indent="0" lvl="0" marL="0" rtl="0" algn="l">
                        <a:lnSpc>
                          <a:spcPct val="100000"/>
                        </a:lnSpc>
                        <a:spcBef>
                          <a:spcPts val="0"/>
                        </a:spcBef>
                        <a:spcAft>
                          <a:spcPts val="0"/>
                        </a:spcAft>
                        <a:buNone/>
                      </a:pPr>
                      <a:r>
                        <a:rPr lang="en" sz="1600">
                          <a:solidFill>
                            <a:srgbClr val="273239"/>
                          </a:solidFill>
                          <a:highlight>
                            <a:srgbClr val="FFFFFF"/>
                          </a:highlight>
                        </a:rPr>
                        <a:t>^</a:t>
                      </a:r>
                      <a:endParaRPr sz="1600">
                        <a:solidFill>
                          <a:srgbClr val="273239"/>
                        </a:solidFill>
                        <a:highlight>
                          <a:srgbClr val="FFFFFF"/>
                        </a:highlight>
                      </a:endParaRPr>
                    </a:p>
                  </a:txBody>
                  <a:tcPr marT="91425" marB="91425" marR="91425" marL="91425" anchor="ctr"/>
                </a:tc>
                <a:tc>
                  <a:txBody>
                    <a:bodyPr/>
                    <a:lstStyle/>
                    <a:p>
                      <a:pPr indent="0" lvl="0" marL="0" rtl="0" algn="l">
                        <a:lnSpc>
                          <a:spcPct val="100000"/>
                        </a:lnSpc>
                        <a:spcBef>
                          <a:spcPts val="0"/>
                        </a:spcBef>
                        <a:spcAft>
                          <a:spcPts val="0"/>
                        </a:spcAft>
                        <a:buNone/>
                      </a:pPr>
                      <a:r>
                        <a:rPr lang="en" sz="1600">
                          <a:solidFill>
                            <a:srgbClr val="273239"/>
                          </a:solidFill>
                          <a:highlight>
                            <a:srgbClr val="FFFFFF"/>
                          </a:highlight>
                        </a:rPr>
                        <a:t>__xor__(self, other)</a:t>
                      </a:r>
                      <a:endParaRPr sz="1600">
                        <a:solidFill>
                          <a:srgbClr val="273239"/>
                        </a:solidFill>
                        <a:highlight>
                          <a:srgbClr val="FFFFFF"/>
                        </a:highlight>
                      </a:endParaRPr>
                    </a:p>
                  </a:txBody>
                  <a:tcPr marT="91425" marB="91425" marR="91425" marL="91425" anchor="ct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