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Roboto"/>
      <p:regular r:id="rId13"/>
      <p:bold r:id="rId14"/>
      <p:italic r:id="rId15"/>
      <p:boldItalic r:id="rId16"/>
    </p:embeddedFont>
    <p:embeddedFont>
      <p:font typeface="Open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BD5C15-6905-40AC-B7CA-F16F81BC370D}">
  <a:tblStyle styleId="{E3BD5C15-6905-40AC-B7CA-F16F81BC370D}"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Roboto-regular.fntdata"/><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Roboto-italic.fntdata"/><Relationship Id="rId14" Type="http://schemas.openxmlformats.org/officeDocument/2006/relationships/font" Target="fonts/Roboto-bold.fntdata"/><Relationship Id="rId17" Type="http://schemas.openxmlformats.org/officeDocument/2006/relationships/font" Target="fonts/OpenSans-regular.fntdata"/><Relationship Id="rId16" Type="http://schemas.openxmlformats.org/officeDocument/2006/relationships/font" Target="fonts/Roboto-boldItalic.fntdata"/><Relationship Id="rId5" Type="http://schemas.openxmlformats.org/officeDocument/2006/relationships/slideMaster" Target="slideMasters/slideMaster1.xml"/><Relationship Id="rId19" Type="http://schemas.openxmlformats.org/officeDocument/2006/relationships/font" Target="fonts/OpenSans-italic.fntdata"/><Relationship Id="rId6" Type="http://schemas.openxmlformats.org/officeDocument/2006/relationships/notesMaster" Target="notesMasters/notesMaster1.xml"/><Relationship Id="rId18" Type="http://schemas.openxmlformats.org/officeDocument/2006/relationships/font" Target="fonts/OpenSans-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7e00ec2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7e00ec2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7e00ec28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7e00ec28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27e00ec286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27e00ec286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7e00ec28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27e00ec28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27e00ec28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27e00ec28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Python - Containership / Composition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 Composition / Containership in Python</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350">
                <a:solidFill>
                  <a:srgbClr val="222222"/>
                </a:solidFill>
                <a:highlight>
                  <a:srgbClr val="FFFFFF"/>
                </a:highlight>
                <a:latin typeface="Roboto"/>
                <a:ea typeface="Roboto"/>
                <a:cs typeface="Roboto"/>
                <a:sym typeface="Roboto"/>
              </a:rPr>
              <a:t>Composition is an object oriented design concept that models a has a relationship. In composition, a class known as composite contains an object of another class known to as component. In other words, a composite class has a component of another class.</a:t>
            </a:r>
            <a:endParaRPr sz="1350">
              <a:solidFill>
                <a:srgbClr val="222222"/>
              </a:solidFill>
              <a:highlight>
                <a:srgbClr val="FFFFFF"/>
              </a:highlight>
              <a:latin typeface="Roboto"/>
              <a:ea typeface="Roboto"/>
              <a:cs typeface="Roboto"/>
              <a:sym typeface="Roboto"/>
            </a:endParaRPr>
          </a:p>
          <a:p>
            <a:pPr indent="0" lvl="0" marL="0" rtl="0" algn="l">
              <a:spcBef>
                <a:spcPts val="1200"/>
              </a:spcBef>
              <a:spcAft>
                <a:spcPts val="0"/>
              </a:spcAft>
              <a:buNone/>
            </a:pPr>
            <a:r>
              <a:rPr lang="en" sz="1350">
                <a:solidFill>
                  <a:srgbClr val="222222"/>
                </a:solidFill>
                <a:highlight>
                  <a:srgbClr val="FFFFFF"/>
                </a:highlight>
                <a:latin typeface="Roboto"/>
                <a:ea typeface="Roboto"/>
                <a:cs typeface="Roboto"/>
                <a:sym typeface="Roboto"/>
              </a:rPr>
              <a:t>With composition, a class </a:t>
            </a:r>
            <a:r>
              <a:rPr lang="en" sz="1100">
                <a:solidFill>
                  <a:srgbClr val="222222"/>
                </a:solidFill>
                <a:highlight>
                  <a:srgbClr val="FFFFFF"/>
                </a:highlight>
                <a:latin typeface="Courier New"/>
                <a:ea typeface="Courier New"/>
                <a:cs typeface="Courier New"/>
                <a:sym typeface="Courier New"/>
              </a:rPr>
              <a:t>Composite</a:t>
            </a:r>
            <a:r>
              <a:rPr lang="en" sz="1350">
                <a:solidFill>
                  <a:srgbClr val="222222"/>
                </a:solidFill>
                <a:highlight>
                  <a:srgbClr val="FFFFFF"/>
                </a:highlight>
                <a:latin typeface="Roboto"/>
                <a:ea typeface="Roboto"/>
                <a:cs typeface="Roboto"/>
                <a:sym typeface="Roboto"/>
              </a:rPr>
              <a:t> has an instance of class </a:t>
            </a:r>
            <a:r>
              <a:rPr lang="en" sz="1100">
                <a:solidFill>
                  <a:srgbClr val="222222"/>
                </a:solidFill>
                <a:highlight>
                  <a:srgbClr val="FFFFFF"/>
                </a:highlight>
                <a:latin typeface="Courier New"/>
                <a:ea typeface="Courier New"/>
                <a:cs typeface="Courier New"/>
                <a:sym typeface="Courier New"/>
              </a:rPr>
              <a:t>Component</a:t>
            </a:r>
            <a:r>
              <a:rPr lang="en" sz="1350">
                <a:solidFill>
                  <a:srgbClr val="222222"/>
                </a:solidFill>
                <a:highlight>
                  <a:srgbClr val="FFFFFF"/>
                </a:highlight>
                <a:latin typeface="Roboto"/>
                <a:ea typeface="Roboto"/>
                <a:cs typeface="Roboto"/>
                <a:sym typeface="Roboto"/>
              </a:rPr>
              <a:t> and can leverage its implementation. The </a:t>
            </a:r>
            <a:r>
              <a:rPr lang="en" sz="1100">
                <a:solidFill>
                  <a:srgbClr val="222222"/>
                </a:solidFill>
                <a:highlight>
                  <a:srgbClr val="FFFFFF"/>
                </a:highlight>
                <a:latin typeface="Courier New"/>
                <a:ea typeface="Courier New"/>
                <a:cs typeface="Courier New"/>
                <a:sym typeface="Courier New"/>
              </a:rPr>
              <a:t>Component</a:t>
            </a:r>
            <a:r>
              <a:rPr lang="en" sz="1350">
                <a:solidFill>
                  <a:srgbClr val="222222"/>
                </a:solidFill>
                <a:highlight>
                  <a:srgbClr val="FFFFFF"/>
                </a:highlight>
                <a:latin typeface="Roboto"/>
                <a:ea typeface="Roboto"/>
                <a:cs typeface="Roboto"/>
                <a:sym typeface="Roboto"/>
              </a:rPr>
              <a:t> class can be reused in other classes completely unrelated to the </a:t>
            </a:r>
            <a:r>
              <a:rPr lang="en" sz="1100">
                <a:solidFill>
                  <a:srgbClr val="222222"/>
                </a:solidFill>
                <a:highlight>
                  <a:srgbClr val="FFFFFF"/>
                </a:highlight>
                <a:latin typeface="Courier New"/>
                <a:ea typeface="Courier New"/>
                <a:cs typeface="Courier New"/>
                <a:sym typeface="Courier New"/>
              </a:rPr>
              <a:t>Composite</a:t>
            </a:r>
            <a:r>
              <a:rPr lang="en" sz="1350">
                <a:solidFill>
                  <a:srgbClr val="222222"/>
                </a:solidFill>
                <a:highlight>
                  <a:srgbClr val="FFFFFF"/>
                </a:highlight>
                <a:latin typeface="Roboto"/>
                <a:ea typeface="Roboto"/>
                <a:cs typeface="Roboto"/>
                <a:sym typeface="Roboto"/>
              </a:rPr>
              <a:t>.</a:t>
            </a:r>
            <a:endParaRPr sz="1350">
              <a:solidFill>
                <a:srgbClr val="222222"/>
              </a:solidFill>
              <a:highlight>
                <a:srgbClr val="FFFFFF"/>
              </a:highlight>
              <a:latin typeface="Roboto"/>
              <a:ea typeface="Roboto"/>
              <a:cs typeface="Roboto"/>
              <a:sym typeface="Roboto"/>
            </a:endParaRPr>
          </a:p>
          <a:p>
            <a:pPr indent="0" lvl="0" marL="0" rtl="0" algn="l">
              <a:spcBef>
                <a:spcPts val="1200"/>
              </a:spcBef>
              <a:spcAft>
                <a:spcPts val="0"/>
              </a:spcAft>
              <a:buNone/>
            </a:pPr>
            <a:r>
              <a:rPr lang="en" sz="1350">
                <a:solidFill>
                  <a:srgbClr val="222222"/>
                </a:solidFill>
                <a:highlight>
                  <a:srgbClr val="FFFFFF"/>
                </a:highlight>
                <a:latin typeface="Roboto"/>
                <a:ea typeface="Roboto"/>
                <a:cs typeface="Roboto"/>
                <a:sym typeface="Roboto"/>
              </a:rPr>
              <a:t>Containership should be used when the two classes have a ‘has a’ relationship. For example, a collegs has Professors, so , College class’s object can contain one or more Professor class’s objects.</a:t>
            </a:r>
            <a:endParaRPr sz="1350">
              <a:solidFill>
                <a:srgbClr val="222222"/>
              </a:solidFill>
              <a:highlight>
                <a:srgbClr val="FFFFFF"/>
              </a:highlight>
              <a:latin typeface="Roboto"/>
              <a:ea typeface="Roboto"/>
              <a:cs typeface="Roboto"/>
              <a:sym typeface="Roboto"/>
            </a:endParaRPr>
          </a:p>
          <a:p>
            <a:pPr indent="0" lvl="0" marL="0" rtl="0" algn="l">
              <a:spcBef>
                <a:spcPts val="1200"/>
              </a:spcBef>
              <a:spcAft>
                <a:spcPts val="0"/>
              </a:spcAft>
              <a:buClr>
                <a:schemeClr val="dk1"/>
              </a:buClr>
              <a:buSzPts val="1100"/>
              <a:buFont typeface="Arial"/>
              <a:buNone/>
            </a:pPr>
            <a:r>
              <a:rPr lang="en" sz="1350">
                <a:solidFill>
                  <a:srgbClr val="222222"/>
                </a:solidFill>
                <a:highlight>
                  <a:srgbClr val="FFFFFF"/>
                </a:highlight>
                <a:latin typeface="Roboto"/>
                <a:ea typeface="Roboto"/>
                <a:cs typeface="Roboto"/>
                <a:sym typeface="Roboto"/>
              </a:rPr>
              <a:t>For example  the </a:t>
            </a:r>
            <a:r>
              <a:rPr lang="en" sz="1100">
                <a:solidFill>
                  <a:srgbClr val="222222"/>
                </a:solidFill>
                <a:highlight>
                  <a:srgbClr val="FFFFFF"/>
                </a:highlight>
                <a:latin typeface="Courier New"/>
                <a:ea typeface="Courier New"/>
                <a:cs typeface="Courier New"/>
                <a:sym typeface="Courier New"/>
              </a:rPr>
              <a:t>Employee</a:t>
            </a:r>
            <a:r>
              <a:rPr lang="en" sz="1350">
                <a:solidFill>
                  <a:srgbClr val="222222"/>
                </a:solidFill>
                <a:highlight>
                  <a:srgbClr val="FFFFFF"/>
                </a:highlight>
                <a:latin typeface="Roboto"/>
                <a:ea typeface="Roboto"/>
                <a:cs typeface="Roboto"/>
                <a:sym typeface="Roboto"/>
              </a:rPr>
              <a:t> class has an </a:t>
            </a:r>
            <a:r>
              <a:rPr lang="en" sz="1100">
                <a:solidFill>
                  <a:srgbClr val="222222"/>
                </a:solidFill>
                <a:highlight>
                  <a:srgbClr val="FFFFFF"/>
                </a:highlight>
                <a:latin typeface="Courier New"/>
                <a:ea typeface="Courier New"/>
                <a:cs typeface="Courier New"/>
                <a:sym typeface="Courier New"/>
              </a:rPr>
              <a:t>Address</a:t>
            </a:r>
            <a:r>
              <a:rPr lang="en" sz="1350">
                <a:solidFill>
                  <a:srgbClr val="222222"/>
                </a:solidFill>
                <a:highlight>
                  <a:srgbClr val="FFFFFF"/>
                </a:highlight>
                <a:latin typeface="Roboto"/>
                <a:ea typeface="Roboto"/>
                <a:cs typeface="Roboto"/>
                <a:sym typeface="Roboto"/>
              </a:rPr>
              <a:t> object. </a:t>
            </a:r>
            <a:r>
              <a:rPr lang="en" sz="1100">
                <a:solidFill>
                  <a:srgbClr val="222222"/>
                </a:solidFill>
                <a:highlight>
                  <a:srgbClr val="FFFFFF"/>
                </a:highlight>
                <a:latin typeface="Courier New"/>
                <a:ea typeface="Courier New"/>
                <a:cs typeface="Courier New"/>
                <a:sym typeface="Courier New"/>
              </a:rPr>
              <a:t>Address</a:t>
            </a:r>
            <a:r>
              <a:rPr lang="en" sz="1350">
                <a:solidFill>
                  <a:srgbClr val="222222"/>
                </a:solidFill>
                <a:highlight>
                  <a:srgbClr val="FFFFFF"/>
                </a:highlight>
                <a:latin typeface="Roboto"/>
                <a:ea typeface="Roboto"/>
                <a:cs typeface="Roboto"/>
                <a:sym typeface="Roboto"/>
              </a:rPr>
              <a:t> implements all the functionality to handle addresses, and it can be reused by other classes.</a:t>
            </a:r>
            <a:endParaRPr sz="1350">
              <a:solidFill>
                <a:srgbClr val="222222"/>
              </a:solidFill>
              <a:highlight>
                <a:srgbClr val="FFFFFF"/>
              </a:highlight>
              <a:latin typeface="Roboto"/>
              <a:ea typeface="Roboto"/>
              <a:cs typeface="Roboto"/>
              <a:sym typeface="Roboto"/>
            </a:endParaRPr>
          </a:p>
          <a:p>
            <a:pPr indent="0" lvl="0" marL="0" rtl="0" algn="l">
              <a:spcBef>
                <a:spcPts val="1400"/>
              </a:spcBef>
              <a:spcAft>
                <a:spcPts val="0"/>
              </a:spcAft>
              <a:buClr>
                <a:schemeClr val="dk1"/>
              </a:buClr>
              <a:buSzPts val="1100"/>
              <a:buFont typeface="Arial"/>
              <a:buNone/>
            </a:pPr>
            <a:r>
              <a:rPr lang="en" sz="1350">
                <a:solidFill>
                  <a:srgbClr val="222222"/>
                </a:solidFill>
                <a:highlight>
                  <a:srgbClr val="FFFFFF"/>
                </a:highlight>
                <a:latin typeface="Roboto"/>
                <a:ea typeface="Roboto"/>
                <a:cs typeface="Roboto"/>
                <a:sym typeface="Roboto"/>
              </a:rPr>
              <a:t>Other classes like </a:t>
            </a:r>
            <a:r>
              <a:rPr lang="en" sz="1100">
                <a:solidFill>
                  <a:srgbClr val="222222"/>
                </a:solidFill>
                <a:highlight>
                  <a:srgbClr val="FFFFFF"/>
                </a:highlight>
                <a:latin typeface="Courier New"/>
                <a:ea typeface="Courier New"/>
                <a:cs typeface="Courier New"/>
                <a:sym typeface="Courier New"/>
              </a:rPr>
              <a:t>Customer</a:t>
            </a:r>
            <a:r>
              <a:rPr lang="en" sz="1350">
                <a:solidFill>
                  <a:srgbClr val="222222"/>
                </a:solidFill>
                <a:highlight>
                  <a:srgbClr val="FFFFFF"/>
                </a:highlight>
                <a:latin typeface="Roboto"/>
                <a:ea typeface="Roboto"/>
                <a:cs typeface="Roboto"/>
                <a:sym typeface="Roboto"/>
              </a:rPr>
              <a:t> or </a:t>
            </a:r>
            <a:r>
              <a:rPr lang="en" sz="1100">
                <a:solidFill>
                  <a:srgbClr val="222222"/>
                </a:solidFill>
                <a:highlight>
                  <a:srgbClr val="FFFFFF"/>
                </a:highlight>
                <a:latin typeface="Courier New"/>
                <a:ea typeface="Courier New"/>
                <a:cs typeface="Courier New"/>
                <a:sym typeface="Courier New"/>
              </a:rPr>
              <a:t>Vendor</a:t>
            </a:r>
            <a:r>
              <a:rPr lang="en" sz="1350">
                <a:solidFill>
                  <a:srgbClr val="222222"/>
                </a:solidFill>
                <a:highlight>
                  <a:srgbClr val="FFFFFF"/>
                </a:highlight>
                <a:latin typeface="Roboto"/>
                <a:ea typeface="Roboto"/>
                <a:cs typeface="Roboto"/>
                <a:sym typeface="Roboto"/>
              </a:rPr>
              <a:t> can reuse </a:t>
            </a:r>
            <a:r>
              <a:rPr lang="en" sz="1100">
                <a:solidFill>
                  <a:srgbClr val="222222"/>
                </a:solidFill>
                <a:highlight>
                  <a:srgbClr val="FFFFFF"/>
                </a:highlight>
                <a:latin typeface="Courier New"/>
                <a:ea typeface="Courier New"/>
                <a:cs typeface="Courier New"/>
                <a:sym typeface="Courier New"/>
              </a:rPr>
              <a:t>Address</a:t>
            </a:r>
            <a:r>
              <a:rPr lang="en" sz="1350">
                <a:solidFill>
                  <a:srgbClr val="222222"/>
                </a:solidFill>
                <a:highlight>
                  <a:srgbClr val="FFFFFF"/>
                </a:highlight>
                <a:latin typeface="Roboto"/>
                <a:ea typeface="Roboto"/>
                <a:cs typeface="Roboto"/>
                <a:sym typeface="Roboto"/>
              </a:rPr>
              <a:t> without being related to </a:t>
            </a:r>
            <a:r>
              <a:rPr lang="en" sz="1100">
                <a:solidFill>
                  <a:srgbClr val="222222"/>
                </a:solidFill>
                <a:highlight>
                  <a:srgbClr val="FFFFFF"/>
                </a:highlight>
                <a:latin typeface="Courier New"/>
                <a:ea typeface="Courier New"/>
                <a:cs typeface="Courier New"/>
                <a:sym typeface="Courier New"/>
              </a:rPr>
              <a:t>Employee</a:t>
            </a:r>
            <a:r>
              <a:rPr lang="en" sz="1350">
                <a:solidFill>
                  <a:srgbClr val="222222"/>
                </a:solidFill>
                <a:highlight>
                  <a:srgbClr val="FFFFFF"/>
                </a:highlight>
                <a:latin typeface="Roboto"/>
                <a:ea typeface="Roboto"/>
                <a:cs typeface="Roboto"/>
                <a:sym typeface="Roboto"/>
              </a:rPr>
              <a:t>. They can leverage the same implementation ensuring that addresses are handled consistently across the application.</a:t>
            </a:r>
            <a:endParaRPr sz="1350">
              <a:solidFill>
                <a:srgbClr val="222222"/>
              </a:solidFill>
              <a:highlight>
                <a:srgbClr val="FFFFFF"/>
              </a:highlight>
              <a:latin typeface="Roboto"/>
              <a:ea typeface="Roboto"/>
              <a:cs typeface="Roboto"/>
              <a:sym typeface="Roboto"/>
            </a:endParaRPr>
          </a:p>
          <a:p>
            <a:pPr indent="0" lvl="0" marL="0" rtl="0" algn="l">
              <a:spcBef>
                <a:spcPts val="1400"/>
              </a:spcBef>
              <a:spcAft>
                <a:spcPts val="1200"/>
              </a:spcAft>
              <a:buNone/>
            </a:pPr>
            <a:r>
              <a:t/>
            </a:r>
            <a:endParaRPr sz="1350">
              <a:solidFill>
                <a:srgbClr val="222222"/>
              </a:solidFill>
              <a:highlight>
                <a:srgbClr val="FFFFFF"/>
              </a:highlight>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7" name="Google Shape;67;p15"/>
          <p:cNvSpPr txBox="1"/>
          <p:nvPr>
            <p:ph idx="1" type="body"/>
          </p:nvPr>
        </p:nvSpPr>
        <p:spPr>
          <a:xfrm>
            <a:off x="311700" y="1152475"/>
            <a:ext cx="33678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00">
                <a:solidFill>
                  <a:schemeClr val="dk1"/>
                </a:solidFill>
                <a:highlight>
                  <a:srgbClr val="FEFEFE"/>
                </a:highlight>
                <a:latin typeface="Roboto"/>
                <a:ea typeface="Roboto"/>
                <a:cs typeface="Roboto"/>
                <a:sym typeface="Roboto"/>
              </a:rPr>
              <a:t>In composition one of the classes is composed of one or more instance of other classes. In other words one class is container and other class is content and if you delete the container object then all of its contents objects are also deleted.</a:t>
            </a:r>
            <a:endParaRPr/>
          </a:p>
        </p:txBody>
      </p:sp>
      <p:pic>
        <p:nvPicPr>
          <p:cNvPr id="68" name="Google Shape;68;p15"/>
          <p:cNvPicPr preferRelativeResize="0"/>
          <p:nvPr/>
        </p:nvPicPr>
        <p:blipFill>
          <a:blip r:embed="rId3">
            <a:alphaModFix/>
          </a:blip>
          <a:stretch>
            <a:fillRect/>
          </a:stretch>
        </p:blipFill>
        <p:spPr>
          <a:xfrm>
            <a:off x="3749100" y="1260375"/>
            <a:ext cx="4962525" cy="341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75" name="Google Shape;75;p16"/>
          <p:cNvPicPr preferRelativeResize="0"/>
          <p:nvPr/>
        </p:nvPicPr>
        <p:blipFill>
          <a:blip r:embed="rId3">
            <a:alphaModFix/>
          </a:blip>
          <a:stretch>
            <a:fillRect/>
          </a:stretch>
        </p:blipFill>
        <p:spPr>
          <a:xfrm>
            <a:off x="5618900" y="1771650"/>
            <a:ext cx="2305050" cy="1600200"/>
          </a:xfrm>
          <a:prstGeom prst="rect">
            <a:avLst/>
          </a:prstGeom>
          <a:noFill/>
          <a:ln>
            <a:noFill/>
          </a:ln>
        </p:spPr>
      </p:pic>
      <p:pic>
        <p:nvPicPr>
          <p:cNvPr id="76" name="Google Shape;76;p16"/>
          <p:cNvPicPr preferRelativeResize="0"/>
          <p:nvPr/>
        </p:nvPicPr>
        <p:blipFill>
          <a:blip r:embed="rId4">
            <a:alphaModFix/>
          </a:blip>
          <a:stretch>
            <a:fillRect/>
          </a:stretch>
        </p:blipFill>
        <p:spPr>
          <a:xfrm>
            <a:off x="406427" y="844602"/>
            <a:ext cx="4980567" cy="42989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83" name="Google Shape;83;p17"/>
          <p:cNvPicPr preferRelativeResize="0"/>
          <p:nvPr/>
        </p:nvPicPr>
        <p:blipFill>
          <a:blip r:embed="rId3">
            <a:alphaModFix/>
          </a:blip>
          <a:stretch>
            <a:fillRect/>
          </a:stretch>
        </p:blipFill>
        <p:spPr>
          <a:xfrm>
            <a:off x="2824163" y="1066800"/>
            <a:ext cx="3800475" cy="3314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2000"/>
              </a:spcBef>
              <a:spcAft>
                <a:spcPts val="0"/>
              </a:spcAft>
              <a:buClr>
                <a:schemeClr val="dk1"/>
              </a:buClr>
              <a:buSzPct val="40000"/>
              <a:buFont typeface="Arial"/>
              <a:buNone/>
            </a:pPr>
            <a:r>
              <a:rPr b="1" lang="en" sz="2750">
                <a:solidFill>
                  <a:srgbClr val="222222"/>
                </a:solidFill>
                <a:highlight>
                  <a:srgbClr val="FFFFFF"/>
                </a:highlight>
                <a:latin typeface="Open Sans"/>
                <a:ea typeface="Open Sans"/>
                <a:cs typeface="Open Sans"/>
                <a:sym typeface="Open Sans"/>
              </a:rPr>
              <a:t>Inheritance vs Containership:</a:t>
            </a:r>
            <a:endParaRPr b="1" sz="2750">
              <a:solidFill>
                <a:srgbClr val="222222"/>
              </a:solidFill>
              <a:highlight>
                <a:srgbClr val="FFFFFF"/>
              </a:highlight>
              <a:latin typeface="Open Sans"/>
              <a:ea typeface="Open Sans"/>
              <a:cs typeface="Open Sans"/>
              <a:sym typeface="Open Sans"/>
            </a:endParaRPr>
          </a:p>
          <a:p>
            <a:pPr indent="0" lvl="0" marL="0" rtl="0" algn="l">
              <a:spcBef>
                <a:spcPts val="500"/>
              </a:spcBef>
              <a:spcAft>
                <a:spcPts val="0"/>
              </a:spcAft>
              <a:buNone/>
            </a:pPr>
            <a:r>
              <a:t/>
            </a:r>
            <a:endParaRPr b="1" sz="2750">
              <a:solidFill>
                <a:srgbClr val="222222"/>
              </a:solidFill>
              <a:highlight>
                <a:srgbClr val="FFFFFF"/>
              </a:highlight>
              <a:latin typeface="Open Sans"/>
              <a:ea typeface="Open Sans"/>
              <a:cs typeface="Open Sans"/>
              <a:sym typeface="Open Sans"/>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90" name="Google Shape;90;p18"/>
          <p:cNvGraphicFramePr/>
          <p:nvPr/>
        </p:nvGraphicFramePr>
        <p:xfrm>
          <a:off x="311700" y="1296700"/>
          <a:ext cx="3000000" cy="3000000"/>
        </p:xfrm>
        <a:graphic>
          <a:graphicData uri="http://schemas.openxmlformats.org/drawingml/2006/table">
            <a:tbl>
              <a:tblPr>
                <a:solidFill>
                  <a:srgbClr val="FFFFFF"/>
                </a:solidFill>
                <a:tableStyleId>{E3BD5C15-6905-40AC-B7CA-F16F81BC370D}</a:tableStyleId>
              </a:tblPr>
              <a:tblGrid>
                <a:gridCol w="3876675"/>
                <a:gridCol w="4486275"/>
              </a:tblGrid>
              <a:tr h="238125">
                <a:tc>
                  <a:txBody>
                    <a:bodyPr/>
                    <a:lstStyle/>
                    <a:p>
                      <a:pPr indent="0" lvl="0" marL="0" rtl="0" algn="l">
                        <a:lnSpc>
                          <a:spcPct val="115000"/>
                        </a:lnSpc>
                        <a:spcBef>
                          <a:spcPts val="0"/>
                        </a:spcBef>
                        <a:spcAft>
                          <a:spcPts val="0"/>
                        </a:spcAft>
                        <a:buNone/>
                      </a:pPr>
                      <a:r>
                        <a:rPr b="1" lang="en" sz="1800">
                          <a:solidFill>
                            <a:srgbClr val="111111"/>
                          </a:solidFill>
                          <a:highlight>
                            <a:srgbClr val="FFFFFF"/>
                          </a:highlight>
                          <a:latin typeface="Open Sans"/>
                          <a:ea typeface="Open Sans"/>
                          <a:cs typeface="Open Sans"/>
                          <a:sym typeface="Open Sans"/>
                        </a:rPr>
                        <a:t>Inheritance</a:t>
                      </a:r>
                      <a:endParaRPr b="1" sz="1800">
                        <a:solidFill>
                          <a:srgbClr val="111111"/>
                        </a:solidFill>
                        <a:highlight>
                          <a:srgbClr val="FFFFFF"/>
                        </a:highlight>
                        <a:latin typeface="Open Sans"/>
                        <a:ea typeface="Open Sans"/>
                        <a:cs typeface="Open Sans"/>
                        <a:sym typeface="Open Sans"/>
                      </a:endParaRPr>
                    </a:p>
                  </a:txBody>
                  <a:tcPr marT="30475" marB="30475" marR="152400" marL="152400">
                    <a:lnB cap="flat" cmpd="sng" w="9525">
                      <a:solidFill>
                        <a:srgbClr val="DDDDDD"/>
                      </a:solidFill>
                      <a:prstDash val="solid"/>
                      <a:round/>
                      <a:headEnd len="sm" w="sm" type="none"/>
                      <a:tailEnd len="sm" w="sm" type="none"/>
                    </a:lnB>
                    <a:solidFill>
                      <a:srgbClr val="F9F9F9"/>
                    </a:solidFill>
                  </a:tcPr>
                </a:tc>
                <a:tc>
                  <a:txBody>
                    <a:bodyPr/>
                    <a:lstStyle/>
                    <a:p>
                      <a:pPr indent="0" lvl="0" marL="0" rtl="0" algn="l">
                        <a:lnSpc>
                          <a:spcPct val="115000"/>
                        </a:lnSpc>
                        <a:spcBef>
                          <a:spcPts val="0"/>
                        </a:spcBef>
                        <a:spcAft>
                          <a:spcPts val="0"/>
                        </a:spcAft>
                        <a:buNone/>
                      </a:pPr>
                      <a:r>
                        <a:rPr b="1" lang="en" sz="1800">
                          <a:solidFill>
                            <a:srgbClr val="111111"/>
                          </a:solidFill>
                          <a:highlight>
                            <a:srgbClr val="FFFFFF"/>
                          </a:highlight>
                          <a:latin typeface="Open Sans"/>
                          <a:ea typeface="Open Sans"/>
                          <a:cs typeface="Open Sans"/>
                          <a:sym typeface="Open Sans"/>
                        </a:rPr>
                        <a:t>Containership</a:t>
                      </a:r>
                      <a:endParaRPr b="1" sz="1800">
                        <a:solidFill>
                          <a:srgbClr val="111111"/>
                        </a:solidFill>
                        <a:highlight>
                          <a:srgbClr val="FFFFFF"/>
                        </a:highlight>
                        <a:latin typeface="Open Sans"/>
                        <a:ea typeface="Open Sans"/>
                        <a:cs typeface="Open Sans"/>
                        <a:sym typeface="Open Sans"/>
                      </a:endParaRPr>
                    </a:p>
                  </a:txBody>
                  <a:tcPr marT="30475" marB="30475" marR="152400" marL="152400">
                    <a:lnB cap="flat" cmpd="sng" w="9525">
                      <a:solidFill>
                        <a:srgbClr val="DDDDDD"/>
                      </a:solidFill>
                      <a:prstDash val="solid"/>
                      <a:round/>
                      <a:headEnd len="sm" w="sm" type="none"/>
                      <a:tailEnd len="sm" w="sm" type="none"/>
                    </a:lnB>
                    <a:solidFill>
                      <a:srgbClr val="F9F9F9"/>
                    </a:solidFill>
                  </a:tcPr>
                </a:tc>
              </a:tr>
              <a:tr h="409575">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1. It enables a class to inherit data and functions from a base class</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1. It enables a class to contain objects of different classes as its data member.</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tcPr>
                </a:tc>
              </a:tr>
              <a:tr h="409575">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2. The derived class may override the functionality of base class.</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2. The container class can't override the functionality of the contained class.</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solidFill>
                      <a:srgbClr val="F9F9F9"/>
                    </a:solidFill>
                  </a:tcPr>
                </a:tc>
              </a:tr>
              <a:tr h="409575">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3. The derived class may add data or functions to the base class.</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3. The container class can't add anything to the contained class.</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lnB cap="flat" cmpd="sng" w="9525">
                      <a:solidFill>
                        <a:srgbClr val="DDDDDD"/>
                      </a:solidFill>
                      <a:prstDash val="solid"/>
                      <a:round/>
                      <a:headEnd len="sm" w="sm" type="none"/>
                      <a:tailEnd len="sm" w="sm" type="none"/>
                    </a:lnB>
                  </a:tcPr>
                </a:tc>
              </a:tr>
              <a:tr h="238125">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4. Inheritance represents a "</a:t>
                      </a:r>
                      <a:r>
                        <a:rPr b="1" lang="en" sz="1800">
                          <a:solidFill>
                            <a:srgbClr val="111111"/>
                          </a:solidFill>
                          <a:highlight>
                            <a:srgbClr val="FFFFFF"/>
                          </a:highlight>
                          <a:latin typeface="Open Sans"/>
                          <a:ea typeface="Open Sans"/>
                          <a:cs typeface="Open Sans"/>
                          <a:sym typeface="Open Sans"/>
                        </a:rPr>
                        <a:t>is-a</a:t>
                      </a:r>
                      <a:r>
                        <a:rPr lang="en" sz="1800">
                          <a:solidFill>
                            <a:srgbClr val="111111"/>
                          </a:solidFill>
                          <a:highlight>
                            <a:srgbClr val="FFFFFF"/>
                          </a:highlight>
                          <a:latin typeface="Open Sans"/>
                          <a:ea typeface="Open Sans"/>
                          <a:cs typeface="Open Sans"/>
                          <a:sym typeface="Open Sans"/>
                        </a:rPr>
                        <a:t>" relationship.</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solidFill>
                      <a:srgbClr val="F3F3F3"/>
                    </a:solidFill>
                  </a:tcPr>
                </a:tc>
                <a:tc>
                  <a:txBody>
                    <a:bodyPr/>
                    <a:lstStyle/>
                    <a:p>
                      <a:pPr indent="0" lvl="0" marL="0" rtl="0" algn="l">
                        <a:lnSpc>
                          <a:spcPct val="115000"/>
                        </a:lnSpc>
                        <a:spcBef>
                          <a:spcPts val="0"/>
                        </a:spcBef>
                        <a:spcAft>
                          <a:spcPts val="0"/>
                        </a:spcAft>
                        <a:buNone/>
                      </a:pPr>
                      <a:r>
                        <a:rPr lang="en" sz="1800">
                          <a:solidFill>
                            <a:srgbClr val="111111"/>
                          </a:solidFill>
                          <a:highlight>
                            <a:srgbClr val="FFFFFF"/>
                          </a:highlight>
                          <a:latin typeface="Open Sans"/>
                          <a:ea typeface="Open Sans"/>
                          <a:cs typeface="Open Sans"/>
                          <a:sym typeface="Open Sans"/>
                        </a:rPr>
                        <a:t>4. Containership represents a "</a:t>
                      </a:r>
                      <a:r>
                        <a:rPr b="1" lang="en" sz="1800">
                          <a:solidFill>
                            <a:srgbClr val="111111"/>
                          </a:solidFill>
                          <a:highlight>
                            <a:srgbClr val="FFFFFF"/>
                          </a:highlight>
                          <a:latin typeface="Open Sans"/>
                          <a:ea typeface="Open Sans"/>
                          <a:cs typeface="Open Sans"/>
                          <a:sym typeface="Open Sans"/>
                        </a:rPr>
                        <a:t>has-a</a:t>
                      </a:r>
                      <a:r>
                        <a:rPr lang="en" sz="1800">
                          <a:solidFill>
                            <a:srgbClr val="111111"/>
                          </a:solidFill>
                          <a:highlight>
                            <a:srgbClr val="FFFFFF"/>
                          </a:highlight>
                          <a:latin typeface="Open Sans"/>
                          <a:ea typeface="Open Sans"/>
                          <a:cs typeface="Open Sans"/>
                          <a:sym typeface="Open Sans"/>
                        </a:rPr>
                        <a:t>" relationship.</a:t>
                      </a:r>
                      <a:endParaRPr sz="1800">
                        <a:solidFill>
                          <a:srgbClr val="111111"/>
                        </a:solidFill>
                        <a:highlight>
                          <a:srgbClr val="FFFFFF"/>
                        </a:highlight>
                        <a:latin typeface="Open Sans"/>
                        <a:ea typeface="Open Sans"/>
                        <a:cs typeface="Open Sans"/>
                        <a:sym typeface="Open Sans"/>
                      </a:endParaRPr>
                    </a:p>
                  </a:txBody>
                  <a:tcPr marT="30475" marB="30475" marR="152400" marL="152400">
                    <a:lnT cap="flat" cmpd="sng" w="9525">
                      <a:solidFill>
                        <a:srgbClr val="DDDDDD"/>
                      </a:solidFill>
                      <a:prstDash val="solid"/>
                      <a:round/>
                      <a:headEnd len="sm" w="sm" type="none"/>
                      <a:tailEnd len="sm" w="sm" type="none"/>
                    </a:lnT>
                    <a:solidFill>
                      <a:srgbClr val="F3F3F3"/>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