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Robo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slide" Target="slides/slide45.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b474bbe9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b474bbe9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b474bbe9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b474bbe9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4cf58522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4cf58522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786a0e5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786a0e5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786a0e5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786a0e5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55bcf097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55bcf097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55bcf097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55bcf097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242bdde6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242bdde6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242bdde6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242bdde6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242bdde6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242bdde6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242bdde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242bdde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242bdde6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2242bdde6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55bcf097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55bcf097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55bcf097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255bcf097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55bcf097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55bcf097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55bcf097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255bcf097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242bdde6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2242bdde6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55bcf097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55bcf097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68a76185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68a76185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55bcf097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55bcf097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55bcf097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55bcf097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242bdde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242bdde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1b474bbe9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1b474bbe9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242bdde6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2242bdde6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68a76185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68a76185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68a7618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68a76185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68a76185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68a76185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68a76185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268a76185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68a76185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268a76185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68a76185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68a76185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68a76185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68a76185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68a76185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68a76185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242bdde6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242bdde6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68a76185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268a76185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68a76185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68a76185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268a76185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268a76185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268a76185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268a76185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268a7618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268a7618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68a76185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268a76185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242bdd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242bdd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af0eb8a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af0eb8a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4cf5852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4cf5852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526458a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2526458a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b474bbe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b474bbe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41.png"/><Relationship Id="rId5"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6.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0.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1.png"/><Relationship Id="rId4" Type="http://schemas.openxmlformats.org/officeDocument/2006/relationships/image" Target="../media/image55.png"/><Relationship Id="rId5"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6.png"/><Relationship Id="rId4" Type="http://schemas.openxmlformats.org/officeDocument/2006/relationships/image" Target="../media/image54.png"/><Relationship Id="rId5"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9.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3.png"/><Relationship Id="rId4" Type="http://schemas.openxmlformats.org/officeDocument/2006/relationships/image" Target="../media/image60.png"/><Relationship Id="rId5"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Python - classes &amp; objects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4074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a:t>
            </a:r>
            <a:endParaRPr/>
          </a:p>
        </p:txBody>
      </p:sp>
      <p:sp>
        <p:nvSpPr>
          <p:cNvPr id="116" name="Google Shape;116;p22"/>
          <p:cNvSpPr txBox="1"/>
          <p:nvPr>
            <p:ph idx="1" type="body"/>
          </p:nvPr>
        </p:nvSpPr>
        <p:spPr>
          <a:xfrm>
            <a:off x="311700" y="482975"/>
            <a:ext cx="8520600" cy="4660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sz="4600"/>
              <a:t>In the above program we try to access the private variable student2.__age. So it posts the error. </a:t>
            </a:r>
            <a:endParaRPr sz="4600"/>
          </a:p>
          <a:p>
            <a:pPr indent="0" lvl="0" marL="0" rtl="0" algn="l">
              <a:spcBef>
                <a:spcPts val="1200"/>
              </a:spcBef>
              <a:spcAft>
                <a:spcPts val="0"/>
              </a:spcAft>
              <a:buNone/>
            </a:pPr>
            <a:r>
              <a:rPr lang="en" sz="4600"/>
              <a:t>If we have to display it can be done through methods defined inside class only.</a:t>
            </a:r>
            <a:endParaRPr sz="4600"/>
          </a:p>
          <a:p>
            <a:pPr indent="0" lvl="0" marL="0" rtl="0" algn="l">
              <a:spcBef>
                <a:spcPts val="1200"/>
              </a:spcBef>
              <a:spcAft>
                <a:spcPts val="0"/>
              </a:spcAft>
              <a:buNone/>
            </a:pPr>
            <a:r>
              <a:rPr lang="en" sz="4600"/>
              <a:t> </a:t>
            </a:r>
            <a:endParaRPr sz="4600"/>
          </a:p>
          <a:p>
            <a:pPr indent="0" lvl="0" marL="0" rtl="0" algn="l">
              <a:spcBef>
                <a:spcPts val="1200"/>
              </a:spcBef>
              <a:spcAft>
                <a:spcPts val="0"/>
              </a:spcAft>
              <a:buNone/>
            </a:pPr>
            <a:r>
              <a:t/>
            </a:r>
            <a:endParaRPr sz="46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7" name="Google Shape;117;p22"/>
          <p:cNvPicPr preferRelativeResize="0"/>
          <p:nvPr/>
        </p:nvPicPr>
        <p:blipFill>
          <a:blip r:embed="rId3">
            <a:alphaModFix/>
          </a:blip>
          <a:stretch>
            <a:fillRect/>
          </a:stretch>
        </p:blipFill>
        <p:spPr>
          <a:xfrm>
            <a:off x="244823" y="2904875"/>
            <a:ext cx="3927425" cy="1133475"/>
          </a:xfrm>
          <a:prstGeom prst="rect">
            <a:avLst/>
          </a:prstGeom>
          <a:noFill/>
          <a:ln>
            <a:noFill/>
          </a:ln>
        </p:spPr>
      </p:pic>
      <p:pic>
        <p:nvPicPr>
          <p:cNvPr id="118" name="Google Shape;118;p22"/>
          <p:cNvPicPr preferRelativeResize="0"/>
          <p:nvPr/>
        </p:nvPicPr>
        <p:blipFill>
          <a:blip r:embed="rId4">
            <a:alphaModFix/>
          </a:blip>
          <a:stretch>
            <a:fillRect/>
          </a:stretch>
        </p:blipFill>
        <p:spPr>
          <a:xfrm>
            <a:off x="244813" y="572700"/>
            <a:ext cx="4124325" cy="2228850"/>
          </a:xfrm>
          <a:prstGeom prst="rect">
            <a:avLst/>
          </a:prstGeom>
          <a:noFill/>
          <a:ln>
            <a:noFill/>
          </a:ln>
        </p:spPr>
      </p:pic>
      <p:pic>
        <p:nvPicPr>
          <p:cNvPr id="119" name="Google Shape;119;p22"/>
          <p:cNvPicPr preferRelativeResize="0"/>
          <p:nvPr/>
        </p:nvPicPr>
        <p:blipFill>
          <a:blip r:embed="rId5">
            <a:alphaModFix/>
          </a:blip>
          <a:stretch>
            <a:fillRect/>
          </a:stretch>
        </p:blipFill>
        <p:spPr>
          <a:xfrm>
            <a:off x="5482050" y="3397238"/>
            <a:ext cx="2733675" cy="676275"/>
          </a:xfrm>
          <a:prstGeom prst="rect">
            <a:avLst/>
          </a:prstGeom>
          <a:noFill/>
          <a:ln>
            <a:noFill/>
          </a:ln>
        </p:spPr>
      </p:pic>
      <p:pic>
        <p:nvPicPr>
          <p:cNvPr id="120" name="Google Shape;120;p22"/>
          <p:cNvPicPr preferRelativeResize="0"/>
          <p:nvPr/>
        </p:nvPicPr>
        <p:blipFill>
          <a:blip r:embed="rId6">
            <a:alphaModFix/>
          </a:blip>
          <a:stretch>
            <a:fillRect/>
          </a:stretch>
        </p:blipFill>
        <p:spPr>
          <a:xfrm>
            <a:off x="4525676" y="599925"/>
            <a:ext cx="4646450" cy="2739175"/>
          </a:xfrm>
          <a:prstGeom prst="rect">
            <a:avLst/>
          </a:prstGeom>
          <a:noFill/>
          <a:ln>
            <a:noFill/>
          </a:ln>
        </p:spPr>
      </p:pic>
      <p:sp>
        <p:nvSpPr>
          <p:cNvPr id="121" name="Google Shape;121;p22"/>
          <p:cNvSpPr txBox="1"/>
          <p:nvPr/>
        </p:nvSpPr>
        <p:spPr>
          <a:xfrm>
            <a:off x="7451938" y="2189200"/>
            <a:ext cx="179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Get through methods defined inside class</a:t>
            </a:r>
            <a:endParaRPr sz="900"/>
          </a:p>
        </p:txBody>
      </p:sp>
      <p:cxnSp>
        <p:nvCxnSpPr>
          <p:cNvPr id="122" name="Google Shape;122;p22"/>
          <p:cNvCxnSpPr/>
          <p:nvPr/>
        </p:nvCxnSpPr>
        <p:spPr>
          <a:xfrm rot="10800000">
            <a:off x="8228225" y="2569125"/>
            <a:ext cx="102600" cy="5061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4074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constructor</a:t>
            </a:r>
            <a:r>
              <a:rPr lang="en"/>
              <a:t> methods</a:t>
            </a:r>
            <a:endParaRPr/>
          </a:p>
        </p:txBody>
      </p:sp>
      <p:sp>
        <p:nvSpPr>
          <p:cNvPr id="128" name="Google Shape;128;p23"/>
          <p:cNvSpPr txBox="1"/>
          <p:nvPr>
            <p:ph idx="1" type="body"/>
          </p:nvPr>
        </p:nvSpPr>
        <p:spPr>
          <a:xfrm>
            <a:off x="99650" y="441925"/>
            <a:ext cx="8520600" cy="4660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5000"/>
              <a:t>While creation of objects itself , if we want to initialize then we can go for constructors. In python you can declare construction using </a:t>
            </a:r>
            <a:endParaRPr sz="5000"/>
          </a:p>
          <a:p>
            <a:pPr indent="0" lvl="0" marL="0" rtl="0" algn="l">
              <a:spcBef>
                <a:spcPts val="1200"/>
              </a:spcBef>
              <a:spcAft>
                <a:spcPts val="0"/>
              </a:spcAft>
              <a:buNone/>
            </a:pPr>
            <a:r>
              <a:rPr lang="en" sz="5000">
                <a:solidFill>
                  <a:srgbClr val="FF0000"/>
                </a:solidFill>
              </a:rPr>
              <a:t>def __init__() :   </a:t>
            </a:r>
            <a:r>
              <a:rPr lang="en" sz="5000">
                <a:solidFill>
                  <a:schemeClr val="dk1"/>
                </a:solidFill>
              </a:rPr>
              <a:t>When both </a:t>
            </a:r>
            <a:r>
              <a:rPr lang="en" sz="5000">
                <a:solidFill>
                  <a:srgbClr val="DC143C"/>
                </a:solidFill>
              </a:rPr>
              <a:t>setProperty() </a:t>
            </a:r>
            <a:r>
              <a:rPr lang="en" sz="5000">
                <a:solidFill>
                  <a:schemeClr val="dk1"/>
                </a:solidFill>
              </a:rPr>
              <a:t>method and </a:t>
            </a:r>
            <a:r>
              <a:rPr lang="en" sz="5000">
                <a:solidFill>
                  <a:srgbClr val="DC143C"/>
                </a:solidFill>
              </a:rPr>
              <a:t>__init__() </a:t>
            </a:r>
            <a:r>
              <a:rPr lang="en" sz="5000">
                <a:solidFill>
                  <a:schemeClr val="dk1"/>
                </a:solidFill>
              </a:rPr>
              <a:t>method are used, the </a:t>
            </a:r>
            <a:r>
              <a:rPr lang="en" sz="5000">
                <a:solidFill>
                  <a:srgbClr val="DC143C"/>
                </a:solidFill>
              </a:rPr>
              <a:t>init</a:t>
            </a:r>
            <a:r>
              <a:rPr lang="en" sz="5000">
                <a:solidFill>
                  <a:schemeClr val="dk1"/>
                </a:solidFill>
              </a:rPr>
              <a:t> method must have some default values. This is because always when an instance of an object is created, this method will be called. After that only </a:t>
            </a:r>
            <a:r>
              <a:rPr lang="en" sz="5000">
                <a:solidFill>
                  <a:srgbClr val="DC143C"/>
                </a:solidFill>
              </a:rPr>
              <a:t>setProperty()</a:t>
            </a:r>
            <a:r>
              <a:rPr lang="en" sz="5000">
                <a:solidFill>
                  <a:schemeClr val="dk1"/>
                </a:solidFill>
              </a:rPr>
              <a:t> method will be called.</a:t>
            </a:r>
            <a:endParaRPr sz="5000">
              <a:solidFill>
                <a:schemeClr val="dk1"/>
              </a:solidFill>
            </a:endParaRPr>
          </a:p>
          <a:p>
            <a:pPr indent="0" lvl="0" marL="0" rtl="0" algn="l">
              <a:spcBef>
                <a:spcPts val="1200"/>
              </a:spcBef>
              <a:spcAft>
                <a:spcPts val="0"/>
              </a:spcAft>
              <a:buNone/>
            </a:pPr>
            <a:r>
              <a:t/>
            </a:r>
            <a:endParaRPr sz="5000">
              <a:solidFill>
                <a:srgbClr val="FF0000"/>
              </a:solidFill>
            </a:endParaRPr>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sz="3800"/>
          </a:p>
          <a:p>
            <a:pPr indent="0" lvl="0" marL="0" rtl="0" algn="l">
              <a:spcBef>
                <a:spcPts val="1200"/>
              </a:spcBef>
              <a:spcAft>
                <a:spcPts val="0"/>
              </a:spcAft>
              <a:buNone/>
            </a:pPr>
            <a:r>
              <a:t/>
            </a:r>
            <a:endParaRPr/>
          </a:p>
          <a:p>
            <a:pPr indent="0" lvl="0" marL="0" rtl="0" algn="l">
              <a:spcBef>
                <a:spcPts val="1200"/>
              </a:spcBef>
              <a:spcAft>
                <a:spcPts val="0"/>
              </a:spcAft>
              <a:buNone/>
            </a:pPr>
            <a:r>
              <a:t/>
            </a:r>
            <a:endParaRPr sz="4600"/>
          </a:p>
          <a:p>
            <a:pPr indent="0" lvl="0" marL="0" rtl="0" algn="l">
              <a:spcBef>
                <a:spcPts val="1200"/>
              </a:spcBef>
              <a:spcAft>
                <a:spcPts val="0"/>
              </a:spcAft>
              <a:buNone/>
            </a:pPr>
            <a:r>
              <a:rPr lang="en" sz="4600"/>
              <a:t> </a:t>
            </a:r>
            <a:endParaRPr sz="4600"/>
          </a:p>
          <a:p>
            <a:pPr indent="0" lvl="0" marL="0" rtl="0" algn="l">
              <a:spcBef>
                <a:spcPts val="1200"/>
              </a:spcBef>
              <a:spcAft>
                <a:spcPts val="0"/>
              </a:spcAft>
              <a:buNone/>
            </a:pPr>
            <a:r>
              <a:t/>
            </a:r>
            <a:endParaRPr sz="46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29" name="Google Shape;129;p23"/>
          <p:cNvSpPr txBox="1"/>
          <p:nvPr/>
        </p:nvSpPr>
        <p:spPr>
          <a:xfrm>
            <a:off x="4818638" y="2284950"/>
            <a:ext cx="1798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Initialize the variables</a:t>
            </a:r>
            <a:endParaRPr sz="900"/>
          </a:p>
        </p:txBody>
      </p:sp>
      <p:cxnSp>
        <p:nvCxnSpPr>
          <p:cNvPr id="130" name="Google Shape;130;p23"/>
          <p:cNvCxnSpPr/>
          <p:nvPr/>
        </p:nvCxnSpPr>
        <p:spPr>
          <a:xfrm rot="10800000">
            <a:off x="2729050" y="2571750"/>
            <a:ext cx="102600" cy="506100"/>
          </a:xfrm>
          <a:prstGeom prst="straightConnector1">
            <a:avLst/>
          </a:prstGeom>
          <a:noFill/>
          <a:ln cap="flat" cmpd="sng" w="38100">
            <a:solidFill>
              <a:srgbClr val="FF0000"/>
            </a:solidFill>
            <a:prstDash val="solid"/>
            <a:round/>
            <a:headEnd len="med" w="med" type="none"/>
            <a:tailEnd len="med" w="med" type="triangle"/>
          </a:ln>
        </p:spPr>
      </p:cxnSp>
      <p:pic>
        <p:nvPicPr>
          <p:cNvPr id="131" name="Google Shape;131;p23"/>
          <p:cNvPicPr preferRelativeResize="0"/>
          <p:nvPr/>
        </p:nvPicPr>
        <p:blipFill>
          <a:blip r:embed="rId3">
            <a:alphaModFix/>
          </a:blip>
          <a:stretch>
            <a:fillRect/>
          </a:stretch>
        </p:blipFill>
        <p:spPr>
          <a:xfrm>
            <a:off x="155650" y="1809873"/>
            <a:ext cx="3770675" cy="2979000"/>
          </a:xfrm>
          <a:prstGeom prst="rect">
            <a:avLst/>
          </a:prstGeom>
          <a:noFill/>
          <a:ln>
            <a:noFill/>
          </a:ln>
        </p:spPr>
      </p:pic>
      <p:cxnSp>
        <p:nvCxnSpPr>
          <p:cNvPr id="132" name="Google Shape;132;p23"/>
          <p:cNvCxnSpPr/>
          <p:nvPr/>
        </p:nvCxnSpPr>
        <p:spPr>
          <a:xfrm flipH="1">
            <a:off x="2893238" y="2446500"/>
            <a:ext cx="1925400" cy="88500"/>
          </a:xfrm>
          <a:prstGeom prst="straightConnector1">
            <a:avLst/>
          </a:prstGeom>
          <a:noFill/>
          <a:ln cap="flat" cmpd="sng" w="9525">
            <a:solidFill>
              <a:srgbClr val="DC143C"/>
            </a:solidFill>
            <a:prstDash val="solid"/>
            <a:round/>
            <a:headEnd len="med" w="med" type="none"/>
            <a:tailEnd len="med" w="med" type="triangle"/>
          </a:ln>
        </p:spPr>
      </p:cxnSp>
      <p:pic>
        <p:nvPicPr>
          <p:cNvPr id="133" name="Google Shape;133;p23"/>
          <p:cNvPicPr preferRelativeResize="0"/>
          <p:nvPr/>
        </p:nvPicPr>
        <p:blipFill>
          <a:blip r:embed="rId4">
            <a:alphaModFix/>
          </a:blip>
          <a:stretch>
            <a:fillRect/>
          </a:stretch>
        </p:blipFill>
        <p:spPr>
          <a:xfrm>
            <a:off x="5378325" y="3043152"/>
            <a:ext cx="2993550" cy="100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t>Classes  - constructor in python</a:t>
            </a:r>
            <a:endParaRPr sz="2720"/>
          </a:p>
        </p:txBody>
      </p:sp>
      <p:sp>
        <p:nvSpPr>
          <p:cNvPr id="139" name="Google Shape;139;p24"/>
          <p:cNvSpPr txBox="1"/>
          <p:nvPr>
            <p:ph idx="1" type="body"/>
          </p:nvPr>
        </p:nvSpPr>
        <p:spPr>
          <a:xfrm>
            <a:off x="223400" y="572700"/>
            <a:ext cx="8520600" cy="45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__init__() function  : All classes have a function called __init__(), which is always executed when the class is being initiated. This is similar to constructor in C++ and Java</a:t>
            </a:r>
            <a:endParaRPr/>
          </a:p>
          <a:p>
            <a:pPr indent="0" lvl="0" marL="0" rtl="0" algn="l">
              <a:spcBef>
                <a:spcPts val="1200"/>
              </a:spcBef>
              <a:spcAft>
                <a:spcPts val="0"/>
              </a:spcAft>
              <a:buNone/>
            </a:pPr>
            <a:r>
              <a:rPr lang="en" sz="1150">
                <a:solidFill>
                  <a:schemeClr val="dk1"/>
                </a:solidFill>
                <a:highlight>
                  <a:srgbClr val="FFFFFF"/>
                </a:highlight>
                <a:latin typeface="Verdana"/>
                <a:ea typeface="Verdana"/>
                <a:cs typeface="Verdana"/>
                <a:sym typeface="Verdana"/>
              </a:rPr>
              <a:t>Use the __init__() function to assign values to object properties, or other operations that are necessary to do when the object is being created:</a:t>
            </a:r>
            <a:r>
              <a:rPr lang="en" sz="1150">
                <a:solidFill>
                  <a:schemeClr val="dk1"/>
                </a:solidFill>
                <a:highlight>
                  <a:srgbClr val="FFFFCC"/>
                </a:highlight>
                <a:latin typeface="Verdana"/>
                <a:ea typeface="Verdana"/>
                <a:cs typeface="Verdana"/>
                <a:sym typeface="Verdana"/>
              </a:rPr>
              <a:t>The </a:t>
            </a:r>
            <a:r>
              <a:rPr lang="en" sz="1200">
                <a:solidFill>
                  <a:srgbClr val="DC143C"/>
                </a:solidFill>
                <a:latin typeface="Courier New"/>
                <a:ea typeface="Courier New"/>
                <a:cs typeface="Courier New"/>
                <a:sym typeface="Courier New"/>
              </a:rPr>
              <a:t>__init__()</a:t>
            </a:r>
            <a:r>
              <a:rPr lang="en" sz="1150">
                <a:solidFill>
                  <a:schemeClr val="dk1"/>
                </a:solidFill>
                <a:highlight>
                  <a:srgbClr val="FFFFCC"/>
                </a:highlight>
                <a:latin typeface="Verdana"/>
                <a:ea typeface="Verdana"/>
                <a:cs typeface="Verdana"/>
                <a:sym typeface="Verdana"/>
              </a:rPr>
              <a:t> function is called automatically every time the class is being used to create a new object.</a:t>
            </a:r>
            <a:endParaRPr/>
          </a:p>
          <a:p>
            <a:pPr indent="0" lvl="0" marL="0" rtl="0" algn="l">
              <a:spcBef>
                <a:spcPts val="1200"/>
              </a:spcBef>
              <a:spcAft>
                <a:spcPts val="1200"/>
              </a:spcAft>
              <a:buNone/>
            </a:pPr>
            <a:r>
              <a:rPr lang="en"/>
              <a:t>                                            </a:t>
            </a:r>
            <a:endParaRPr/>
          </a:p>
        </p:txBody>
      </p:sp>
      <p:pic>
        <p:nvPicPr>
          <p:cNvPr id="140" name="Google Shape;140;p24"/>
          <p:cNvPicPr preferRelativeResize="0"/>
          <p:nvPr/>
        </p:nvPicPr>
        <p:blipFill>
          <a:blip r:embed="rId3">
            <a:alphaModFix/>
          </a:blip>
          <a:stretch>
            <a:fillRect/>
          </a:stretch>
        </p:blipFill>
        <p:spPr>
          <a:xfrm>
            <a:off x="5144975" y="2362982"/>
            <a:ext cx="3864275" cy="2651050"/>
          </a:xfrm>
          <a:prstGeom prst="rect">
            <a:avLst/>
          </a:prstGeom>
          <a:noFill/>
          <a:ln>
            <a:noFill/>
          </a:ln>
        </p:spPr>
      </p:pic>
      <p:pic>
        <p:nvPicPr>
          <p:cNvPr id="141" name="Google Shape;141;p24"/>
          <p:cNvPicPr preferRelativeResize="0"/>
          <p:nvPr/>
        </p:nvPicPr>
        <p:blipFill>
          <a:blip r:embed="rId4">
            <a:alphaModFix/>
          </a:blip>
          <a:stretch>
            <a:fillRect/>
          </a:stretch>
        </p:blipFill>
        <p:spPr>
          <a:xfrm>
            <a:off x="2" y="2783750"/>
            <a:ext cx="5090125" cy="180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754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222222"/>
                </a:solidFill>
                <a:highlight>
                  <a:srgbClr val="FEFEFE"/>
                </a:highlight>
                <a:latin typeface="Roboto"/>
                <a:ea typeface="Roboto"/>
                <a:cs typeface="Roboto"/>
                <a:sym typeface="Roboto"/>
              </a:rPr>
              <a:t>Write a Python program to create a Vehicle class with </a:t>
            </a:r>
            <a:r>
              <a:rPr lang="en" sz="1300">
                <a:solidFill>
                  <a:srgbClr val="6C0B24"/>
                </a:solidFill>
                <a:highlight>
                  <a:srgbClr val="F9F2F4"/>
                </a:highlight>
                <a:latin typeface="Courier New"/>
                <a:ea typeface="Courier New"/>
                <a:cs typeface="Courier New"/>
                <a:sym typeface="Courier New"/>
              </a:rPr>
              <a:t>max_speed</a:t>
            </a:r>
            <a:r>
              <a:rPr lang="en" sz="1500">
                <a:solidFill>
                  <a:srgbClr val="222222"/>
                </a:solidFill>
                <a:highlight>
                  <a:srgbClr val="FEFEFE"/>
                </a:highlight>
                <a:latin typeface="Roboto"/>
                <a:ea typeface="Roboto"/>
                <a:cs typeface="Roboto"/>
                <a:sym typeface="Roboto"/>
              </a:rPr>
              <a:t> and </a:t>
            </a:r>
            <a:r>
              <a:rPr lang="en" sz="1300">
                <a:solidFill>
                  <a:srgbClr val="6C0B24"/>
                </a:solidFill>
                <a:highlight>
                  <a:srgbClr val="F9F2F4"/>
                </a:highlight>
                <a:latin typeface="Courier New"/>
                <a:ea typeface="Courier New"/>
                <a:cs typeface="Courier New"/>
                <a:sym typeface="Courier New"/>
              </a:rPr>
              <a:t>mileage</a:t>
            </a:r>
            <a:r>
              <a:rPr lang="en" sz="1500">
                <a:solidFill>
                  <a:srgbClr val="222222"/>
                </a:solidFill>
                <a:highlight>
                  <a:srgbClr val="FEFEFE"/>
                </a:highlight>
                <a:latin typeface="Roboto"/>
                <a:ea typeface="Roboto"/>
                <a:cs typeface="Roboto"/>
                <a:sym typeface="Roboto"/>
              </a:rPr>
              <a:t> instance attributes.</a:t>
            </a:r>
            <a:endParaRPr sz="3000"/>
          </a:p>
        </p:txBody>
      </p:sp>
      <p:sp>
        <p:nvSpPr>
          <p:cNvPr id="147" name="Google Shape;147;p25"/>
          <p:cNvSpPr txBox="1"/>
          <p:nvPr>
            <p:ph idx="1" type="body"/>
          </p:nvPr>
        </p:nvSpPr>
        <p:spPr>
          <a:xfrm>
            <a:off x="311700" y="714650"/>
            <a:ext cx="8520600" cy="385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We can create class without any variables  and methods as:</a:t>
            </a:r>
            <a:endParaRPr/>
          </a:p>
          <a:p>
            <a:pPr indent="0" lvl="0" marL="0" rtl="0" algn="l">
              <a:lnSpc>
                <a:spcPct val="100000"/>
              </a:lnSpc>
              <a:spcBef>
                <a:spcPts val="1200"/>
              </a:spcBef>
              <a:spcAft>
                <a:spcPts val="0"/>
              </a:spcAft>
              <a:buNone/>
            </a:pPr>
            <a:r>
              <a:rPr lang="en"/>
              <a:t>class Vehicle:</a:t>
            </a:r>
            <a:endParaRPr/>
          </a:p>
          <a:p>
            <a:pPr indent="0" lvl="0" marL="0" rtl="0" algn="l">
              <a:lnSpc>
                <a:spcPct val="100000"/>
              </a:lnSpc>
              <a:spcBef>
                <a:spcPts val="400"/>
              </a:spcBef>
              <a:spcAft>
                <a:spcPts val="400"/>
              </a:spcAft>
              <a:buNone/>
            </a:pPr>
            <a:r>
              <a:rPr lang="en"/>
              <a:t>         pass</a:t>
            </a:r>
            <a:endParaRPr/>
          </a:p>
        </p:txBody>
      </p:sp>
      <p:pic>
        <p:nvPicPr>
          <p:cNvPr id="148" name="Google Shape;148;p25"/>
          <p:cNvPicPr preferRelativeResize="0"/>
          <p:nvPr/>
        </p:nvPicPr>
        <p:blipFill>
          <a:blip r:embed="rId3">
            <a:alphaModFix/>
          </a:blip>
          <a:stretch>
            <a:fillRect/>
          </a:stretch>
        </p:blipFill>
        <p:spPr>
          <a:xfrm>
            <a:off x="513800" y="830413"/>
            <a:ext cx="3352800" cy="1552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Print namespace of class</a:t>
            </a:r>
            <a:endParaRPr/>
          </a:p>
        </p:txBody>
      </p:sp>
      <p:sp>
        <p:nvSpPr>
          <p:cNvPr id="154" name="Google Shape;15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26"/>
          <p:cNvPicPr preferRelativeResize="0"/>
          <p:nvPr/>
        </p:nvPicPr>
        <p:blipFill>
          <a:blip r:embed="rId3">
            <a:alphaModFix/>
          </a:blip>
          <a:stretch>
            <a:fillRect/>
          </a:stretch>
        </p:blipFill>
        <p:spPr>
          <a:xfrm>
            <a:off x="1533525" y="1704975"/>
            <a:ext cx="6076950" cy="1733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76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a:t>
            </a:r>
            <a:endParaRPr/>
          </a:p>
        </p:txBody>
      </p:sp>
      <p:sp>
        <p:nvSpPr>
          <p:cNvPr id="161" name="Google Shape;161;p27"/>
          <p:cNvSpPr txBox="1"/>
          <p:nvPr>
            <p:ph idx="1" type="body"/>
          </p:nvPr>
        </p:nvSpPr>
        <p:spPr>
          <a:xfrm>
            <a:off x="311700" y="470325"/>
            <a:ext cx="8520600" cy="37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Objects can contain methods. When we define a class only the description or a blueprint of the object is created. There is no memory allocation unit we create its object. The object instance contains real data or information</a:t>
            </a:r>
            <a:endParaRPr/>
          </a:p>
          <a:p>
            <a:pPr indent="0" lvl="0" marL="0" rtl="0" algn="l">
              <a:spcBef>
                <a:spcPts val="1200"/>
              </a:spcBef>
              <a:spcAft>
                <a:spcPts val="1200"/>
              </a:spcAft>
              <a:buNone/>
            </a:pPr>
            <a:r>
              <a:t/>
            </a:r>
            <a:endParaRPr/>
          </a:p>
        </p:txBody>
      </p:sp>
      <p:pic>
        <p:nvPicPr>
          <p:cNvPr id="162" name="Google Shape;162;p27"/>
          <p:cNvPicPr preferRelativeResize="0"/>
          <p:nvPr/>
        </p:nvPicPr>
        <p:blipFill>
          <a:blip r:embed="rId3">
            <a:alphaModFix/>
          </a:blip>
          <a:stretch>
            <a:fillRect/>
          </a:stretch>
        </p:blipFill>
        <p:spPr>
          <a:xfrm>
            <a:off x="3733050" y="1638050"/>
            <a:ext cx="5099250" cy="2331275"/>
          </a:xfrm>
          <a:prstGeom prst="rect">
            <a:avLst/>
          </a:prstGeom>
          <a:noFill/>
          <a:ln>
            <a:noFill/>
          </a:ln>
        </p:spPr>
      </p:pic>
      <p:sp>
        <p:nvSpPr>
          <p:cNvPr id="163" name="Google Shape;163;p27"/>
          <p:cNvSpPr txBox="1"/>
          <p:nvPr/>
        </p:nvSpPr>
        <p:spPr>
          <a:xfrm>
            <a:off x="162450" y="4143025"/>
            <a:ext cx="88191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50">
                <a:solidFill>
                  <a:schemeClr val="dk1"/>
                </a:solidFill>
                <a:highlight>
                  <a:srgbClr val="FFFFCC"/>
                </a:highlight>
                <a:latin typeface="Verdana"/>
                <a:ea typeface="Verdana"/>
                <a:cs typeface="Verdana"/>
                <a:sym typeface="Verdana"/>
              </a:rPr>
              <a:t>The </a:t>
            </a:r>
            <a:r>
              <a:rPr lang="en" sz="1900">
                <a:solidFill>
                  <a:srgbClr val="DC143C"/>
                </a:solidFill>
                <a:latin typeface="Courier New"/>
                <a:ea typeface="Courier New"/>
                <a:cs typeface="Courier New"/>
                <a:sym typeface="Courier New"/>
              </a:rPr>
              <a:t>self</a:t>
            </a:r>
            <a:r>
              <a:rPr lang="en" sz="1850">
                <a:solidFill>
                  <a:schemeClr val="dk1"/>
                </a:solidFill>
                <a:highlight>
                  <a:srgbClr val="FFFFCC"/>
                </a:highlight>
                <a:latin typeface="Verdana"/>
                <a:ea typeface="Verdana"/>
                <a:cs typeface="Verdana"/>
                <a:sym typeface="Verdana"/>
              </a:rPr>
              <a:t> parameter is a reference to the current instance of the class, and is used to access variables that belong to the class.</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476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a:t>
            </a:r>
            <a:endParaRPr/>
          </a:p>
        </p:txBody>
      </p:sp>
      <p:sp>
        <p:nvSpPr>
          <p:cNvPr id="169" name="Google Shape;169;p28"/>
          <p:cNvSpPr txBox="1"/>
          <p:nvPr>
            <p:ph idx="1" type="body"/>
          </p:nvPr>
        </p:nvSpPr>
        <p:spPr>
          <a:xfrm>
            <a:off x="311700" y="470325"/>
            <a:ext cx="8520600" cy="37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Objects can contain methods.</a:t>
            </a:r>
            <a:endParaRPr/>
          </a:p>
          <a:p>
            <a:pPr indent="0" lvl="0" marL="0" rtl="0" algn="l">
              <a:spcBef>
                <a:spcPts val="1200"/>
              </a:spcBef>
              <a:spcAft>
                <a:spcPts val="1200"/>
              </a:spcAft>
              <a:buNone/>
            </a:pPr>
            <a:r>
              <a:t/>
            </a:r>
            <a:endParaRPr/>
          </a:p>
        </p:txBody>
      </p:sp>
      <p:sp>
        <p:nvSpPr>
          <p:cNvPr id="170" name="Google Shape;170;p28"/>
          <p:cNvSpPr txBox="1"/>
          <p:nvPr/>
        </p:nvSpPr>
        <p:spPr>
          <a:xfrm>
            <a:off x="162450" y="4143025"/>
            <a:ext cx="88191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50">
                <a:solidFill>
                  <a:schemeClr val="dk1"/>
                </a:solidFill>
                <a:highlight>
                  <a:srgbClr val="FFFFCC"/>
                </a:highlight>
                <a:latin typeface="Verdana"/>
                <a:ea typeface="Verdana"/>
                <a:cs typeface="Verdana"/>
                <a:sym typeface="Verdana"/>
              </a:rPr>
              <a:t>The </a:t>
            </a:r>
            <a:r>
              <a:rPr lang="en" sz="1900">
                <a:solidFill>
                  <a:srgbClr val="DC143C"/>
                </a:solidFill>
                <a:latin typeface="Courier New"/>
                <a:ea typeface="Courier New"/>
                <a:cs typeface="Courier New"/>
                <a:sym typeface="Courier New"/>
              </a:rPr>
              <a:t>self</a:t>
            </a:r>
            <a:r>
              <a:rPr lang="en" sz="1850">
                <a:solidFill>
                  <a:schemeClr val="dk1"/>
                </a:solidFill>
                <a:highlight>
                  <a:srgbClr val="FFFFCC"/>
                </a:highlight>
                <a:latin typeface="Verdana"/>
                <a:ea typeface="Verdana"/>
                <a:cs typeface="Verdana"/>
                <a:sym typeface="Verdana"/>
              </a:rPr>
              <a:t> parameter is a reference to the current instance of the class, and is used to access variables that belong to the class.</a:t>
            </a:r>
            <a:endParaRPr sz="2100"/>
          </a:p>
        </p:txBody>
      </p:sp>
      <p:pic>
        <p:nvPicPr>
          <p:cNvPr id="171" name="Google Shape;171;p28"/>
          <p:cNvPicPr preferRelativeResize="0"/>
          <p:nvPr/>
        </p:nvPicPr>
        <p:blipFill>
          <a:blip r:embed="rId3">
            <a:alphaModFix/>
          </a:blip>
          <a:stretch>
            <a:fillRect/>
          </a:stretch>
        </p:blipFill>
        <p:spPr>
          <a:xfrm>
            <a:off x="3460476" y="545350"/>
            <a:ext cx="2980132" cy="3646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76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a:t>
            </a:r>
            <a:endParaRPr/>
          </a:p>
        </p:txBody>
      </p:sp>
      <p:sp>
        <p:nvSpPr>
          <p:cNvPr id="177" name="Google Shape;177;p29"/>
          <p:cNvSpPr txBox="1"/>
          <p:nvPr>
            <p:ph idx="1" type="body"/>
          </p:nvPr>
        </p:nvSpPr>
        <p:spPr>
          <a:xfrm>
            <a:off x="311700" y="470325"/>
            <a:ext cx="8520600" cy="37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Objects can contain methods.</a:t>
            </a:r>
            <a:endParaRPr/>
          </a:p>
          <a:p>
            <a:pPr indent="0" lvl="0" marL="0" rtl="0" algn="l">
              <a:spcBef>
                <a:spcPts val="1200"/>
              </a:spcBef>
              <a:spcAft>
                <a:spcPts val="1200"/>
              </a:spcAft>
              <a:buNone/>
            </a:pPr>
            <a:r>
              <a:t/>
            </a:r>
            <a:endParaRPr/>
          </a:p>
        </p:txBody>
      </p:sp>
      <p:sp>
        <p:nvSpPr>
          <p:cNvPr id="178" name="Google Shape;178;p29"/>
          <p:cNvSpPr txBox="1"/>
          <p:nvPr/>
        </p:nvSpPr>
        <p:spPr>
          <a:xfrm>
            <a:off x="162450" y="4143025"/>
            <a:ext cx="88191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50">
                <a:solidFill>
                  <a:schemeClr val="dk1"/>
                </a:solidFill>
                <a:highlight>
                  <a:srgbClr val="FFFFCC"/>
                </a:highlight>
                <a:latin typeface="Verdana"/>
                <a:ea typeface="Verdana"/>
                <a:cs typeface="Verdana"/>
                <a:sym typeface="Verdana"/>
              </a:rPr>
              <a:t>The </a:t>
            </a:r>
            <a:r>
              <a:rPr lang="en" sz="1900">
                <a:solidFill>
                  <a:srgbClr val="DC143C"/>
                </a:solidFill>
                <a:latin typeface="Courier New"/>
                <a:ea typeface="Courier New"/>
                <a:cs typeface="Courier New"/>
                <a:sym typeface="Courier New"/>
              </a:rPr>
              <a:t>self</a:t>
            </a:r>
            <a:r>
              <a:rPr lang="en" sz="1850">
                <a:solidFill>
                  <a:schemeClr val="dk1"/>
                </a:solidFill>
                <a:highlight>
                  <a:srgbClr val="FFFFCC"/>
                </a:highlight>
                <a:latin typeface="Verdana"/>
                <a:ea typeface="Verdana"/>
                <a:cs typeface="Verdana"/>
                <a:sym typeface="Verdana"/>
              </a:rPr>
              <a:t> parameter is a reference to the current instance of the class, and is used to access variables that belong to the class.</a:t>
            </a:r>
            <a:endParaRPr sz="2100"/>
          </a:p>
        </p:txBody>
      </p:sp>
      <p:pic>
        <p:nvPicPr>
          <p:cNvPr id="179" name="Google Shape;179;p29"/>
          <p:cNvPicPr preferRelativeResize="0"/>
          <p:nvPr/>
        </p:nvPicPr>
        <p:blipFill>
          <a:blip r:embed="rId3">
            <a:alphaModFix/>
          </a:blip>
          <a:stretch>
            <a:fillRect/>
          </a:stretch>
        </p:blipFill>
        <p:spPr>
          <a:xfrm>
            <a:off x="1097176" y="895800"/>
            <a:ext cx="6887250" cy="330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76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 - creating more objects</a:t>
            </a:r>
            <a:endParaRPr/>
          </a:p>
        </p:txBody>
      </p:sp>
      <p:sp>
        <p:nvSpPr>
          <p:cNvPr id="185" name="Google Shape;185;p30"/>
          <p:cNvSpPr txBox="1"/>
          <p:nvPr>
            <p:ph idx="1" type="body"/>
          </p:nvPr>
        </p:nvSpPr>
        <p:spPr>
          <a:xfrm>
            <a:off x="311700" y="470325"/>
            <a:ext cx="8520600" cy="37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Creating more </a:t>
            </a:r>
            <a:r>
              <a:rPr lang="en"/>
              <a:t>Objects of the same type.</a:t>
            </a:r>
            <a:endParaRPr/>
          </a:p>
          <a:p>
            <a:pPr indent="0" lvl="0" marL="0" rtl="0" algn="l">
              <a:spcBef>
                <a:spcPts val="1200"/>
              </a:spcBef>
              <a:spcAft>
                <a:spcPts val="1200"/>
              </a:spcAft>
              <a:buNone/>
            </a:pPr>
            <a:r>
              <a:t/>
            </a:r>
            <a:endParaRPr/>
          </a:p>
        </p:txBody>
      </p:sp>
      <p:pic>
        <p:nvPicPr>
          <p:cNvPr id="186" name="Google Shape;186;p30"/>
          <p:cNvPicPr preferRelativeResize="0"/>
          <p:nvPr/>
        </p:nvPicPr>
        <p:blipFill>
          <a:blip r:embed="rId3">
            <a:alphaModFix/>
          </a:blip>
          <a:stretch>
            <a:fillRect/>
          </a:stretch>
        </p:blipFill>
        <p:spPr>
          <a:xfrm>
            <a:off x="1852850" y="807275"/>
            <a:ext cx="6744875" cy="4212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70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Objects creation</a:t>
            </a:r>
            <a:endParaRPr/>
          </a:p>
        </p:txBody>
      </p:sp>
      <p:sp>
        <p:nvSpPr>
          <p:cNvPr id="192" name="Google Shape;192;p31"/>
          <p:cNvSpPr txBox="1"/>
          <p:nvPr>
            <p:ph idx="1" type="body"/>
          </p:nvPr>
        </p:nvSpPr>
        <p:spPr>
          <a:xfrm>
            <a:off x="311700" y="643275"/>
            <a:ext cx="8520600" cy="39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While creating objects the following points must be noted:</a:t>
            </a:r>
            <a:endParaRPr/>
          </a:p>
          <a:p>
            <a:pPr indent="-342900" lvl="0" marL="457200" rtl="0" algn="l">
              <a:spcBef>
                <a:spcPts val="1200"/>
              </a:spcBef>
              <a:spcAft>
                <a:spcPts val="0"/>
              </a:spcAft>
              <a:buSzPts val="1800"/>
              <a:buAutoNum type="arabicPeriod"/>
            </a:pPr>
            <a:r>
              <a:rPr lang="en"/>
              <a:t>Can create any number of objects of the class</a:t>
            </a:r>
            <a:endParaRPr/>
          </a:p>
          <a:p>
            <a:pPr indent="-342900" lvl="0" marL="457200" rtl="0" algn="l">
              <a:spcBef>
                <a:spcPts val="0"/>
              </a:spcBef>
              <a:spcAft>
                <a:spcPts val="0"/>
              </a:spcAft>
              <a:buSzPts val="1800"/>
              <a:buAutoNum type="arabicPeriod"/>
            </a:pPr>
            <a:r>
              <a:rPr lang="en"/>
              <a:t>If the method requires n parameters and if we do not pass the same number of arguments then an error will occur</a:t>
            </a:r>
            <a:endParaRPr/>
          </a:p>
          <a:p>
            <a:pPr indent="-342900" lvl="0" marL="457200" rtl="0" algn="l">
              <a:spcBef>
                <a:spcPts val="0"/>
              </a:spcBef>
              <a:spcAft>
                <a:spcPts val="0"/>
              </a:spcAft>
              <a:buSzPts val="1800"/>
              <a:buAutoNum type="arabicPeriod"/>
            </a:pPr>
            <a:r>
              <a:rPr lang="en"/>
              <a:t>Order of argument matters.</a:t>
            </a:r>
            <a:endParaRPr/>
          </a:p>
          <a:p>
            <a:pPr indent="0" lvl="0" marL="0" rtl="0" algn="l">
              <a:spcBef>
                <a:spcPts val="1200"/>
              </a:spcBef>
              <a:spcAft>
                <a:spcPts val="1200"/>
              </a:spcAft>
              <a:buNone/>
            </a:pPr>
            <a:r>
              <a:rPr lang="en"/>
              <a:t>For example (2nd point)</a:t>
            </a:r>
            <a:endParaRPr/>
          </a:p>
        </p:txBody>
      </p:sp>
      <p:pic>
        <p:nvPicPr>
          <p:cNvPr id="193" name="Google Shape;193;p31"/>
          <p:cNvPicPr preferRelativeResize="0"/>
          <p:nvPr/>
        </p:nvPicPr>
        <p:blipFill>
          <a:blip r:embed="rId3">
            <a:alphaModFix/>
          </a:blip>
          <a:stretch>
            <a:fillRect/>
          </a:stretch>
        </p:blipFill>
        <p:spPr>
          <a:xfrm>
            <a:off x="140325" y="4250550"/>
            <a:ext cx="3253975" cy="748575"/>
          </a:xfrm>
          <a:prstGeom prst="rect">
            <a:avLst/>
          </a:prstGeom>
          <a:noFill/>
          <a:ln>
            <a:noFill/>
          </a:ln>
        </p:spPr>
      </p:pic>
      <p:pic>
        <p:nvPicPr>
          <p:cNvPr id="194" name="Google Shape;194;p31"/>
          <p:cNvPicPr preferRelativeResize="0"/>
          <p:nvPr/>
        </p:nvPicPr>
        <p:blipFill>
          <a:blip r:embed="rId4">
            <a:alphaModFix/>
          </a:blip>
          <a:stretch>
            <a:fillRect/>
          </a:stretch>
        </p:blipFill>
        <p:spPr>
          <a:xfrm>
            <a:off x="140313" y="2956875"/>
            <a:ext cx="3495675" cy="1104900"/>
          </a:xfrm>
          <a:prstGeom prst="rect">
            <a:avLst/>
          </a:prstGeom>
          <a:noFill/>
          <a:ln>
            <a:noFill/>
          </a:ln>
        </p:spPr>
      </p:pic>
      <p:pic>
        <p:nvPicPr>
          <p:cNvPr id="195" name="Google Shape;195;p31"/>
          <p:cNvPicPr preferRelativeResize="0"/>
          <p:nvPr/>
        </p:nvPicPr>
        <p:blipFill>
          <a:blip r:embed="rId5">
            <a:alphaModFix/>
          </a:blip>
          <a:stretch>
            <a:fillRect/>
          </a:stretch>
        </p:blipFill>
        <p:spPr>
          <a:xfrm>
            <a:off x="3635998" y="3171376"/>
            <a:ext cx="5318825" cy="15043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object oriented programming?</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OOP is about creating “objects”.</a:t>
            </a:r>
            <a:endParaRPr/>
          </a:p>
          <a:p>
            <a:pPr indent="0" lvl="0" marL="0" rtl="0" algn="l">
              <a:spcBef>
                <a:spcPts val="1200"/>
              </a:spcBef>
              <a:spcAft>
                <a:spcPts val="0"/>
              </a:spcAft>
              <a:buNone/>
            </a:pPr>
            <a:r>
              <a:rPr lang="en"/>
              <a:t>An object is a group of interrelated variables and functions. These variables are often referred as properties of the object.</a:t>
            </a:r>
            <a:endParaRPr/>
          </a:p>
          <a:p>
            <a:pPr indent="0" lvl="0" marL="0" rtl="0" algn="l">
              <a:spcBef>
                <a:spcPts val="1200"/>
              </a:spcBef>
              <a:spcAft>
                <a:spcPts val="0"/>
              </a:spcAft>
              <a:buNone/>
            </a:pPr>
            <a:r>
              <a:rPr lang="en"/>
              <a:t>The functions defined inside are referred as methods which are behavior of the objects.</a:t>
            </a:r>
            <a:endParaRPr/>
          </a:p>
          <a:p>
            <a:pPr indent="0" lvl="0" marL="0" rtl="0" algn="l">
              <a:spcBef>
                <a:spcPts val="1200"/>
              </a:spcBef>
              <a:spcAft>
                <a:spcPts val="0"/>
              </a:spcAft>
              <a:buNone/>
            </a:pPr>
            <a:r>
              <a:rPr lang="en"/>
              <a:t>For example:</a:t>
            </a:r>
            <a:endParaRPr/>
          </a:p>
          <a:p>
            <a:pPr indent="-325755" lvl="0" marL="457200" rtl="0" algn="l">
              <a:spcBef>
                <a:spcPts val="1200"/>
              </a:spcBef>
              <a:spcAft>
                <a:spcPts val="0"/>
              </a:spcAft>
              <a:buSzPct val="100000"/>
              <a:buChar char="●"/>
            </a:pPr>
            <a:r>
              <a:rPr lang="en"/>
              <a:t>A car can be an object. Its properties are - its color, its model, its price, its brand etc. its method which define its behavior are </a:t>
            </a:r>
            <a:r>
              <a:rPr lang="en"/>
              <a:t>acceleration</a:t>
            </a:r>
            <a:r>
              <a:rPr lang="en"/>
              <a:t>, slowing down, gear change etc.</a:t>
            </a:r>
            <a:endParaRPr/>
          </a:p>
          <a:p>
            <a:pPr indent="-325755" lvl="0" marL="457200" rtl="0" algn="l">
              <a:spcBef>
                <a:spcPts val="0"/>
              </a:spcBef>
              <a:spcAft>
                <a:spcPts val="0"/>
              </a:spcAft>
              <a:buSzPct val="100000"/>
              <a:buChar char="●"/>
            </a:pPr>
            <a:r>
              <a:rPr lang="en"/>
              <a:t>A dog as an object. Its properties are its color, his breed, his name, his weight etc. its behavior functions are walking, barking, playing etc</a:t>
            </a:r>
            <a:endParaRPr/>
          </a:p>
          <a:p>
            <a:pPr indent="0" lvl="0" marL="0" rtl="0" algn="l">
              <a:spcBef>
                <a:spcPts val="1200"/>
              </a:spcBef>
              <a:spcAft>
                <a:spcPts val="1200"/>
              </a:spcAft>
              <a:buNone/>
            </a:pPr>
            <a:r>
              <a:rPr lang="en"/>
              <a:t>Oops is famous as it helps to implement real-world entities.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70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Objects creation</a:t>
            </a:r>
            <a:endParaRPr/>
          </a:p>
        </p:txBody>
      </p:sp>
      <p:sp>
        <p:nvSpPr>
          <p:cNvPr id="201" name="Google Shape;201;p32"/>
          <p:cNvSpPr txBox="1"/>
          <p:nvPr>
            <p:ph idx="1" type="body"/>
          </p:nvPr>
        </p:nvSpPr>
        <p:spPr>
          <a:xfrm>
            <a:off x="311700" y="643275"/>
            <a:ext cx="8520600" cy="39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3. </a:t>
            </a:r>
            <a:r>
              <a:rPr lang="en"/>
              <a:t>Order of argument matters.  For example (3nd point)</a:t>
            </a:r>
            <a:endParaRPr/>
          </a:p>
        </p:txBody>
      </p:sp>
      <p:pic>
        <p:nvPicPr>
          <p:cNvPr id="202" name="Google Shape;202;p32"/>
          <p:cNvPicPr preferRelativeResize="0"/>
          <p:nvPr/>
        </p:nvPicPr>
        <p:blipFill>
          <a:blip r:embed="rId3">
            <a:alphaModFix/>
          </a:blip>
          <a:stretch>
            <a:fillRect/>
          </a:stretch>
        </p:blipFill>
        <p:spPr>
          <a:xfrm>
            <a:off x="665962" y="2946200"/>
            <a:ext cx="2952558" cy="572700"/>
          </a:xfrm>
          <a:prstGeom prst="rect">
            <a:avLst/>
          </a:prstGeom>
          <a:noFill/>
          <a:ln>
            <a:noFill/>
          </a:ln>
        </p:spPr>
      </p:pic>
      <p:pic>
        <p:nvPicPr>
          <p:cNvPr id="203" name="Google Shape;203;p32"/>
          <p:cNvPicPr preferRelativeResize="0"/>
          <p:nvPr/>
        </p:nvPicPr>
        <p:blipFill>
          <a:blip r:embed="rId4">
            <a:alphaModFix/>
          </a:blip>
          <a:stretch>
            <a:fillRect/>
          </a:stretch>
        </p:blipFill>
        <p:spPr>
          <a:xfrm>
            <a:off x="665950" y="1108150"/>
            <a:ext cx="5981700" cy="1524000"/>
          </a:xfrm>
          <a:prstGeom prst="rect">
            <a:avLst/>
          </a:prstGeom>
          <a:noFill/>
          <a:ln>
            <a:noFill/>
          </a:ln>
        </p:spPr>
      </p:pic>
      <p:pic>
        <p:nvPicPr>
          <p:cNvPr id="204" name="Google Shape;204;p32"/>
          <p:cNvPicPr preferRelativeResize="0"/>
          <p:nvPr/>
        </p:nvPicPr>
        <p:blipFill>
          <a:blip r:embed="rId5">
            <a:alphaModFix/>
          </a:blip>
          <a:stretch>
            <a:fillRect/>
          </a:stretch>
        </p:blipFill>
        <p:spPr>
          <a:xfrm>
            <a:off x="665950" y="3948100"/>
            <a:ext cx="6714525" cy="516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Modify object properties</a:t>
            </a:r>
            <a:endParaRPr/>
          </a:p>
        </p:txBody>
      </p:sp>
      <p:sp>
        <p:nvSpPr>
          <p:cNvPr id="210" name="Google Shape;21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1" name="Google Shape;211;p33"/>
          <p:cNvPicPr preferRelativeResize="0"/>
          <p:nvPr/>
        </p:nvPicPr>
        <p:blipFill>
          <a:blip r:embed="rId3">
            <a:alphaModFix/>
          </a:blip>
          <a:stretch>
            <a:fillRect/>
          </a:stretch>
        </p:blipFill>
        <p:spPr>
          <a:xfrm>
            <a:off x="1821224" y="618925"/>
            <a:ext cx="5066250" cy="4346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Delete object properties</a:t>
            </a:r>
            <a:endParaRPr/>
          </a:p>
        </p:txBody>
      </p:sp>
      <p:sp>
        <p:nvSpPr>
          <p:cNvPr id="217" name="Google Shape;21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34"/>
          <p:cNvPicPr preferRelativeResize="0"/>
          <p:nvPr/>
        </p:nvPicPr>
        <p:blipFill>
          <a:blip r:embed="rId3">
            <a:alphaModFix/>
          </a:blip>
          <a:stretch>
            <a:fillRect/>
          </a:stretch>
        </p:blipFill>
        <p:spPr>
          <a:xfrm>
            <a:off x="1851078" y="1152475"/>
            <a:ext cx="4971750" cy="2209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Delete object </a:t>
            </a:r>
            <a:endParaRPr/>
          </a:p>
        </p:txBody>
      </p:sp>
      <p:sp>
        <p:nvSpPr>
          <p:cNvPr id="224" name="Google Shape;22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35"/>
          <p:cNvPicPr preferRelativeResize="0"/>
          <p:nvPr/>
        </p:nvPicPr>
        <p:blipFill>
          <a:blip r:embed="rId3">
            <a:alphaModFix/>
          </a:blip>
          <a:stretch>
            <a:fillRect/>
          </a:stretch>
        </p:blipFill>
        <p:spPr>
          <a:xfrm>
            <a:off x="2053025" y="1208550"/>
            <a:ext cx="5375275" cy="2908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Pass statement</a:t>
            </a:r>
            <a:endParaRPr/>
          </a:p>
        </p:txBody>
      </p:sp>
      <p:sp>
        <p:nvSpPr>
          <p:cNvPr id="231" name="Google Shape;23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rgbClr val="DC143C"/>
                </a:solidFill>
                <a:latin typeface="Courier New"/>
                <a:ea typeface="Courier New"/>
                <a:cs typeface="Courier New"/>
                <a:sym typeface="Courier New"/>
              </a:rPr>
              <a:t>class</a:t>
            </a:r>
            <a:r>
              <a:rPr lang="en" sz="1650">
                <a:solidFill>
                  <a:schemeClr val="dk1"/>
                </a:solidFill>
                <a:highlight>
                  <a:srgbClr val="FFFFFF"/>
                </a:highlight>
                <a:latin typeface="Verdana"/>
                <a:ea typeface="Verdana"/>
                <a:cs typeface="Verdana"/>
                <a:sym typeface="Verdana"/>
              </a:rPr>
              <a:t> definitions cannot be empty, but if you for some reason have a </a:t>
            </a:r>
            <a:r>
              <a:rPr lang="en" sz="1700">
                <a:solidFill>
                  <a:srgbClr val="DC143C"/>
                </a:solidFill>
                <a:latin typeface="Courier New"/>
                <a:ea typeface="Courier New"/>
                <a:cs typeface="Courier New"/>
                <a:sym typeface="Courier New"/>
              </a:rPr>
              <a:t>class</a:t>
            </a:r>
            <a:r>
              <a:rPr lang="en" sz="1650">
                <a:solidFill>
                  <a:schemeClr val="dk1"/>
                </a:solidFill>
                <a:highlight>
                  <a:srgbClr val="FFFFFF"/>
                </a:highlight>
                <a:latin typeface="Verdana"/>
                <a:ea typeface="Verdana"/>
                <a:cs typeface="Verdana"/>
                <a:sym typeface="Verdana"/>
              </a:rPr>
              <a:t> definition with no content, put in the </a:t>
            </a:r>
            <a:r>
              <a:rPr lang="en" sz="1700">
                <a:solidFill>
                  <a:srgbClr val="DC143C"/>
                </a:solidFill>
                <a:latin typeface="Courier New"/>
                <a:ea typeface="Courier New"/>
                <a:cs typeface="Courier New"/>
                <a:sym typeface="Courier New"/>
              </a:rPr>
              <a:t>pass</a:t>
            </a:r>
            <a:r>
              <a:rPr lang="en" sz="1650">
                <a:solidFill>
                  <a:schemeClr val="dk1"/>
                </a:solidFill>
                <a:highlight>
                  <a:srgbClr val="FFFFFF"/>
                </a:highlight>
                <a:latin typeface="Verdana"/>
                <a:ea typeface="Verdana"/>
                <a:cs typeface="Verdana"/>
                <a:sym typeface="Verdana"/>
              </a:rPr>
              <a:t> statement to avoid getting an error.</a:t>
            </a:r>
            <a:endParaRPr sz="2300"/>
          </a:p>
        </p:txBody>
      </p:sp>
      <p:pic>
        <p:nvPicPr>
          <p:cNvPr id="232" name="Google Shape;232;p36"/>
          <p:cNvPicPr preferRelativeResize="0"/>
          <p:nvPr/>
        </p:nvPicPr>
        <p:blipFill>
          <a:blip r:embed="rId3">
            <a:alphaModFix/>
          </a:blip>
          <a:stretch>
            <a:fillRect/>
          </a:stretch>
        </p:blipFill>
        <p:spPr>
          <a:xfrm>
            <a:off x="1311325" y="2182625"/>
            <a:ext cx="3126125" cy="1245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4317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Class in modules</a:t>
            </a:r>
            <a:endParaRPr/>
          </a:p>
        </p:txBody>
      </p:sp>
      <p:sp>
        <p:nvSpPr>
          <p:cNvPr id="238" name="Google Shape;238;p37"/>
          <p:cNvSpPr txBox="1"/>
          <p:nvPr>
            <p:ph idx="1" type="body"/>
          </p:nvPr>
        </p:nvSpPr>
        <p:spPr>
          <a:xfrm>
            <a:off x="368550" y="648375"/>
            <a:ext cx="8520600" cy="402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Output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39" name="Google Shape;239;p37"/>
          <p:cNvPicPr preferRelativeResize="0"/>
          <p:nvPr/>
        </p:nvPicPr>
        <p:blipFill>
          <a:blip r:embed="rId3">
            <a:alphaModFix/>
          </a:blip>
          <a:stretch>
            <a:fillRect/>
          </a:stretch>
        </p:blipFill>
        <p:spPr>
          <a:xfrm>
            <a:off x="311700" y="540950"/>
            <a:ext cx="3135050" cy="1832450"/>
          </a:xfrm>
          <a:prstGeom prst="rect">
            <a:avLst/>
          </a:prstGeom>
          <a:noFill/>
          <a:ln>
            <a:noFill/>
          </a:ln>
        </p:spPr>
      </p:pic>
      <p:pic>
        <p:nvPicPr>
          <p:cNvPr id="240" name="Google Shape;240;p37"/>
          <p:cNvPicPr preferRelativeResize="0"/>
          <p:nvPr/>
        </p:nvPicPr>
        <p:blipFill>
          <a:blip r:embed="rId4">
            <a:alphaModFix/>
          </a:blip>
          <a:stretch>
            <a:fillRect/>
          </a:stretch>
        </p:blipFill>
        <p:spPr>
          <a:xfrm>
            <a:off x="4112675" y="896938"/>
            <a:ext cx="4591050" cy="1019175"/>
          </a:xfrm>
          <a:prstGeom prst="rect">
            <a:avLst/>
          </a:prstGeom>
          <a:noFill/>
          <a:ln>
            <a:noFill/>
          </a:ln>
        </p:spPr>
      </p:pic>
      <p:pic>
        <p:nvPicPr>
          <p:cNvPr id="241" name="Google Shape;241;p37"/>
          <p:cNvPicPr preferRelativeResize="0"/>
          <p:nvPr/>
        </p:nvPicPr>
        <p:blipFill>
          <a:blip r:embed="rId5">
            <a:alphaModFix/>
          </a:blip>
          <a:stretch>
            <a:fillRect/>
          </a:stretch>
        </p:blipFill>
        <p:spPr>
          <a:xfrm>
            <a:off x="214850" y="2487303"/>
            <a:ext cx="7945999" cy="2546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4040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Hiding data fields - Encapsulation</a:t>
            </a:r>
            <a:endParaRPr/>
          </a:p>
        </p:txBody>
      </p:sp>
      <p:sp>
        <p:nvSpPr>
          <p:cNvPr id="247" name="Google Shape;247;p38"/>
          <p:cNvSpPr txBox="1"/>
          <p:nvPr>
            <p:ph idx="1" type="body"/>
          </p:nvPr>
        </p:nvSpPr>
        <p:spPr>
          <a:xfrm>
            <a:off x="311700" y="489800"/>
            <a:ext cx="8520600" cy="4079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Making the data fields private protects data and makes the class easy to maintain.</a:t>
            </a:r>
            <a:endParaRPr/>
          </a:p>
          <a:p>
            <a:pPr indent="0" lvl="0" marL="0" rtl="0" algn="l">
              <a:spcBef>
                <a:spcPts val="1200"/>
              </a:spcBef>
              <a:spcAft>
                <a:spcPts val="0"/>
              </a:spcAft>
              <a:buNone/>
            </a:pPr>
            <a:r>
              <a:rPr lang="en"/>
              <a:t>Direct access of data fields is not a good practice because:</a:t>
            </a:r>
            <a:endParaRPr/>
          </a:p>
          <a:p>
            <a:pPr indent="-334327" lvl="0" marL="457200" rtl="0" algn="l">
              <a:spcBef>
                <a:spcPts val="1200"/>
              </a:spcBef>
              <a:spcAft>
                <a:spcPts val="0"/>
              </a:spcAft>
              <a:buSzPct val="100000"/>
              <a:buAutoNum type="arabicPeriod"/>
            </a:pPr>
            <a:r>
              <a:rPr lang="en"/>
              <a:t>Data may be tampered with</a:t>
            </a:r>
            <a:endParaRPr/>
          </a:p>
          <a:p>
            <a:pPr indent="-334327" lvl="0" marL="457200" rtl="0" algn="l">
              <a:spcBef>
                <a:spcPts val="0"/>
              </a:spcBef>
              <a:spcAft>
                <a:spcPts val="0"/>
              </a:spcAft>
              <a:buSzPct val="100000"/>
              <a:buAutoNum type="arabicPeriod"/>
            </a:pPr>
            <a:r>
              <a:rPr lang="en"/>
              <a:t>The class becomes difficult to maintain and vulnerable to bugs.</a:t>
            </a:r>
            <a:endParaRPr/>
          </a:p>
          <a:p>
            <a:pPr indent="0" lvl="0" marL="457200" rtl="0" algn="l">
              <a:spcBef>
                <a:spcPts val="1200"/>
              </a:spcBef>
              <a:spcAft>
                <a:spcPts val="0"/>
              </a:spcAft>
              <a:buNone/>
            </a:pPr>
            <a:r>
              <a:rPr lang="en"/>
              <a:t>To prevent direct modifications of data fields, don’t let the client directly access data fields. This is known as data hiding. This can be done by making the fields to be private. </a:t>
            </a:r>
            <a:endParaRPr/>
          </a:p>
          <a:p>
            <a:pPr indent="0" lvl="0" marL="457200" rtl="0" algn="l">
              <a:spcBef>
                <a:spcPts val="1200"/>
              </a:spcBef>
              <a:spcAft>
                <a:spcPts val="0"/>
              </a:spcAft>
              <a:buNone/>
            </a:pPr>
            <a:r>
              <a:rPr lang="en"/>
              <a:t>In python, the private data fields are defined with two leading underscores.</a:t>
            </a:r>
            <a:endParaRPr/>
          </a:p>
          <a:p>
            <a:pPr indent="0" lvl="0" marL="457200" rtl="0" algn="l">
              <a:spcBef>
                <a:spcPts val="1200"/>
              </a:spcBef>
              <a:spcAft>
                <a:spcPts val="0"/>
              </a:spcAft>
              <a:buNone/>
            </a:pPr>
            <a:r>
              <a:rPr lang="en"/>
              <a:t>   Example : self.__radius=radius</a:t>
            </a:r>
            <a:endParaRPr/>
          </a:p>
          <a:p>
            <a:pPr indent="0" lvl="0" marL="457200" rtl="0" algn="l">
              <a:spcBef>
                <a:spcPts val="1200"/>
              </a:spcBef>
              <a:spcAft>
                <a:spcPts val="0"/>
              </a:spcAft>
              <a:buNone/>
            </a:pPr>
            <a:r>
              <a:rPr lang="en"/>
              <a:t>It also can be done by defining private method named with two leading underscores.</a:t>
            </a:r>
            <a:endParaRPr/>
          </a:p>
          <a:p>
            <a:pPr indent="0" lvl="0" marL="45720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73300" y="959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Encapsulation</a:t>
            </a:r>
            <a:endParaRPr/>
          </a:p>
        </p:txBody>
      </p:sp>
      <p:sp>
        <p:nvSpPr>
          <p:cNvPr id="253" name="Google Shape;253;p39"/>
          <p:cNvSpPr txBox="1"/>
          <p:nvPr>
            <p:ph idx="1" type="body"/>
          </p:nvPr>
        </p:nvSpPr>
        <p:spPr>
          <a:xfrm>
            <a:off x="311700" y="1152475"/>
            <a:ext cx="5396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Encapsulation is one of the fundamental concepts in object-oriented programming. It describes the idea of wrapping data and the methods that work on data within one unit.This puts </a:t>
            </a:r>
            <a:r>
              <a:rPr lang="en"/>
              <a:t>restrictions</a:t>
            </a:r>
            <a:r>
              <a:rPr lang="en"/>
              <a:t> on accessing variables and methods directly and can prevent the accidental modification of data.</a:t>
            </a:r>
            <a:endParaRPr/>
          </a:p>
        </p:txBody>
      </p:sp>
      <p:pic>
        <p:nvPicPr>
          <p:cNvPr id="254" name="Google Shape;254;p39"/>
          <p:cNvPicPr preferRelativeResize="0"/>
          <p:nvPr/>
        </p:nvPicPr>
        <p:blipFill>
          <a:blip r:embed="rId3">
            <a:alphaModFix/>
          </a:blip>
          <a:stretch>
            <a:fillRect/>
          </a:stretch>
        </p:blipFill>
        <p:spPr>
          <a:xfrm>
            <a:off x="5959021" y="1232200"/>
            <a:ext cx="3073576" cy="1453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4040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Hiding data fields</a:t>
            </a:r>
            <a:endParaRPr/>
          </a:p>
        </p:txBody>
      </p:sp>
      <p:sp>
        <p:nvSpPr>
          <p:cNvPr id="260" name="Google Shape;260;p40"/>
          <p:cNvSpPr txBox="1"/>
          <p:nvPr>
            <p:ph idx="1" type="body"/>
          </p:nvPr>
        </p:nvSpPr>
        <p:spPr>
          <a:xfrm>
            <a:off x="311700" y="489800"/>
            <a:ext cx="8520600" cy="4079100"/>
          </a:xfrm>
          <a:prstGeom prst="rect">
            <a:avLst/>
          </a:prstGeom>
        </p:spPr>
        <p:txBody>
          <a:bodyPr anchorCtr="0" anchor="t" bIns="91425" lIns="91425" spcFirstLastPara="1" rIns="91425" wrap="square" tIns="91425">
            <a:normAutofit fontScale="92500" lnSpcReduction="10000"/>
          </a:bodyPr>
          <a:lstStyle/>
          <a:p>
            <a:pPr indent="0" lvl="0" marL="457200" rtl="0" algn="l">
              <a:spcBef>
                <a:spcPts val="0"/>
              </a:spcBef>
              <a:spcAft>
                <a:spcPts val="0"/>
              </a:spcAft>
              <a:buNone/>
            </a:pPr>
            <a:r>
              <a:rPr lang="en"/>
              <a:t>Private data fields  and methods can be accessed within a class, but they cannot be accessed outside the class. </a:t>
            </a:r>
            <a:endParaRPr/>
          </a:p>
          <a:p>
            <a:pPr indent="0" lvl="0" marL="457200" rtl="0" algn="l">
              <a:spcBef>
                <a:spcPts val="1200"/>
              </a:spcBef>
              <a:spcAft>
                <a:spcPts val="0"/>
              </a:spcAft>
              <a:buNone/>
            </a:pPr>
            <a:r>
              <a:rPr lang="en"/>
              <a:t>To make a data field accessible for the client, provide a </a:t>
            </a:r>
            <a:r>
              <a:rPr b="1" lang="en"/>
              <a:t>get method</a:t>
            </a:r>
            <a:r>
              <a:rPr lang="en"/>
              <a:t> to return its value.</a:t>
            </a:r>
            <a:endParaRPr/>
          </a:p>
          <a:p>
            <a:pPr indent="0" lvl="0" marL="457200" rtl="0" algn="l">
              <a:spcBef>
                <a:spcPts val="1200"/>
              </a:spcBef>
              <a:spcAft>
                <a:spcPts val="0"/>
              </a:spcAft>
              <a:buNone/>
            </a:pPr>
            <a:r>
              <a:rPr lang="en"/>
              <a:t> To enable a data field to be modified, provided a </a:t>
            </a:r>
            <a:r>
              <a:rPr b="1" lang="en"/>
              <a:t>set method</a:t>
            </a:r>
            <a:r>
              <a:rPr lang="en"/>
              <a:t> to set a new value.</a:t>
            </a:r>
            <a:endParaRPr/>
          </a:p>
          <a:p>
            <a:pPr indent="0" lvl="0" marL="457200" rtl="0" algn="l">
              <a:spcBef>
                <a:spcPts val="1200"/>
              </a:spcBef>
              <a:spcAft>
                <a:spcPts val="0"/>
              </a:spcAft>
              <a:buNone/>
            </a:pPr>
            <a:r>
              <a:rPr lang="en"/>
              <a:t>Example:</a:t>
            </a:r>
            <a:endParaRPr/>
          </a:p>
          <a:p>
            <a:pPr indent="0" lvl="0" marL="457200" rtl="0" algn="l">
              <a:spcBef>
                <a:spcPts val="1200"/>
              </a:spcBef>
              <a:spcAft>
                <a:spcPts val="0"/>
              </a:spcAft>
              <a:buNone/>
            </a:pPr>
            <a:r>
              <a:rPr lang="en"/>
              <a:t>def getPropertyName(self):</a:t>
            </a:r>
            <a:endParaRPr/>
          </a:p>
          <a:p>
            <a:pPr indent="0" lvl="0" marL="457200" rtl="0" algn="l">
              <a:spcBef>
                <a:spcPts val="1200"/>
              </a:spcBef>
              <a:spcAft>
                <a:spcPts val="0"/>
              </a:spcAft>
              <a:buClr>
                <a:schemeClr val="dk1"/>
              </a:buClr>
              <a:buSzPct val="61111"/>
              <a:buFont typeface="Arial"/>
              <a:buNone/>
            </a:pPr>
            <a:r>
              <a:rPr lang="en"/>
              <a:t>def isPropertyName(self):</a:t>
            </a:r>
            <a:endParaRPr/>
          </a:p>
          <a:p>
            <a:pPr indent="0" lvl="0" marL="457200" rtl="0" algn="l">
              <a:spcBef>
                <a:spcPts val="1200"/>
              </a:spcBef>
              <a:spcAft>
                <a:spcPts val="0"/>
              </a:spcAft>
              <a:buClr>
                <a:schemeClr val="dk1"/>
              </a:buClr>
              <a:buSzPct val="61111"/>
              <a:buFont typeface="Arial"/>
              <a:buNone/>
            </a:pPr>
            <a:r>
              <a:rPr lang="en"/>
              <a:t>def setPropertyName(self,propertyValue):</a:t>
            </a:r>
            <a:endParaRPr/>
          </a:p>
          <a:p>
            <a:pPr indent="0" lvl="0" marL="45720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Use of private data</a:t>
            </a:r>
            <a:endParaRPr/>
          </a:p>
        </p:txBody>
      </p:sp>
      <p:sp>
        <p:nvSpPr>
          <p:cNvPr id="266" name="Google Shape;266;p41"/>
          <p:cNvSpPr txBox="1"/>
          <p:nvPr>
            <p:ph idx="1" type="body"/>
          </p:nvPr>
        </p:nvSpPr>
        <p:spPr>
          <a:xfrm>
            <a:off x="311700" y="434075"/>
            <a:ext cx="8520600" cy="413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7" name="Google Shape;267;p41"/>
          <p:cNvPicPr preferRelativeResize="0"/>
          <p:nvPr/>
        </p:nvPicPr>
        <p:blipFill>
          <a:blip r:embed="rId3">
            <a:alphaModFix/>
          </a:blip>
          <a:stretch>
            <a:fillRect/>
          </a:stretch>
        </p:blipFill>
        <p:spPr>
          <a:xfrm>
            <a:off x="4407000" y="1516863"/>
            <a:ext cx="4552950" cy="819150"/>
          </a:xfrm>
          <a:prstGeom prst="rect">
            <a:avLst/>
          </a:prstGeom>
          <a:noFill/>
          <a:ln>
            <a:noFill/>
          </a:ln>
        </p:spPr>
      </p:pic>
      <p:pic>
        <p:nvPicPr>
          <p:cNvPr id="268" name="Google Shape;268;p41"/>
          <p:cNvPicPr preferRelativeResize="0"/>
          <p:nvPr/>
        </p:nvPicPr>
        <p:blipFill>
          <a:blip r:embed="rId4">
            <a:alphaModFix/>
          </a:blip>
          <a:stretch>
            <a:fillRect/>
          </a:stretch>
        </p:blipFill>
        <p:spPr>
          <a:xfrm>
            <a:off x="5504750" y="3702650"/>
            <a:ext cx="1981200" cy="619125"/>
          </a:xfrm>
          <a:prstGeom prst="rect">
            <a:avLst/>
          </a:prstGeom>
          <a:noFill/>
          <a:ln>
            <a:noFill/>
          </a:ln>
        </p:spPr>
      </p:pic>
      <p:pic>
        <p:nvPicPr>
          <p:cNvPr id="269" name="Google Shape;269;p41"/>
          <p:cNvPicPr preferRelativeResize="0"/>
          <p:nvPr/>
        </p:nvPicPr>
        <p:blipFill>
          <a:blip r:embed="rId5">
            <a:alphaModFix/>
          </a:blip>
          <a:stretch>
            <a:fillRect/>
          </a:stretch>
        </p:blipFill>
        <p:spPr>
          <a:xfrm>
            <a:off x="5351125" y="2685488"/>
            <a:ext cx="2085975" cy="885825"/>
          </a:xfrm>
          <a:prstGeom prst="rect">
            <a:avLst/>
          </a:prstGeom>
          <a:noFill/>
          <a:ln>
            <a:noFill/>
          </a:ln>
        </p:spPr>
      </p:pic>
      <p:pic>
        <p:nvPicPr>
          <p:cNvPr id="270" name="Google Shape;270;p41"/>
          <p:cNvPicPr preferRelativeResize="0"/>
          <p:nvPr/>
        </p:nvPicPr>
        <p:blipFill>
          <a:blip r:embed="rId6">
            <a:alphaModFix/>
          </a:blip>
          <a:stretch>
            <a:fillRect/>
          </a:stretch>
        </p:blipFill>
        <p:spPr>
          <a:xfrm>
            <a:off x="417288" y="514350"/>
            <a:ext cx="3286125" cy="2057400"/>
          </a:xfrm>
          <a:prstGeom prst="rect">
            <a:avLst/>
          </a:prstGeom>
          <a:noFill/>
          <a:ln>
            <a:noFill/>
          </a:ln>
        </p:spPr>
      </p:pic>
      <p:pic>
        <p:nvPicPr>
          <p:cNvPr id="271" name="Google Shape;271;p41"/>
          <p:cNvPicPr preferRelativeResize="0"/>
          <p:nvPr/>
        </p:nvPicPr>
        <p:blipFill>
          <a:blip r:embed="rId7">
            <a:alphaModFix/>
          </a:blip>
          <a:stretch>
            <a:fillRect/>
          </a:stretch>
        </p:blipFill>
        <p:spPr>
          <a:xfrm>
            <a:off x="5046525" y="514350"/>
            <a:ext cx="2197450" cy="92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420425" y="1188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Major concepts of OOPs</a:t>
            </a:r>
            <a:endParaRPr/>
          </a:p>
        </p:txBody>
      </p:sp>
      <p:sp>
        <p:nvSpPr>
          <p:cNvPr id="67" name="Google Shape;67;p15"/>
          <p:cNvSpPr txBox="1"/>
          <p:nvPr>
            <p:ph idx="1" type="body"/>
          </p:nvPr>
        </p:nvSpPr>
        <p:spPr>
          <a:xfrm>
            <a:off x="311700" y="691575"/>
            <a:ext cx="8520600" cy="387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Class</a:t>
            </a:r>
            <a:endParaRPr/>
          </a:p>
          <a:p>
            <a:pPr indent="-342900" lvl="0" marL="457200" rtl="0" algn="l">
              <a:spcBef>
                <a:spcPts val="0"/>
              </a:spcBef>
              <a:spcAft>
                <a:spcPts val="0"/>
              </a:spcAft>
              <a:buSzPts val="1800"/>
              <a:buChar char="●"/>
            </a:pPr>
            <a:r>
              <a:rPr lang="en"/>
              <a:t>Object</a:t>
            </a:r>
            <a:endParaRPr/>
          </a:p>
          <a:p>
            <a:pPr indent="-342900" lvl="0" marL="457200" rtl="0" algn="l">
              <a:spcBef>
                <a:spcPts val="0"/>
              </a:spcBef>
              <a:spcAft>
                <a:spcPts val="0"/>
              </a:spcAft>
              <a:buSzPts val="1800"/>
              <a:buChar char="●"/>
            </a:pPr>
            <a:r>
              <a:rPr lang="en"/>
              <a:t>Method</a:t>
            </a:r>
            <a:endParaRPr/>
          </a:p>
          <a:p>
            <a:pPr indent="-342900" lvl="0" marL="457200" rtl="0" algn="l">
              <a:spcBef>
                <a:spcPts val="0"/>
              </a:spcBef>
              <a:spcAft>
                <a:spcPts val="0"/>
              </a:spcAft>
              <a:buSzPts val="1800"/>
              <a:buChar char="●"/>
            </a:pPr>
            <a:r>
              <a:rPr lang="en"/>
              <a:t>Inheritance</a:t>
            </a:r>
            <a:endParaRPr/>
          </a:p>
          <a:p>
            <a:pPr indent="-342900" lvl="0" marL="457200" rtl="0" algn="l">
              <a:spcBef>
                <a:spcPts val="0"/>
              </a:spcBef>
              <a:spcAft>
                <a:spcPts val="0"/>
              </a:spcAft>
              <a:buSzPts val="1800"/>
              <a:buChar char="●"/>
            </a:pPr>
            <a:r>
              <a:rPr lang="en"/>
              <a:t>Encapsulation</a:t>
            </a:r>
            <a:endParaRPr/>
          </a:p>
          <a:p>
            <a:pPr indent="-342900" lvl="0" marL="457200" rtl="0" algn="l">
              <a:spcBef>
                <a:spcPts val="0"/>
              </a:spcBef>
              <a:spcAft>
                <a:spcPts val="0"/>
              </a:spcAft>
              <a:buSzPts val="1800"/>
              <a:buChar char="●"/>
            </a:pPr>
            <a:r>
              <a:rPr lang="en"/>
              <a:t>Polymorphism</a:t>
            </a:r>
            <a:endParaRPr/>
          </a:p>
          <a:p>
            <a:pPr indent="-342900" lvl="0" marL="457200" rtl="0" algn="l">
              <a:spcBef>
                <a:spcPts val="0"/>
              </a:spcBef>
              <a:spcAft>
                <a:spcPts val="0"/>
              </a:spcAft>
              <a:buSzPts val="1800"/>
              <a:buChar char="●"/>
            </a:pPr>
            <a:r>
              <a:rPr lang="en"/>
              <a:t>Data Abstraction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482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Use of private data</a:t>
            </a:r>
            <a:endParaRPr/>
          </a:p>
        </p:txBody>
      </p:sp>
      <p:sp>
        <p:nvSpPr>
          <p:cNvPr id="277" name="Google Shape;277;p42"/>
          <p:cNvSpPr txBox="1"/>
          <p:nvPr>
            <p:ph idx="1" type="body"/>
          </p:nvPr>
        </p:nvSpPr>
        <p:spPr>
          <a:xfrm>
            <a:off x="311700" y="435075"/>
            <a:ext cx="8520600" cy="413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8" name="Google Shape;278;p42"/>
          <p:cNvPicPr preferRelativeResize="0"/>
          <p:nvPr/>
        </p:nvPicPr>
        <p:blipFill>
          <a:blip r:embed="rId3">
            <a:alphaModFix/>
          </a:blip>
          <a:stretch>
            <a:fillRect/>
          </a:stretch>
        </p:blipFill>
        <p:spPr>
          <a:xfrm>
            <a:off x="311700" y="435075"/>
            <a:ext cx="3210775" cy="2764050"/>
          </a:xfrm>
          <a:prstGeom prst="rect">
            <a:avLst/>
          </a:prstGeom>
          <a:noFill/>
          <a:ln>
            <a:noFill/>
          </a:ln>
        </p:spPr>
      </p:pic>
      <p:pic>
        <p:nvPicPr>
          <p:cNvPr id="279" name="Google Shape;279;p42"/>
          <p:cNvPicPr preferRelativeResize="0"/>
          <p:nvPr/>
        </p:nvPicPr>
        <p:blipFill>
          <a:blip r:embed="rId4">
            <a:alphaModFix/>
          </a:blip>
          <a:stretch>
            <a:fillRect/>
          </a:stretch>
        </p:blipFill>
        <p:spPr>
          <a:xfrm>
            <a:off x="311688" y="3255013"/>
            <a:ext cx="8315325" cy="1838325"/>
          </a:xfrm>
          <a:prstGeom prst="rect">
            <a:avLst/>
          </a:prstGeom>
          <a:noFill/>
          <a:ln>
            <a:noFill/>
          </a:ln>
        </p:spPr>
      </p:pic>
      <p:pic>
        <p:nvPicPr>
          <p:cNvPr id="280" name="Google Shape;280;p42"/>
          <p:cNvPicPr preferRelativeResize="0"/>
          <p:nvPr/>
        </p:nvPicPr>
        <p:blipFill>
          <a:blip r:embed="rId5">
            <a:alphaModFix/>
          </a:blip>
          <a:stretch>
            <a:fillRect/>
          </a:stretch>
        </p:blipFill>
        <p:spPr>
          <a:xfrm>
            <a:off x="3674225" y="1848925"/>
            <a:ext cx="5086350" cy="400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3"/>
          <p:cNvSpPr txBox="1"/>
          <p:nvPr>
            <p:ph type="title"/>
          </p:nvPr>
        </p:nvSpPr>
        <p:spPr>
          <a:xfrm>
            <a:off x="311700" y="94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Inheritance</a:t>
            </a:r>
            <a:endParaRPr/>
          </a:p>
        </p:txBody>
      </p:sp>
      <p:sp>
        <p:nvSpPr>
          <p:cNvPr id="286" name="Google Shape;286;p43"/>
          <p:cNvSpPr txBox="1"/>
          <p:nvPr>
            <p:ph idx="1" type="body"/>
          </p:nvPr>
        </p:nvSpPr>
        <p:spPr>
          <a:xfrm>
            <a:off x="311700" y="667425"/>
            <a:ext cx="8520600" cy="390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7" name="Google Shape;287;p43"/>
          <p:cNvPicPr preferRelativeResize="0"/>
          <p:nvPr/>
        </p:nvPicPr>
        <p:blipFill>
          <a:blip r:embed="rId3">
            <a:alphaModFix/>
          </a:blip>
          <a:stretch>
            <a:fillRect/>
          </a:stretch>
        </p:blipFill>
        <p:spPr>
          <a:xfrm>
            <a:off x="2790825" y="1028700"/>
            <a:ext cx="3562350" cy="308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4349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inheritance</a:t>
            </a:r>
            <a:endParaRPr/>
          </a:p>
        </p:txBody>
      </p:sp>
      <p:sp>
        <p:nvSpPr>
          <p:cNvPr id="293" name="Google Shape;293;p44"/>
          <p:cNvSpPr txBox="1"/>
          <p:nvPr>
            <p:ph idx="1" type="body"/>
          </p:nvPr>
        </p:nvSpPr>
        <p:spPr>
          <a:xfrm>
            <a:off x="311700" y="458000"/>
            <a:ext cx="8520600" cy="41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solidFill>
                  <a:srgbClr val="222222"/>
                </a:solidFill>
                <a:highlight>
                  <a:srgbClr val="FEFEFE"/>
                </a:highlight>
                <a:latin typeface="Roboto"/>
                <a:ea typeface="Roboto"/>
                <a:cs typeface="Roboto"/>
                <a:sym typeface="Roboto"/>
              </a:rPr>
              <a:t>The </a:t>
            </a:r>
            <a:r>
              <a:rPr b="1" lang="en" sz="1300">
                <a:solidFill>
                  <a:srgbClr val="222222"/>
                </a:solidFill>
                <a:highlight>
                  <a:srgbClr val="FEFEFE"/>
                </a:highlight>
                <a:latin typeface="Roboto"/>
                <a:ea typeface="Roboto"/>
                <a:cs typeface="Roboto"/>
                <a:sym typeface="Roboto"/>
              </a:rPr>
              <a:t>process of inheriting the properties of the parent class into a child class is called inheritance</a:t>
            </a:r>
            <a:r>
              <a:rPr lang="en" sz="1300">
                <a:solidFill>
                  <a:srgbClr val="222222"/>
                </a:solidFill>
                <a:highlight>
                  <a:srgbClr val="FEFEFE"/>
                </a:highlight>
                <a:latin typeface="Roboto"/>
                <a:ea typeface="Roboto"/>
                <a:cs typeface="Roboto"/>
                <a:sym typeface="Roboto"/>
              </a:rPr>
              <a:t>. The existing class is called a base class or parent class and the new class is called a subclass or child class or derived class.</a:t>
            </a:r>
            <a:endParaRPr sz="1300">
              <a:solidFill>
                <a:srgbClr val="222222"/>
              </a:solidFill>
              <a:highlight>
                <a:srgbClr val="FEFEFE"/>
              </a:highlight>
              <a:latin typeface="Roboto"/>
              <a:ea typeface="Roboto"/>
              <a:cs typeface="Roboto"/>
              <a:sym typeface="Roboto"/>
            </a:endParaRPr>
          </a:p>
          <a:p>
            <a:pPr indent="0" lvl="0" marL="0" rtl="0" algn="l">
              <a:spcBef>
                <a:spcPts val="1200"/>
              </a:spcBef>
              <a:spcAft>
                <a:spcPts val="0"/>
              </a:spcAft>
              <a:buNone/>
            </a:pPr>
            <a:r>
              <a:rPr lang="en" sz="1300">
                <a:solidFill>
                  <a:srgbClr val="222222"/>
                </a:solidFill>
                <a:highlight>
                  <a:srgbClr val="FEFEFE"/>
                </a:highlight>
                <a:latin typeface="Roboto"/>
                <a:ea typeface="Roboto"/>
                <a:cs typeface="Roboto"/>
                <a:sym typeface="Roboto"/>
              </a:rPr>
              <a:t>The main purpose of inheritance is the reusability of code because we can use the existing class to create a new class instead of creating it from scratch.</a:t>
            </a:r>
            <a:endParaRPr sz="1300">
              <a:solidFill>
                <a:srgbClr val="222222"/>
              </a:solidFill>
              <a:highlight>
                <a:srgbClr val="FEFEFE"/>
              </a:highlight>
              <a:latin typeface="Roboto"/>
              <a:ea typeface="Roboto"/>
              <a:cs typeface="Roboto"/>
              <a:sym typeface="Roboto"/>
            </a:endParaRPr>
          </a:p>
          <a:p>
            <a:pPr indent="0" lvl="0" marL="0" rtl="0" algn="l">
              <a:spcBef>
                <a:spcPts val="1200"/>
              </a:spcBef>
              <a:spcAft>
                <a:spcPts val="0"/>
              </a:spcAft>
              <a:buNone/>
            </a:pPr>
            <a:r>
              <a:rPr lang="en" sz="1300">
                <a:solidFill>
                  <a:srgbClr val="222222"/>
                </a:solidFill>
                <a:highlight>
                  <a:srgbClr val="FEFEFE"/>
                </a:highlight>
                <a:latin typeface="Roboto"/>
                <a:ea typeface="Roboto"/>
                <a:cs typeface="Roboto"/>
                <a:sym typeface="Roboto"/>
              </a:rPr>
              <a:t>The child class acquires all the data members, properties and functions from the parent class.</a:t>
            </a:r>
            <a:endParaRPr sz="1300">
              <a:solidFill>
                <a:srgbClr val="222222"/>
              </a:solidFill>
              <a:highlight>
                <a:srgbClr val="FEFEFE"/>
              </a:highlight>
              <a:latin typeface="Roboto"/>
              <a:ea typeface="Roboto"/>
              <a:cs typeface="Roboto"/>
              <a:sym typeface="Roboto"/>
            </a:endParaRPr>
          </a:p>
          <a:p>
            <a:pPr indent="0" lvl="0" marL="0" rtl="0" algn="l">
              <a:spcBef>
                <a:spcPts val="1200"/>
              </a:spcBef>
              <a:spcAft>
                <a:spcPts val="0"/>
              </a:spcAft>
              <a:buNone/>
            </a:pPr>
            <a:r>
              <a:rPr lang="en" sz="1300">
                <a:solidFill>
                  <a:srgbClr val="222222"/>
                </a:solidFill>
                <a:highlight>
                  <a:srgbClr val="FEFEFE"/>
                </a:highlight>
                <a:latin typeface="Roboto"/>
                <a:ea typeface="Roboto"/>
                <a:cs typeface="Roboto"/>
                <a:sym typeface="Roboto"/>
              </a:rPr>
              <a:t>Syntax:</a:t>
            </a:r>
            <a:endParaRPr sz="1300">
              <a:solidFill>
                <a:srgbClr val="222222"/>
              </a:solidFill>
              <a:highlight>
                <a:srgbClr val="FEFEFE"/>
              </a:highlight>
              <a:latin typeface="Roboto"/>
              <a:ea typeface="Roboto"/>
              <a:cs typeface="Roboto"/>
              <a:sym typeface="Roboto"/>
            </a:endParaRPr>
          </a:p>
          <a:p>
            <a:pPr indent="0" lvl="0" marL="0" rtl="0" algn="l">
              <a:spcBef>
                <a:spcPts val="1200"/>
              </a:spcBef>
              <a:spcAft>
                <a:spcPts val="0"/>
              </a:spcAft>
              <a:buNone/>
            </a:pPr>
            <a:r>
              <a:t/>
            </a:r>
            <a:endParaRPr sz="1300">
              <a:solidFill>
                <a:srgbClr val="222222"/>
              </a:solidFill>
              <a:highlight>
                <a:srgbClr val="FEFEFE"/>
              </a:highlight>
              <a:latin typeface="Roboto"/>
              <a:ea typeface="Roboto"/>
              <a:cs typeface="Roboto"/>
              <a:sym typeface="Roboto"/>
            </a:endParaRPr>
          </a:p>
          <a:p>
            <a:pPr indent="0" lvl="0" marL="0" rtl="0" algn="l">
              <a:spcBef>
                <a:spcPts val="1200"/>
              </a:spcBef>
              <a:spcAft>
                <a:spcPts val="1200"/>
              </a:spcAft>
              <a:buNone/>
            </a:pPr>
            <a:r>
              <a:t/>
            </a:r>
            <a:endParaRPr sz="1300">
              <a:solidFill>
                <a:srgbClr val="222222"/>
              </a:solidFill>
              <a:highlight>
                <a:srgbClr val="FEFEFE"/>
              </a:highlight>
              <a:latin typeface="Roboto"/>
              <a:ea typeface="Roboto"/>
              <a:cs typeface="Roboto"/>
              <a:sym typeface="Roboto"/>
            </a:endParaRPr>
          </a:p>
        </p:txBody>
      </p:sp>
      <p:pic>
        <p:nvPicPr>
          <p:cNvPr id="294" name="Google Shape;294;p44"/>
          <p:cNvPicPr preferRelativeResize="0"/>
          <p:nvPr/>
        </p:nvPicPr>
        <p:blipFill>
          <a:blip r:embed="rId3">
            <a:alphaModFix/>
          </a:blip>
          <a:stretch>
            <a:fillRect/>
          </a:stretch>
        </p:blipFill>
        <p:spPr>
          <a:xfrm>
            <a:off x="1493950" y="2489779"/>
            <a:ext cx="3499600" cy="1551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Type of inheritance</a:t>
            </a:r>
            <a:endParaRPr/>
          </a:p>
        </p:txBody>
      </p:sp>
      <p:sp>
        <p:nvSpPr>
          <p:cNvPr id="300" name="Google Shape;300;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1371600" rtl="0" algn="l">
              <a:spcBef>
                <a:spcPts val="0"/>
              </a:spcBef>
              <a:spcAft>
                <a:spcPts val="0"/>
              </a:spcAft>
              <a:buSzPts val="1800"/>
              <a:buChar char="●"/>
            </a:pPr>
            <a:r>
              <a:rPr lang="en"/>
              <a:t>Single inheritance</a:t>
            </a:r>
            <a:endParaRPr/>
          </a:p>
          <a:p>
            <a:pPr indent="-342900" lvl="0" marL="1371600" rtl="0" algn="l">
              <a:spcBef>
                <a:spcPts val="0"/>
              </a:spcBef>
              <a:spcAft>
                <a:spcPts val="0"/>
              </a:spcAft>
              <a:buSzPts val="1800"/>
              <a:buChar char="●"/>
            </a:pPr>
            <a:r>
              <a:rPr lang="en"/>
              <a:t>Multiple</a:t>
            </a:r>
            <a:r>
              <a:rPr lang="en"/>
              <a:t> inheritance</a:t>
            </a:r>
            <a:endParaRPr/>
          </a:p>
          <a:p>
            <a:pPr indent="-342900" lvl="0" marL="1371600" rtl="0" algn="l">
              <a:spcBef>
                <a:spcPts val="0"/>
              </a:spcBef>
              <a:spcAft>
                <a:spcPts val="0"/>
              </a:spcAft>
              <a:buSzPts val="1800"/>
              <a:buChar char="●"/>
            </a:pPr>
            <a:r>
              <a:rPr lang="en"/>
              <a:t>Multilevel inheritance</a:t>
            </a:r>
            <a:endParaRPr/>
          </a:p>
          <a:p>
            <a:pPr indent="-342900" lvl="0" marL="1371600" rtl="0" algn="l">
              <a:spcBef>
                <a:spcPts val="0"/>
              </a:spcBef>
              <a:spcAft>
                <a:spcPts val="0"/>
              </a:spcAft>
              <a:buSzPts val="1800"/>
              <a:buChar char="●"/>
            </a:pPr>
            <a:r>
              <a:rPr lang="en"/>
              <a:t>Hierarchical inheritance</a:t>
            </a:r>
            <a:endParaRPr/>
          </a:p>
          <a:p>
            <a:pPr indent="-342900" lvl="0" marL="1371600" rtl="0" algn="l">
              <a:spcBef>
                <a:spcPts val="0"/>
              </a:spcBef>
              <a:spcAft>
                <a:spcPts val="0"/>
              </a:spcAft>
              <a:buSzPts val="1800"/>
              <a:buChar char="●"/>
            </a:pPr>
            <a:r>
              <a:rPr lang="en"/>
              <a:t>Hybrid inheritance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6"/>
          <p:cNvSpPr txBox="1"/>
          <p:nvPr>
            <p:ph type="title"/>
          </p:nvPr>
        </p:nvSpPr>
        <p:spPr>
          <a:xfrm>
            <a:off x="465700" y="513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Single Inheritance</a:t>
            </a:r>
            <a:endParaRPr/>
          </a:p>
        </p:txBody>
      </p:sp>
      <p:sp>
        <p:nvSpPr>
          <p:cNvPr id="306" name="Google Shape;306;p46"/>
          <p:cNvSpPr txBox="1"/>
          <p:nvPr>
            <p:ph idx="1" type="body"/>
          </p:nvPr>
        </p:nvSpPr>
        <p:spPr>
          <a:xfrm>
            <a:off x="311700" y="624025"/>
            <a:ext cx="8520600" cy="39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rPr lang="en"/>
              <a:t>    </a:t>
            </a:r>
            <a:endParaRPr/>
          </a:p>
        </p:txBody>
      </p:sp>
      <p:pic>
        <p:nvPicPr>
          <p:cNvPr id="307" name="Google Shape;307;p46"/>
          <p:cNvPicPr preferRelativeResize="0"/>
          <p:nvPr/>
        </p:nvPicPr>
        <p:blipFill>
          <a:blip r:embed="rId3">
            <a:alphaModFix/>
          </a:blip>
          <a:stretch>
            <a:fillRect/>
          </a:stretch>
        </p:blipFill>
        <p:spPr>
          <a:xfrm>
            <a:off x="5921900" y="867888"/>
            <a:ext cx="1447800" cy="1323975"/>
          </a:xfrm>
          <a:prstGeom prst="rect">
            <a:avLst/>
          </a:prstGeom>
          <a:noFill/>
          <a:ln>
            <a:noFill/>
          </a:ln>
        </p:spPr>
      </p:pic>
      <p:pic>
        <p:nvPicPr>
          <p:cNvPr id="308" name="Google Shape;308;p46"/>
          <p:cNvPicPr preferRelativeResize="0"/>
          <p:nvPr/>
        </p:nvPicPr>
        <p:blipFill>
          <a:blip r:embed="rId4">
            <a:alphaModFix/>
          </a:blip>
          <a:stretch>
            <a:fillRect/>
          </a:stretch>
        </p:blipFill>
        <p:spPr>
          <a:xfrm>
            <a:off x="827404" y="867900"/>
            <a:ext cx="4665250" cy="3287175"/>
          </a:xfrm>
          <a:prstGeom prst="rect">
            <a:avLst/>
          </a:prstGeom>
          <a:noFill/>
          <a:ln>
            <a:noFill/>
          </a:ln>
        </p:spPr>
      </p:pic>
      <p:pic>
        <p:nvPicPr>
          <p:cNvPr id="309" name="Google Shape;309;p46"/>
          <p:cNvPicPr preferRelativeResize="0"/>
          <p:nvPr/>
        </p:nvPicPr>
        <p:blipFill>
          <a:blip r:embed="rId5">
            <a:alphaModFix/>
          </a:blip>
          <a:stretch>
            <a:fillRect/>
          </a:stretch>
        </p:blipFill>
        <p:spPr>
          <a:xfrm>
            <a:off x="5819083" y="2499933"/>
            <a:ext cx="3013225" cy="151441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7"/>
          <p:cNvSpPr txBox="1"/>
          <p:nvPr>
            <p:ph type="title"/>
          </p:nvPr>
        </p:nvSpPr>
        <p:spPr>
          <a:xfrm>
            <a:off x="465700" y="513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Single Inheritance</a:t>
            </a:r>
            <a:endParaRPr/>
          </a:p>
        </p:txBody>
      </p:sp>
      <p:sp>
        <p:nvSpPr>
          <p:cNvPr id="315" name="Google Shape;315;p47"/>
          <p:cNvSpPr txBox="1"/>
          <p:nvPr>
            <p:ph idx="1" type="body"/>
          </p:nvPr>
        </p:nvSpPr>
        <p:spPr>
          <a:xfrm>
            <a:off x="311700" y="624025"/>
            <a:ext cx="8520600" cy="39450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class Vehicle:</a:t>
            </a:r>
            <a:endParaRPr/>
          </a:p>
          <a:p>
            <a:pPr indent="0" lvl="0" marL="0" rtl="0" algn="l">
              <a:spcBef>
                <a:spcPts val="1200"/>
              </a:spcBef>
              <a:spcAft>
                <a:spcPts val="0"/>
              </a:spcAft>
              <a:buNone/>
            </a:pPr>
            <a:r>
              <a:rPr lang="en"/>
              <a:t>    def __init__(self,name,max_speed,mileage):</a:t>
            </a:r>
            <a:endParaRPr/>
          </a:p>
          <a:p>
            <a:pPr indent="0" lvl="0" marL="0" rtl="0" algn="l">
              <a:spcBef>
                <a:spcPts val="1200"/>
              </a:spcBef>
              <a:spcAft>
                <a:spcPts val="0"/>
              </a:spcAft>
              <a:buNone/>
            </a:pPr>
            <a:r>
              <a:rPr lang="en"/>
              <a:t>        self.name=name</a:t>
            </a:r>
            <a:endParaRPr/>
          </a:p>
          <a:p>
            <a:pPr indent="0" lvl="0" marL="0" rtl="0" algn="l">
              <a:spcBef>
                <a:spcPts val="1200"/>
              </a:spcBef>
              <a:spcAft>
                <a:spcPts val="0"/>
              </a:spcAft>
              <a:buNone/>
            </a:pPr>
            <a:r>
              <a:rPr lang="en"/>
              <a:t>        self.max_speed=max_speed</a:t>
            </a:r>
            <a:endParaRPr/>
          </a:p>
          <a:p>
            <a:pPr indent="0" lvl="0" marL="0" rtl="0" algn="l">
              <a:spcBef>
                <a:spcPts val="1200"/>
              </a:spcBef>
              <a:spcAft>
                <a:spcPts val="0"/>
              </a:spcAft>
              <a:buNone/>
            </a:pPr>
            <a:r>
              <a:rPr lang="en"/>
              <a:t>        self.mileage=mileage</a:t>
            </a:r>
            <a:endParaRPr/>
          </a:p>
          <a:p>
            <a:pPr indent="0" lvl="0" marL="0" rtl="0" algn="l">
              <a:spcBef>
                <a:spcPts val="1200"/>
              </a:spcBef>
              <a:spcAft>
                <a:spcPts val="0"/>
              </a:spcAft>
              <a:buNone/>
            </a:pPr>
            <a:r>
              <a:rPr lang="en"/>
              <a:t>class Bus(Vehicle):</a:t>
            </a:r>
            <a:endParaRPr/>
          </a:p>
          <a:p>
            <a:pPr indent="0" lvl="0" marL="0" rtl="0" algn="l">
              <a:spcBef>
                <a:spcPts val="1200"/>
              </a:spcBef>
              <a:spcAft>
                <a:spcPts val="0"/>
              </a:spcAft>
              <a:buNone/>
            </a:pPr>
            <a:r>
              <a:rPr lang="en"/>
              <a:t>    pass</a:t>
            </a:r>
            <a:endParaRPr/>
          </a:p>
          <a:p>
            <a:pPr indent="0" lvl="0" marL="0" rtl="0" algn="l">
              <a:spcBef>
                <a:spcPts val="1200"/>
              </a:spcBef>
              <a:spcAft>
                <a:spcPts val="0"/>
              </a:spcAft>
              <a:buNone/>
            </a:pPr>
            <a:r>
              <a:rPr lang="en"/>
              <a:t>schoolbus=Bus("volvo",160,12)</a:t>
            </a:r>
            <a:endParaRPr/>
          </a:p>
          <a:p>
            <a:pPr indent="0" lvl="0" marL="0" rtl="0" algn="l">
              <a:spcBef>
                <a:spcPts val="1200"/>
              </a:spcBef>
              <a:spcAft>
                <a:spcPts val="0"/>
              </a:spcAft>
              <a:buNone/>
            </a:pPr>
            <a:r>
              <a:rPr lang="en"/>
              <a:t>print("vehicle name : ",schoolbus.name,"speed :",schoolbus.max_speed,"mileage : ",schoolbus.mileage)</a:t>
            </a:r>
            <a:endParaRPr/>
          </a:p>
          <a:p>
            <a:pPr indent="0" lvl="0" marL="0" rtl="0" algn="l">
              <a:spcBef>
                <a:spcPts val="1200"/>
              </a:spcBef>
              <a:spcAft>
                <a:spcPts val="1200"/>
              </a:spcAft>
              <a:buNone/>
            </a:pPr>
            <a:r>
              <a:rPr lang="en"/>
              <a:t>    </a:t>
            </a:r>
            <a:endParaRPr/>
          </a:p>
        </p:txBody>
      </p:sp>
      <p:pic>
        <p:nvPicPr>
          <p:cNvPr id="316" name="Google Shape;316;p47"/>
          <p:cNvPicPr preferRelativeResize="0"/>
          <p:nvPr/>
        </p:nvPicPr>
        <p:blipFill>
          <a:blip r:embed="rId3">
            <a:alphaModFix/>
          </a:blip>
          <a:stretch>
            <a:fillRect/>
          </a:stretch>
        </p:blipFill>
        <p:spPr>
          <a:xfrm>
            <a:off x="5921900" y="867888"/>
            <a:ext cx="1447800" cy="1323975"/>
          </a:xfrm>
          <a:prstGeom prst="rect">
            <a:avLst/>
          </a:prstGeom>
          <a:noFill/>
          <a:ln>
            <a:noFill/>
          </a:ln>
        </p:spPr>
      </p:pic>
      <p:pic>
        <p:nvPicPr>
          <p:cNvPr id="317" name="Google Shape;317;p47"/>
          <p:cNvPicPr preferRelativeResize="0"/>
          <p:nvPr/>
        </p:nvPicPr>
        <p:blipFill>
          <a:blip r:embed="rId4">
            <a:alphaModFix/>
          </a:blip>
          <a:stretch>
            <a:fillRect/>
          </a:stretch>
        </p:blipFill>
        <p:spPr>
          <a:xfrm>
            <a:off x="392350" y="4351825"/>
            <a:ext cx="4812750" cy="507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type="title"/>
          </p:nvPr>
        </p:nvSpPr>
        <p:spPr>
          <a:xfrm>
            <a:off x="424650" y="54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Multiple Inheritance</a:t>
            </a:r>
            <a:endParaRPr/>
          </a:p>
        </p:txBody>
      </p:sp>
      <p:sp>
        <p:nvSpPr>
          <p:cNvPr id="323" name="Google Shape;323;p48"/>
          <p:cNvSpPr txBox="1"/>
          <p:nvPr>
            <p:ph idx="1" type="body"/>
          </p:nvPr>
        </p:nvSpPr>
        <p:spPr>
          <a:xfrm>
            <a:off x="311700" y="570925"/>
            <a:ext cx="8520600" cy="399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multiple inheritance, one child class can inherit from multiple parent classes. So here is one child class and multiple parent classes</a:t>
            </a:r>
            <a:endParaRPr/>
          </a:p>
          <a:p>
            <a:pPr indent="0" lvl="0" marL="0" rtl="0" algn="l">
              <a:spcBef>
                <a:spcPts val="1200"/>
              </a:spcBef>
              <a:spcAft>
                <a:spcPts val="1200"/>
              </a:spcAft>
              <a:buNone/>
            </a:pPr>
            <a:r>
              <a:t/>
            </a:r>
            <a:endParaRPr/>
          </a:p>
        </p:txBody>
      </p:sp>
      <p:pic>
        <p:nvPicPr>
          <p:cNvPr id="324" name="Google Shape;324;p48"/>
          <p:cNvPicPr preferRelativeResize="0"/>
          <p:nvPr/>
        </p:nvPicPr>
        <p:blipFill>
          <a:blip r:embed="rId3">
            <a:alphaModFix/>
          </a:blip>
          <a:stretch>
            <a:fillRect/>
          </a:stretch>
        </p:blipFill>
        <p:spPr>
          <a:xfrm>
            <a:off x="6054375" y="3046388"/>
            <a:ext cx="2476500" cy="1247775"/>
          </a:xfrm>
          <a:prstGeom prst="rect">
            <a:avLst/>
          </a:prstGeom>
          <a:noFill/>
          <a:ln>
            <a:noFill/>
          </a:ln>
        </p:spPr>
      </p:pic>
      <p:pic>
        <p:nvPicPr>
          <p:cNvPr id="325" name="Google Shape;325;p48"/>
          <p:cNvPicPr preferRelativeResize="0"/>
          <p:nvPr/>
        </p:nvPicPr>
        <p:blipFill>
          <a:blip r:embed="rId4">
            <a:alphaModFix/>
          </a:blip>
          <a:stretch>
            <a:fillRect/>
          </a:stretch>
        </p:blipFill>
        <p:spPr>
          <a:xfrm>
            <a:off x="727785" y="1579950"/>
            <a:ext cx="4461225" cy="2204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9"/>
          <p:cNvSpPr txBox="1"/>
          <p:nvPr>
            <p:ph type="title"/>
          </p:nvPr>
        </p:nvSpPr>
        <p:spPr>
          <a:xfrm>
            <a:off x="424650" y="54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Multiple Inheritance</a:t>
            </a:r>
            <a:endParaRPr/>
          </a:p>
        </p:txBody>
      </p:sp>
      <p:pic>
        <p:nvPicPr>
          <p:cNvPr id="331" name="Google Shape;331;p49"/>
          <p:cNvPicPr preferRelativeResize="0"/>
          <p:nvPr/>
        </p:nvPicPr>
        <p:blipFill>
          <a:blip r:embed="rId3">
            <a:alphaModFix/>
          </a:blip>
          <a:stretch>
            <a:fillRect/>
          </a:stretch>
        </p:blipFill>
        <p:spPr>
          <a:xfrm>
            <a:off x="424656" y="0"/>
            <a:ext cx="6368588"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Multilevel inheritance</a:t>
            </a:r>
            <a:endParaRPr/>
          </a:p>
        </p:txBody>
      </p:sp>
      <p:sp>
        <p:nvSpPr>
          <p:cNvPr id="337" name="Google Shape;337;p50"/>
          <p:cNvSpPr txBox="1"/>
          <p:nvPr>
            <p:ph idx="1" type="body"/>
          </p:nvPr>
        </p:nvSpPr>
        <p:spPr>
          <a:xfrm>
            <a:off x="311700" y="572700"/>
            <a:ext cx="8520600" cy="399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rgbClr val="222222"/>
                </a:solidFill>
                <a:highlight>
                  <a:srgbClr val="FEFEFE"/>
                </a:highlight>
                <a:latin typeface="Roboto"/>
                <a:ea typeface="Roboto"/>
                <a:cs typeface="Roboto"/>
                <a:sym typeface="Roboto"/>
              </a:rPr>
              <a:t>In multilevel inheritance, a class inherits from a child class or derived class. Suppose three classes A, B, C. A is the superclass, B is the child class of A, C is the child class of B. In other words, we can say a </a:t>
            </a:r>
            <a:r>
              <a:rPr b="1" lang="en" sz="1700">
                <a:solidFill>
                  <a:srgbClr val="222222"/>
                </a:solidFill>
                <a:highlight>
                  <a:srgbClr val="FEFEFE"/>
                </a:highlight>
                <a:latin typeface="Roboto"/>
                <a:ea typeface="Roboto"/>
                <a:cs typeface="Roboto"/>
                <a:sym typeface="Roboto"/>
              </a:rPr>
              <a:t>chain of classes</a:t>
            </a:r>
            <a:r>
              <a:rPr lang="en" sz="1700">
                <a:solidFill>
                  <a:srgbClr val="222222"/>
                </a:solidFill>
                <a:highlight>
                  <a:srgbClr val="FEFEFE"/>
                </a:highlight>
                <a:latin typeface="Roboto"/>
                <a:ea typeface="Roboto"/>
                <a:cs typeface="Roboto"/>
                <a:sym typeface="Roboto"/>
              </a:rPr>
              <a:t> is </a:t>
            </a:r>
            <a:r>
              <a:rPr b="1" lang="en" sz="1700">
                <a:solidFill>
                  <a:srgbClr val="222222"/>
                </a:solidFill>
                <a:highlight>
                  <a:srgbClr val="FEFEFE"/>
                </a:highlight>
                <a:latin typeface="Roboto"/>
                <a:ea typeface="Roboto"/>
                <a:cs typeface="Roboto"/>
                <a:sym typeface="Roboto"/>
              </a:rPr>
              <a:t>called multilevel inheritance.</a:t>
            </a:r>
            <a:endParaRPr sz="2200"/>
          </a:p>
        </p:txBody>
      </p:sp>
      <p:pic>
        <p:nvPicPr>
          <p:cNvPr id="338" name="Google Shape;338;p50"/>
          <p:cNvPicPr preferRelativeResize="0"/>
          <p:nvPr/>
        </p:nvPicPr>
        <p:blipFill>
          <a:blip r:embed="rId3">
            <a:alphaModFix/>
          </a:blip>
          <a:stretch>
            <a:fillRect/>
          </a:stretch>
        </p:blipFill>
        <p:spPr>
          <a:xfrm>
            <a:off x="7485713" y="1513575"/>
            <a:ext cx="1400175" cy="2114550"/>
          </a:xfrm>
          <a:prstGeom prst="rect">
            <a:avLst/>
          </a:prstGeom>
          <a:noFill/>
          <a:ln>
            <a:noFill/>
          </a:ln>
        </p:spPr>
      </p:pic>
      <p:pic>
        <p:nvPicPr>
          <p:cNvPr id="339" name="Google Shape;339;p50"/>
          <p:cNvPicPr preferRelativeResize="0"/>
          <p:nvPr/>
        </p:nvPicPr>
        <p:blipFill>
          <a:blip r:embed="rId4">
            <a:alphaModFix/>
          </a:blip>
          <a:stretch>
            <a:fillRect/>
          </a:stretch>
        </p:blipFill>
        <p:spPr>
          <a:xfrm>
            <a:off x="873725" y="1585325"/>
            <a:ext cx="4218450" cy="3558175"/>
          </a:xfrm>
          <a:prstGeom prst="rect">
            <a:avLst/>
          </a:prstGeom>
          <a:noFill/>
          <a:ln>
            <a:noFill/>
          </a:ln>
        </p:spPr>
      </p:pic>
      <p:pic>
        <p:nvPicPr>
          <p:cNvPr id="340" name="Google Shape;340;p50"/>
          <p:cNvPicPr preferRelativeResize="0"/>
          <p:nvPr/>
        </p:nvPicPr>
        <p:blipFill>
          <a:blip r:embed="rId5">
            <a:alphaModFix/>
          </a:blip>
          <a:stretch>
            <a:fillRect/>
          </a:stretch>
        </p:blipFill>
        <p:spPr>
          <a:xfrm>
            <a:off x="5369775" y="2288138"/>
            <a:ext cx="1838325" cy="1590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Hierarchical Inheritance</a:t>
            </a:r>
            <a:endParaRPr/>
          </a:p>
        </p:txBody>
      </p:sp>
      <p:sp>
        <p:nvSpPr>
          <p:cNvPr id="346" name="Google Shape;346;p51"/>
          <p:cNvSpPr txBox="1"/>
          <p:nvPr>
            <p:ph idx="1" type="body"/>
          </p:nvPr>
        </p:nvSpPr>
        <p:spPr>
          <a:xfrm>
            <a:off x="311700" y="447725"/>
            <a:ext cx="8832300" cy="412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222222"/>
                </a:solidFill>
                <a:highlight>
                  <a:srgbClr val="FEFEFE"/>
                </a:highlight>
                <a:latin typeface="Roboto"/>
                <a:ea typeface="Roboto"/>
                <a:cs typeface="Roboto"/>
                <a:sym typeface="Roboto"/>
              </a:rPr>
              <a:t>In Hierarchical inheritance, more than one child class is derived from a single parent class. In other words, we can say one parent class and multiple child classes.</a:t>
            </a:r>
            <a:endParaRPr sz="2300"/>
          </a:p>
        </p:txBody>
      </p:sp>
      <p:pic>
        <p:nvPicPr>
          <p:cNvPr id="347" name="Google Shape;347;p51"/>
          <p:cNvPicPr preferRelativeResize="0"/>
          <p:nvPr/>
        </p:nvPicPr>
        <p:blipFill>
          <a:blip r:embed="rId3">
            <a:alphaModFix/>
          </a:blip>
          <a:stretch>
            <a:fillRect/>
          </a:stretch>
        </p:blipFill>
        <p:spPr>
          <a:xfrm>
            <a:off x="5164313" y="1247763"/>
            <a:ext cx="3743325" cy="1323975"/>
          </a:xfrm>
          <a:prstGeom prst="rect">
            <a:avLst/>
          </a:prstGeom>
          <a:noFill/>
          <a:ln>
            <a:noFill/>
          </a:ln>
        </p:spPr>
      </p:pic>
      <p:pic>
        <p:nvPicPr>
          <p:cNvPr id="348" name="Google Shape;348;p51"/>
          <p:cNvPicPr preferRelativeResize="0"/>
          <p:nvPr/>
        </p:nvPicPr>
        <p:blipFill>
          <a:blip r:embed="rId4">
            <a:alphaModFix/>
          </a:blip>
          <a:stretch>
            <a:fillRect/>
          </a:stretch>
        </p:blipFill>
        <p:spPr>
          <a:xfrm>
            <a:off x="774650" y="1101850"/>
            <a:ext cx="4071125" cy="4041650"/>
          </a:xfrm>
          <a:prstGeom prst="rect">
            <a:avLst/>
          </a:prstGeom>
          <a:noFill/>
          <a:ln>
            <a:noFill/>
          </a:ln>
        </p:spPr>
      </p:pic>
      <p:pic>
        <p:nvPicPr>
          <p:cNvPr id="349" name="Google Shape;349;p51"/>
          <p:cNvPicPr preferRelativeResize="0"/>
          <p:nvPr/>
        </p:nvPicPr>
        <p:blipFill>
          <a:blip r:embed="rId5">
            <a:alphaModFix/>
          </a:blip>
          <a:stretch>
            <a:fillRect/>
          </a:stretch>
        </p:blipFill>
        <p:spPr>
          <a:xfrm>
            <a:off x="5666474" y="2930525"/>
            <a:ext cx="3070300" cy="210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Objects</a:t>
            </a:r>
            <a:endParaRPr/>
          </a:p>
        </p:txBody>
      </p:sp>
      <p:sp>
        <p:nvSpPr>
          <p:cNvPr id="73" name="Google Shape;73;p16"/>
          <p:cNvSpPr txBox="1"/>
          <p:nvPr>
            <p:ph idx="1" type="body"/>
          </p:nvPr>
        </p:nvSpPr>
        <p:spPr>
          <a:xfrm>
            <a:off x="311700" y="1152475"/>
            <a:ext cx="511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objects are conceptually similar to real-world objects. They consists of state (properties) and related behavior (methods that operate on properties)</a:t>
            </a:r>
            <a:endParaRPr/>
          </a:p>
          <a:p>
            <a:pPr indent="0" lvl="0" marL="0" rtl="0" algn="l">
              <a:spcBef>
                <a:spcPts val="1200"/>
              </a:spcBef>
              <a:spcAft>
                <a:spcPts val="0"/>
              </a:spcAft>
              <a:buNone/>
            </a:pPr>
            <a:r>
              <a:rPr lang="en"/>
              <a:t>For example, if the bicycle only has 6 gears, a method to change gears could reject any value that is less than 1 or greater than 6</a:t>
            </a:r>
            <a:endParaRPr/>
          </a:p>
          <a:p>
            <a:pPr indent="0" lvl="0" marL="0" rtl="0" algn="l">
              <a:spcBef>
                <a:spcPts val="1200"/>
              </a:spcBef>
              <a:spcAft>
                <a:spcPts val="1200"/>
              </a:spcAft>
              <a:buNone/>
            </a:pPr>
            <a:r>
              <a:rPr lang="en"/>
              <a:t>This gives a control over the objects.</a:t>
            </a:r>
            <a:endParaRPr/>
          </a:p>
        </p:txBody>
      </p:sp>
      <p:pic>
        <p:nvPicPr>
          <p:cNvPr id="74" name="Google Shape;74;p16"/>
          <p:cNvPicPr preferRelativeResize="0"/>
          <p:nvPr/>
        </p:nvPicPr>
        <p:blipFill>
          <a:blip r:embed="rId3">
            <a:alphaModFix/>
          </a:blip>
          <a:stretch>
            <a:fillRect/>
          </a:stretch>
        </p:blipFill>
        <p:spPr>
          <a:xfrm>
            <a:off x="6400800" y="1400175"/>
            <a:ext cx="2743200" cy="2343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Hybrid Inheritance</a:t>
            </a:r>
            <a:endParaRPr/>
          </a:p>
        </p:txBody>
      </p:sp>
      <p:sp>
        <p:nvSpPr>
          <p:cNvPr id="355" name="Google Shape;355;p52"/>
          <p:cNvSpPr txBox="1"/>
          <p:nvPr>
            <p:ph idx="1" type="body"/>
          </p:nvPr>
        </p:nvSpPr>
        <p:spPr>
          <a:xfrm>
            <a:off x="311700" y="499075"/>
            <a:ext cx="8520600" cy="406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rgbClr val="222222"/>
                </a:solidFill>
                <a:highlight>
                  <a:srgbClr val="FEFEFE"/>
                </a:highlight>
                <a:latin typeface="Roboto"/>
                <a:ea typeface="Roboto"/>
                <a:cs typeface="Roboto"/>
                <a:sym typeface="Roboto"/>
              </a:rPr>
              <a:t>When inheritance is consists of multiple types or a combination of different inheritance is called hybrid inheritance.</a:t>
            </a:r>
            <a:endParaRPr sz="2200"/>
          </a:p>
        </p:txBody>
      </p:sp>
      <p:pic>
        <p:nvPicPr>
          <p:cNvPr id="356" name="Google Shape;356;p52"/>
          <p:cNvPicPr preferRelativeResize="0"/>
          <p:nvPr/>
        </p:nvPicPr>
        <p:blipFill>
          <a:blip r:embed="rId3">
            <a:alphaModFix/>
          </a:blip>
          <a:stretch>
            <a:fillRect/>
          </a:stretch>
        </p:blipFill>
        <p:spPr>
          <a:xfrm>
            <a:off x="5399338" y="1257825"/>
            <a:ext cx="2924175" cy="2114550"/>
          </a:xfrm>
          <a:prstGeom prst="rect">
            <a:avLst/>
          </a:prstGeom>
          <a:noFill/>
          <a:ln>
            <a:noFill/>
          </a:ln>
        </p:spPr>
      </p:pic>
      <p:pic>
        <p:nvPicPr>
          <p:cNvPr id="357" name="Google Shape;357;p52"/>
          <p:cNvPicPr preferRelativeResize="0"/>
          <p:nvPr/>
        </p:nvPicPr>
        <p:blipFill>
          <a:blip r:embed="rId4">
            <a:alphaModFix/>
          </a:blip>
          <a:stretch>
            <a:fillRect/>
          </a:stretch>
        </p:blipFill>
        <p:spPr>
          <a:xfrm>
            <a:off x="748408" y="1395808"/>
            <a:ext cx="3883325" cy="2552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3" name="Google Shape;363;p53"/>
          <p:cNvSpPr txBox="1"/>
          <p:nvPr>
            <p:ph idx="1" type="body"/>
          </p:nvPr>
        </p:nvSpPr>
        <p:spPr>
          <a:xfrm>
            <a:off x="311700" y="1152475"/>
            <a:ext cx="214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this both </a:t>
            </a:r>
            <a:r>
              <a:rPr lang="en"/>
              <a:t>hierarchical</a:t>
            </a:r>
            <a:r>
              <a:rPr lang="en"/>
              <a:t> and multiple inheritance exists.</a:t>
            </a:r>
            <a:endParaRPr/>
          </a:p>
        </p:txBody>
      </p:sp>
      <p:pic>
        <p:nvPicPr>
          <p:cNvPr id="364" name="Google Shape;364;p53"/>
          <p:cNvPicPr preferRelativeResize="0"/>
          <p:nvPr/>
        </p:nvPicPr>
        <p:blipFill>
          <a:blip r:embed="rId3">
            <a:alphaModFix/>
          </a:blip>
          <a:stretch>
            <a:fillRect/>
          </a:stretch>
        </p:blipFill>
        <p:spPr>
          <a:xfrm>
            <a:off x="2453675" y="220575"/>
            <a:ext cx="6488425" cy="50296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4"/>
          <p:cNvSpPr txBox="1"/>
          <p:nvPr>
            <p:ph type="title"/>
          </p:nvPr>
        </p:nvSpPr>
        <p:spPr>
          <a:xfrm>
            <a:off x="5581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Python super() function</a:t>
            </a:r>
            <a:endParaRPr/>
          </a:p>
        </p:txBody>
      </p:sp>
      <p:sp>
        <p:nvSpPr>
          <p:cNvPr id="370" name="Google Shape;370;p54"/>
          <p:cNvSpPr txBox="1"/>
          <p:nvPr>
            <p:ph idx="1" type="body"/>
          </p:nvPr>
        </p:nvSpPr>
        <p:spPr>
          <a:xfrm>
            <a:off x="311700" y="519600"/>
            <a:ext cx="8520600" cy="404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300">
                <a:solidFill>
                  <a:srgbClr val="222222"/>
                </a:solidFill>
                <a:highlight>
                  <a:srgbClr val="FEFEFE"/>
                </a:highlight>
                <a:latin typeface="Roboto"/>
                <a:ea typeface="Roboto"/>
                <a:cs typeface="Roboto"/>
                <a:sym typeface="Roboto"/>
              </a:rPr>
              <a:t>When a class inherits all properties and behavior from the parent class is called inheritance. In such a case, the inherited class is a subclass and the latter class is the parent class.</a:t>
            </a:r>
            <a:endParaRPr sz="1300">
              <a:solidFill>
                <a:srgbClr val="222222"/>
              </a:solidFill>
              <a:highlight>
                <a:srgbClr val="FEFEFE"/>
              </a:highlight>
              <a:latin typeface="Roboto"/>
              <a:ea typeface="Roboto"/>
              <a:cs typeface="Roboto"/>
              <a:sym typeface="Roboto"/>
            </a:endParaRPr>
          </a:p>
          <a:p>
            <a:pPr indent="0" lvl="0" marL="0" rtl="0" algn="l">
              <a:spcBef>
                <a:spcPts val="1500"/>
              </a:spcBef>
              <a:spcAft>
                <a:spcPts val="0"/>
              </a:spcAft>
              <a:buNone/>
            </a:pPr>
            <a:r>
              <a:rPr lang="en" sz="1300">
                <a:solidFill>
                  <a:srgbClr val="222222"/>
                </a:solidFill>
                <a:highlight>
                  <a:srgbClr val="FEFEFE"/>
                </a:highlight>
                <a:latin typeface="Roboto"/>
                <a:ea typeface="Roboto"/>
                <a:cs typeface="Roboto"/>
                <a:sym typeface="Roboto"/>
              </a:rPr>
              <a:t>In child class, we can refer to parent class by using the </a:t>
            </a:r>
            <a:r>
              <a:rPr lang="en" sz="1300">
                <a:solidFill>
                  <a:srgbClr val="6C0B24"/>
                </a:solidFill>
                <a:highlight>
                  <a:srgbClr val="F9F2F4"/>
                </a:highlight>
                <a:latin typeface="Courier New"/>
                <a:ea typeface="Courier New"/>
                <a:cs typeface="Courier New"/>
                <a:sym typeface="Courier New"/>
              </a:rPr>
              <a:t>super()</a:t>
            </a:r>
            <a:r>
              <a:rPr lang="en" sz="1300">
                <a:solidFill>
                  <a:srgbClr val="222222"/>
                </a:solidFill>
                <a:highlight>
                  <a:srgbClr val="FEFEFE"/>
                </a:highlight>
                <a:latin typeface="Roboto"/>
                <a:ea typeface="Roboto"/>
                <a:cs typeface="Roboto"/>
                <a:sym typeface="Roboto"/>
              </a:rPr>
              <a:t> function. The super function returns a temporary object of the parent class that allows us to call a parent class method inside a child class method.</a:t>
            </a:r>
            <a:endParaRPr sz="1300">
              <a:solidFill>
                <a:srgbClr val="222222"/>
              </a:solidFill>
              <a:highlight>
                <a:srgbClr val="FEFEFE"/>
              </a:highlight>
              <a:latin typeface="Roboto"/>
              <a:ea typeface="Roboto"/>
              <a:cs typeface="Roboto"/>
              <a:sym typeface="Roboto"/>
            </a:endParaRPr>
          </a:p>
          <a:p>
            <a:pPr indent="0" lvl="0" marL="0" rtl="0" algn="l">
              <a:spcBef>
                <a:spcPts val="1500"/>
              </a:spcBef>
              <a:spcAft>
                <a:spcPts val="0"/>
              </a:spcAft>
              <a:buNone/>
            </a:pPr>
            <a:r>
              <a:rPr b="1" lang="en" sz="1300">
                <a:solidFill>
                  <a:srgbClr val="222222"/>
                </a:solidFill>
                <a:highlight>
                  <a:srgbClr val="FEFEFE"/>
                </a:highlight>
                <a:latin typeface="Roboto"/>
                <a:ea typeface="Roboto"/>
                <a:cs typeface="Roboto"/>
                <a:sym typeface="Roboto"/>
              </a:rPr>
              <a:t>Benefits of using the </a:t>
            </a:r>
            <a:r>
              <a:rPr b="1" lang="en" sz="1300">
                <a:solidFill>
                  <a:srgbClr val="6C0B24"/>
                </a:solidFill>
                <a:highlight>
                  <a:srgbClr val="F9F2F4"/>
                </a:highlight>
                <a:latin typeface="Courier New"/>
                <a:ea typeface="Courier New"/>
                <a:cs typeface="Courier New"/>
                <a:sym typeface="Courier New"/>
              </a:rPr>
              <a:t>super()</a:t>
            </a:r>
            <a:r>
              <a:rPr b="1" lang="en" sz="1300">
                <a:solidFill>
                  <a:srgbClr val="222222"/>
                </a:solidFill>
                <a:highlight>
                  <a:srgbClr val="FEFEFE"/>
                </a:highlight>
                <a:latin typeface="Roboto"/>
                <a:ea typeface="Roboto"/>
                <a:cs typeface="Roboto"/>
                <a:sym typeface="Roboto"/>
              </a:rPr>
              <a:t> function.</a:t>
            </a:r>
            <a:endParaRPr b="1" sz="1300">
              <a:solidFill>
                <a:srgbClr val="222222"/>
              </a:solidFill>
              <a:highlight>
                <a:srgbClr val="FEFEFE"/>
              </a:highlight>
              <a:latin typeface="Roboto"/>
              <a:ea typeface="Roboto"/>
              <a:cs typeface="Roboto"/>
              <a:sym typeface="Roboto"/>
            </a:endParaRPr>
          </a:p>
          <a:p>
            <a:pPr indent="-311150" lvl="0" marL="838200" rtl="0" algn="l">
              <a:spcBef>
                <a:spcPts val="1500"/>
              </a:spcBef>
              <a:spcAft>
                <a:spcPts val="0"/>
              </a:spcAft>
              <a:buClr>
                <a:srgbClr val="222222"/>
              </a:buClr>
              <a:buSzPts val="1300"/>
              <a:buFont typeface="Roboto"/>
              <a:buAutoNum type="arabicPeriod"/>
            </a:pPr>
            <a:r>
              <a:rPr lang="en" sz="1300">
                <a:solidFill>
                  <a:srgbClr val="222222"/>
                </a:solidFill>
                <a:highlight>
                  <a:srgbClr val="FEFEFE"/>
                </a:highlight>
                <a:latin typeface="Roboto"/>
                <a:ea typeface="Roboto"/>
                <a:cs typeface="Roboto"/>
                <a:sym typeface="Roboto"/>
              </a:rPr>
              <a:t>We are not required to remember or specify the parent </a:t>
            </a:r>
            <a:r>
              <a:rPr lang="en" sz="1300">
                <a:solidFill>
                  <a:srgbClr val="6C0B24"/>
                </a:solidFill>
                <a:highlight>
                  <a:srgbClr val="F9F2F4"/>
                </a:highlight>
                <a:latin typeface="Courier New"/>
                <a:ea typeface="Courier New"/>
                <a:cs typeface="Courier New"/>
                <a:sym typeface="Courier New"/>
              </a:rPr>
              <a:t>class</a:t>
            </a:r>
            <a:r>
              <a:rPr lang="en" sz="1300">
                <a:solidFill>
                  <a:srgbClr val="222222"/>
                </a:solidFill>
                <a:highlight>
                  <a:srgbClr val="FEFEFE"/>
                </a:highlight>
                <a:latin typeface="Roboto"/>
                <a:ea typeface="Roboto"/>
                <a:cs typeface="Roboto"/>
                <a:sym typeface="Roboto"/>
              </a:rPr>
              <a:t> name to access its methods.</a:t>
            </a:r>
            <a:endParaRPr sz="1300">
              <a:solidFill>
                <a:srgbClr val="222222"/>
              </a:solidFill>
              <a:highlight>
                <a:srgbClr val="FEFEFE"/>
              </a:highlight>
              <a:latin typeface="Roboto"/>
              <a:ea typeface="Roboto"/>
              <a:cs typeface="Roboto"/>
              <a:sym typeface="Roboto"/>
            </a:endParaRPr>
          </a:p>
          <a:p>
            <a:pPr indent="-311150" lvl="0" marL="838200" rtl="0" algn="l">
              <a:spcBef>
                <a:spcPts val="0"/>
              </a:spcBef>
              <a:spcAft>
                <a:spcPts val="0"/>
              </a:spcAft>
              <a:buClr>
                <a:srgbClr val="222222"/>
              </a:buClr>
              <a:buSzPts val="1300"/>
              <a:buFont typeface="Roboto"/>
              <a:buAutoNum type="arabicPeriod"/>
            </a:pPr>
            <a:r>
              <a:rPr lang="en" sz="1300">
                <a:solidFill>
                  <a:srgbClr val="222222"/>
                </a:solidFill>
                <a:highlight>
                  <a:srgbClr val="FEFEFE"/>
                </a:highlight>
                <a:latin typeface="Roboto"/>
                <a:ea typeface="Roboto"/>
                <a:cs typeface="Roboto"/>
                <a:sym typeface="Roboto"/>
              </a:rPr>
              <a:t>We can use the </a:t>
            </a:r>
            <a:r>
              <a:rPr lang="en" sz="1300">
                <a:solidFill>
                  <a:srgbClr val="6C0B24"/>
                </a:solidFill>
                <a:highlight>
                  <a:srgbClr val="F9F2F4"/>
                </a:highlight>
                <a:latin typeface="Courier New"/>
                <a:ea typeface="Courier New"/>
                <a:cs typeface="Courier New"/>
                <a:sym typeface="Courier New"/>
              </a:rPr>
              <a:t>super()</a:t>
            </a:r>
            <a:r>
              <a:rPr lang="en" sz="1300">
                <a:solidFill>
                  <a:srgbClr val="222222"/>
                </a:solidFill>
                <a:highlight>
                  <a:srgbClr val="FEFEFE"/>
                </a:highlight>
                <a:latin typeface="Roboto"/>
                <a:ea typeface="Roboto"/>
                <a:cs typeface="Roboto"/>
                <a:sym typeface="Roboto"/>
              </a:rPr>
              <a:t> function in both </a:t>
            </a:r>
            <a:r>
              <a:rPr b="1" lang="en" sz="1300">
                <a:solidFill>
                  <a:srgbClr val="222222"/>
                </a:solidFill>
                <a:highlight>
                  <a:srgbClr val="FEFEFE"/>
                </a:highlight>
                <a:latin typeface="Roboto"/>
                <a:ea typeface="Roboto"/>
                <a:cs typeface="Roboto"/>
                <a:sym typeface="Roboto"/>
              </a:rPr>
              <a:t>single</a:t>
            </a:r>
            <a:r>
              <a:rPr lang="en" sz="1300">
                <a:solidFill>
                  <a:srgbClr val="222222"/>
                </a:solidFill>
                <a:highlight>
                  <a:srgbClr val="FEFEFE"/>
                </a:highlight>
                <a:latin typeface="Roboto"/>
                <a:ea typeface="Roboto"/>
                <a:cs typeface="Roboto"/>
                <a:sym typeface="Roboto"/>
              </a:rPr>
              <a:t> and </a:t>
            </a:r>
            <a:r>
              <a:rPr b="1" lang="en" sz="1300">
                <a:solidFill>
                  <a:srgbClr val="222222"/>
                </a:solidFill>
                <a:highlight>
                  <a:srgbClr val="FEFEFE"/>
                </a:highlight>
                <a:latin typeface="Roboto"/>
                <a:ea typeface="Roboto"/>
                <a:cs typeface="Roboto"/>
                <a:sym typeface="Roboto"/>
              </a:rPr>
              <a:t>multiple inheritances</a:t>
            </a:r>
            <a:r>
              <a:rPr lang="en" sz="1300">
                <a:solidFill>
                  <a:srgbClr val="222222"/>
                </a:solidFill>
                <a:highlight>
                  <a:srgbClr val="FEFEFE"/>
                </a:highlight>
                <a:latin typeface="Roboto"/>
                <a:ea typeface="Roboto"/>
                <a:cs typeface="Roboto"/>
                <a:sym typeface="Roboto"/>
              </a:rPr>
              <a:t>.</a:t>
            </a:r>
            <a:endParaRPr sz="1300">
              <a:solidFill>
                <a:srgbClr val="222222"/>
              </a:solidFill>
              <a:highlight>
                <a:srgbClr val="FEFEFE"/>
              </a:highlight>
              <a:latin typeface="Roboto"/>
              <a:ea typeface="Roboto"/>
              <a:cs typeface="Roboto"/>
              <a:sym typeface="Roboto"/>
            </a:endParaRPr>
          </a:p>
          <a:p>
            <a:pPr indent="-311150" lvl="0" marL="838200" rtl="0" algn="l">
              <a:spcBef>
                <a:spcPts val="0"/>
              </a:spcBef>
              <a:spcAft>
                <a:spcPts val="0"/>
              </a:spcAft>
              <a:buClr>
                <a:srgbClr val="222222"/>
              </a:buClr>
              <a:buSzPts val="1300"/>
              <a:buFont typeface="Roboto"/>
              <a:buAutoNum type="arabicPeriod"/>
            </a:pPr>
            <a:r>
              <a:rPr lang="en" sz="1300">
                <a:solidFill>
                  <a:srgbClr val="222222"/>
                </a:solidFill>
                <a:highlight>
                  <a:srgbClr val="FEFEFE"/>
                </a:highlight>
                <a:latin typeface="Roboto"/>
                <a:ea typeface="Roboto"/>
                <a:cs typeface="Roboto"/>
                <a:sym typeface="Roboto"/>
              </a:rPr>
              <a:t>The </a:t>
            </a:r>
            <a:r>
              <a:rPr lang="en" sz="1300">
                <a:solidFill>
                  <a:srgbClr val="6C0B24"/>
                </a:solidFill>
                <a:highlight>
                  <a:srgbClr val="F9F2F4"/>
                </a:highlight>
                <a:latin typeface="Courier New"/>
                <a:ea typeface="Courier New"/>
                <a:cs typeface="Courier New"/>
                <a:sym typeface="Courier New"/>
              </a:rPr>
              <a:t>super()</a:t>
            </a:r>
            <a:r>
              <a:rPr lang="en" sz="1300">
                <a:solidFill>
                  <a:srgbClr val="222222"/>
                </a:solidFill>
                <a:highlight>
                  <a:srgbClr val="FEFEFE"/>
                </a:highlight>
                <a:latin typeface="Roboto"/>
                <a:ea typeface="Roboto"/>
                <a:cs typeface="Roboto"/>
                <a:sym typeface="Roboto"/>
              </a:rPr>
              <a:t> function support code </a:t>
            </a:r>
            <a:r>
              <a:rPr b="1" lang="en" sz="1300">
                <a:solidFill>
                  <a:srgbClr val="222222"/>
                </a:solidFill>
                <a:highlight>
                  <a:srgbClr val="FEFEFE"/>
                </a:highlight>
                <a:latin typeface="Roboto"/>
                <a:ea typeface="Roboto"/>
                <a:cs typeface="Roboto"/>
                <a:sym typeface="Roboto"/>
              </a:rPr>
              <a:t>reusability</a:t>
            </a:r>
            <a:r>
              <a:rPr lang="en" sz="1300">
                <a:solidFill>
                  <a:srgbClr val="222222"/>
                </a:solidFill>
                <a:highlight>
                  <a:srgbClr val="FEFEFE"/>
                </a:highlight>
                <a:latin typeface="Roboto"/>
                <a:ea typeface="Roboto"/>
                <a:cs typeface="Roboto"/>
                <a:sym typeface="Roboto"/>
              </a:rPr>
              <a:t> as there is no need to write the entire function</a:t>
            </a:r>
            <a:endParaRPr sz="1300">
              <a:solidFill>
                <a:srgbClr val="222222"/>
              </a:solidFill>
              <a:highlight>
                <a:srgbClr val="FEFEFE"/>
              </a:highlight>
              <a:latin typeface="Roboto"/>
              <a:ea typeface="Roboto"/>
              <a:cs typeface="Roboto"/>
              <a:sym typeface="Roboto"/>
            </a:endParaRPr>
          </a:p>
          <a:p>
            <a:pPr indent="0" lvl="0" marL="0" rtl="0" algn="l">
              <a:spcBef>
                <a:spcPts val="3000"/>
              </a:spcBef>
              <a:spcAft>
                <a:spcPts val="0"/>
              </a:spcAft>
              <a:buClr>
                <a:schemeClr val="dk1"/>
              </a:buClr>
              <a:buSzPts val="1100"/>
              <a:buFont typeface="Arial"/>
              <a:buNone/>
            </a:pPr>
            <a:r>
              <a:t/>
            </a:r>
            <a:endParaRPr sz="1300">
              <a:solidFill>
                <a:srgbClr val="222222"/>
              </a:solidFill>
              <a:highlight>
                <a:srgbClr val="FEFEFE"/>
              </a:highlight>
              <a:latin typeface="Roboto"/>
              <a:ea typeface="Roboto"/>
              <a:cs typeface="Roboto"/>
              <a:sym typeface="Roboto"/>
            </a:endParaRPr>
          </a:p>
          <a:p>
            <a:pPr indent="0" lvl="0" marL="0" rtl="0" algn="l">
              <a:spcBef>
                <a:spcPts val="1500"/>
              </a:spcBef>
              <a:spcAft>
                <a:spcPts val="12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5"/>
          <p:cNvSpPr txBox="1"/>
          <p:nvPr>
            <p:ph type="title"/>
          </p:nvPr>
        </p:nvSpPr>
        <p:spPr>
          <a:xfrm>
            <a:off x="311700" y="44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Python super() function</a:t>
            </a:r>
            <a:endParaRPr/>
          </a:p>
        </p:txBody>
      </p:sp>
      <p:sp>
        <p:nvSpPr>
          <p:cNvPr id="376" name="Google Shape;376;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7" name="Google Shape;377;p55"/>
          <p:cNvPicPr preferRelativeResize="0"/>
          <p:nvPr/>
        </p:nvPicPr>
        <p:blipFill>
          <a:blip r:embed="rId3">
            <a:alphaModFix/>
          </a:blip>
          <a:stretch>
            <a:fillRect/>
          </a:stretch>
        </p:blipFill>
        <p:spPr>
          <a:xfrm>
            <a:off x="534650" y="676879"/>
            <a:ext cx="5545275" cy="3497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6"/>
          <p:cNvSpPr txBox="1"/>
          <p:nvPr>
            <p:ph type="title"/>
          </p:nvPr>
        </p:nvSpPr>
        <p:spPr>
          <a:xfrm>
            <a:off x="3835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Python issubclass() function</a:t>
            </a:r>
            <a:endParaRPr/>
          </a:p>
        </p:txBody>
      </p:sp>
      <p:sp>
        <p:nvSpPr>
          <p:cNvPr id="383" name="Google Shape;383;p56"/>
          <p:cNvSpPr txBox="1"/>
          <p:nvPr>
            <p:ph idx="1" type="body"/>
          </p:nvPr>
        </p:nvSpPr>
        <p:spPr>
          <a:xfrm>
            <a:off x="311700" y="519600"/>
            <a:ext cx="8520600" cy="404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Syntax</a:t>
            </a:r>
            <a:endParaRPr/>
          </a:p>
          <a:p>
            <a:pPr indent="0" lvl="0" marL="0" rtl="0" algn="l">
              <a:spcBef>
                <a:spcPts val="1200"/>
              </a:spcBef>
              <a:spcAft>
                <a:spcPts val="0"/>
              </a:spcAft>
              <a:buNone/>
            </a:pPr>
            <a:r>
              <a:rPr lang="en"/>
              <a:t>To verify whether a particular class is a subclass of another class issubclass() function is used. It returns a true or false value.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Where:</a:t>
            </a:r>
            <a:endParaRPr/>
          </a:p>
          <a:p>
            <a:pPr indent="0" lvl="0" marL="0" rtl="0" algn="l">
              <a:spcBef>
                <a:spcPts val="1200"/>
              </a:spcBef>
              <a:spcAft>
                <a:spcPts val="0"/>
              </a:spcAft>
              <a:buNone/>
            </a:pPr>
            <a:r>
              <a:rPr lang="en"/>
              <a:t>    class: class to be checked</a:t>
            </a:r>
            <a:endParaRPr/>
          </a:p>
          <a:p>
            <a:pPr indent="0" lvl="0" marL="0" rtl="0" algn="l">
              <a:spcBef>
                <a:spcPts val="1200"/>
              </a:spcBef>
              <a:spcAft>
                <a:spcPts val="0"/>
              </a:spcAft>
              <a:buNone/>
            </a:pPr>
            <a:r>
              <a:rPr lang="en"/>
              <a:t>   classinfo : a class, type or a tuple of classes or data types</a:t>
            </a:r>
            <a:endParaRPr/>
          </a:p>
          <a:p>
            <a:pPr indent="0" lvl="0" marL="0" rtl="0" algn="l">
              <a:spcBef>
                <a:spcPts val="1200"/>
              </a:spcBef>
              <a:spcAft>
                <a:spcPts val="1200"/>
              </a:spcAft>
              <a:buNone/>
            </a:pPr>
            <a:r>
              <a:t/>
            </a:r>
            <a:endParaRPr/>
          </a:p>
        </p:txBody>
      </p:sp>
      <p:pic>
        <p:nvPicPr>
          <p:cNvPr id="384" name="Google Shape;384;p56"/>
          <p:cNvPicPr preferRelativeResize="0"/>
          <p:nvPr/>
        </p:nvPicPr>
        <p:blipFill>
          <a:blip r:embed="rId3">
            <a:alphaModFix/>
          </a:blip>
          <a:stretch>
            <a:fillRect/>
          </a:stretch>
        </p:blipFill>
        <p:spPr>
          <a:xfrm>
            <a:off x="501450" y="2072525"/>
            <a:ext cx="3428200" cy="4285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7"/>
          <p:cNvSpPr txBox="1"/>
          <p:nvPr>
            <p:ph type="title"/>
          </p:nvPr>
        </p:nvSpPr>
        <p:spPr>
          <a:xfrm>
            <a:off x="311700" y="44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Python issubclass() function</a:t>
            </a:r>
            <a:endParaRPr/>
          </a:p>
        </p:txBody>
      </p:sp>
      <p:sp>
        <p:nvSpPr>
          <p:cNvPr id="390" name="Google Shape;390;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1" name="Google Shape;391;p57"/>
          <p:cNvPicPr preferRelativeResize="0"/>
          <p:nvPr/>
        </p:nvPicPr>
        <p:blipFill>
          <a:blip r:embed="rId3">
            <a:alphaModFix/>
          </a:blip>
          <a:stretch>
            <a:fillRect/>
          </a:stretch>
        </p:blipFill>
        <p:spPr>
          <a:xfrm>
            <a:off x="72650" y="676879"/>
            <a:ext cx="5545275" cy="3497575"/>
          </a:xfrm>
          <a:prstGeom prst="rect">
            <a:avLst/>
          </a:prstGeom>
          <a:noFill/>
          <a:ln>
            <a:noFill/>
          </a:ln>
        </p:spPr>
      </p:pic>
      <p:pic>
        <p:nvPicPr>
          <p:cNvPr id="392" name="Google Shape;392;p57"/>
          <p:cNvPicPr preferRelativeResize="0"/>
          <p:nvPr/>
        </p:nvPicPr>
        <p:blipFill>
          <a:blip r:embed="rId4">
            <a:alphaModFix/>
          </a:blip>
          <a:stretch>
            <a:fillRect/>
          </a:stretch>
        </p:blipFill>
        <p:spPr>
          <a:xfrm>
            <a:off x="5669250" y="676875"/>
            <a:ext cx="3519350" cy="787225"/>
          </a:xfrm>
          <a:prstGeom prst="rect">
            <a:avLst/>
          </a:prstGeom>
          <a:noFill/>
          <a:ln>
            <a:noFill/>
          </a:ln>
        </p:spPr>
      </p:pic>
      <p:pic>
        <p:nvPicPr>
          <p:cNvPr id="393" name="Google Shape;393;p57"/>
          <p:cNvPicPr preferRelativeResize="0"/>
          <p:nvPr/>
        </p:nvPicPr>
        <p:blipFill>
          <a:blip r:embed="rId5">
            <a:alphaModFix/>
          </a:blip>
          <a:stretch>
            <a:fillRect/>
          </a:stretch>
        </p:blipFill>
        <p:spPr>
          <a:xfrm>
            <a:off x="5669250" y="1523625"/>
            <a:ext cx="3519350" cy="6670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84175"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Objects</a:t>
            </a:r>
            <a:endParaRPr/>
          </a:p>
        </p:txBody>
      </p:sp>
      <p:sp>
        <p:nvSpPr>
          <p:cNvPr id="80" name="Google Shape;80;p17"/>
          <p:cNvSpPr txBox="1"/>
          <p:nvPr>
            <p:ph idx="1" type="body"/>
          </p:nvPr>
        </p:nvSpPr>
        <p:spPr>
          <a:xfrm>
            <a:off x="311700" y="572700"/>
            <a:ext cx="8520600" cy="3996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It gives the following benefits</a:t>
            </a:r>
            <a:endParaRPr/>
          </a:p>
          <a:p>
            <a:pPr indent="-325755" lvl="0" marL="457200" rtl="0" algn="l">
              <a:spcBef>
                <a:spcPts val="1200"/>
              </a:spcBef>
              <a:spcAft>
                <a:spcPts val="0"/>
              </a:spcAft>
              <a:buSzPct val="100000"/>
              <a:buAutoNum type="arabicPeriod"/>
            </a:pPr>
            <a:r>
              <a:rPr b="1" lang="en"/>
              <a:t>Modularity</a:t>
            </a:r>
            <a:r>
              <a:rPr lang="en"/>
              <a:t> : the source code for an object can be written and maintained independently of the source code for other objects. Once created, an object can be easily passed around inside the system.</a:t>
            </a:r>
            <a:endParaRPr/>
          </a:p>
          <a:p>
            <a:pPr indent="-325755" lvl="0" marL="457200" rtl="0" algn="l">
              <a:spcBef>
                <a:spcPts val="0"/>
              </a:spcBef>
              <a:spcAft>
                <a:spcPts val="0"/>
              </a:spcAft>
              <a:buSzPct val="100000"/>
              <a:buAutoNum type="arabicPeriod"/>
            </a:pPr>
            <a:r>
              <a:rPr b="1" lang="en"/>
              <a:t>Information-hiding </a:t>
            </a:r>
            <a:r>
              <a:rPr lang="en"/>
              <a:t>: by interacting only with an object’s methods, the details of its internal implementation remain hidden from the outside world.</a:t>
            </a:r>
            <a:endParaRPr/>
          </a:p>
          <a:p>
            <a:pPr indent="-325755" lvl="0" marL="457200" rtl="0" algn="l">
              <a:spcBef>
                <a:spcPts val="0"/>
              </a:spcBef>
              <a:spcAft>
                <a:spcPts val="0"/>
              </a:spcAft>
              <a:buSzPct val="90732"/>
              <a:buAutoNum type="arabicPeriod"/>
            </a:pPr>
            <a:r>
              <a:rPr b="1" lang="en"/>
              <a:t>Code re-use:</a:t>
            </a:r>
            <a:r>
              <a:rPr lang="en"/>
              <a:t> if an object already exists </a:t>
            </a:r>
            <a:r>
              <a:rPr lang="en" sz="1983">
                <a:solidFill>
                  <a:schemeClr val="dk1"/>
                </a:solidFill>
              </a:rPr>
              <a:t>(perhaps written by another software developer), you can use that object in your program. This allows specialists to implement/test/debug complex, task-specific objects, which you can then trust to run in your own code.</a:t>
            </a:r>
            <a:endParaRPr sz="1983">
              <a:solidFill>
                <a:schemeClr val="dk1"/>
              </a:solidFill>
            </a:endParaRPr>
          </a:p>
          <a:p>
            <a:pPr indent="-335678" lvl="0" marL="457200" rtl="0" algn="l">
              <a:spcBef>
                <a:spcPts val="0"/>
              </a:spcBef>
              <a:spcAft>
                <a:spcPts val="0"/>
              </a:spcAft>
              <a:buClr>
                <a:schemeClr val="dk1"/>
              </a:buClr>
              <a:buSzPct val="100000"/>
              <a:buAutoNum type="arabicPeriod"/>
            </a:pPr>
            <a:r>
              <a:rPr b="1" lang="en" sz="1983">
                <a:solidFill>
                  <a:schemeClr val="dk1"/>
                </a:solidFill>
              </a:rPr>
              <a:t>Pluggability and debugging ease</a:t>
            </a:r>
            <a:r>
              <a:rPr lang="en" sz="1983">
                <a:solidFill>
                  <a:schemeClr val="dk1"/>
                </a:solidFill>
              </a:rPr>
              <a:t>: If a particular object turns out to be problematic, you can simply remove it from your application and plug in a different object as its replacement. This is analogous to fixing mechanical problems in the real world. If a bolt breaks, you replace </a:t>
            </a:r>
            <a:r>
              <a:rPr i="1" lang="en" sz="1983">
                <a:solidFill>
                  <a:schemeClr val="dk1"/>
                </a:solidFill>
              </a:rPr>
              <a:t>it</a:t>
            </a:r>
            <a:r>
              <a:rPr lang="en" sz="1983">
                <a:solidFill>
                  <a:schemeClr val="dk1"/>
                </a:solidFill>
              </a:rPr>
              <a:t>, not the entire machine.</a:t>
            </a:r>
            <a:endParaRPr sz="1983">
              <a:solidFill>
                <a:schemeClr val="dk1"/>
              </a:solidFill>
            </a:endParaRPr>
          </a:p>
          <a:p>
            <a:pPr indent="0" lvl="0" marL="457200" rtl="0" algn="l">
              <a:spcBef>
                <a:spcPts val="10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208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t>Classes  - python</a:t>
            </a:r>
            <a:endParaRPr sz="2720"/>
          </a:p>
        </p:txBody>
      </p:sp>
      <p:sp>
        <p:nvSpPr>
          <p:cNvPr id="86" name="Google Shape;86;p18"/>
          <p:cNvSpPr txBox="1"/>
          <p:nvPr>
            <p:ph idx="1" type="body"/>
          </p:nvPr>
        </p:nvSpPr>
        <p:spPr>
          <a:xfrm>
            <a:off x="223400" y="898975"/>
            <a:ext cx="8520600" cy="370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273239"/>
                </a:solidFill>
                <a:highlight>
                  <a:srgbClr val="FFFFFF"/>
                </a:highlight>
              </a:rPr>
              <a:t>Class creates a user-defined data structure, which holds its own data members and member functions, which can be accessed and used by creating an instance of that class. A class is like a blueprint for an object.</a:t>
            </a:r>
            <a:endParaRPr sz="1600">
              <a:solidFill>
                <a:srgbClr val="273239"/>
              </a:solidFill>
              <a:highlight>
                <a:srgbClr val="FFFFFF"/>
              </a:highlight>
            </a:endParaRPr>
          </a:p>
          <a:p>
            <a:pPr indent="0" lvl="0" marL="0" rtl="0" algn="l">
              <a:spcBef>
                <a:spcPts val="1200"/>
              </a:spcBef>
              <a:spcAft>
                <a:spcPts val="0"/>
              </a:spcAft>
              <a:buClr>
                <a:schemeClr val="dk1"/>
              </a:buClr>
              <a:buSzPts val="1100"/>
              <a:buFont typeface="Arial"/>
              <a:buNone/>
            </a:pPr>
            <a:r>
              <a:rPr b="1" lang="en" sz="1300">
                <a:solidFill>
                  <a:srgbClr val="273239"/>
                </a:solidFill>
                <a:highlight>
                  <a:srgbClr val="FFFFFF"/>
                </a:highlight>
              </a:rPr>
              <a:t>Some points on Python class:</a:t>
            </a:r>
            <a:r>
              <a:rPr lang="en" sz="1300">
                <a:solidFill>
                  <a:srgbClr val="273239"/>
                </a:solidFill>
                <a:highlight>
                  <a:srgbClr val="FFFFFF"/>
                </a:highlight>
              </a:rPr>
              <a:t>  </a:t>
            </a:r>
            <a:endParaRPr sz="1300">
              <a:solidFill>
                <a:srgbClr val="273239"/>
              </a:solidFill>
              <a:highlight>
                <a:srgbClr val="FFFFFF"/>
              </a:highlight>
            </a:endParaRPr>
          </a:p>
          <a:p>
            <a:pPr indent="-311150" lvl="0" marL="685800" rtl="0" algn="l">
              <a:lnSpc>
                <a:spcPct val="158000"/>
              </a:lnSpc>
              <a:spcBef>
                <a:spcPts val="800"/>
              </a:spcBef>
              <a:spcAft>
                <a:spcPts val="0"/>
              </a:spcAft>
              <a:buClr>
                <a:srgbClr val="273239"/>
              </a:buClr>
              <a:buSzPts val="1300"/>
              <a:buChar char="●"/>
            </a:pPr>
            <a:r>
              <a:rPr lang="en" sz="1300">
                <a:solidFill>
                  <a:srgbClr val="273239"/>
                </a:solidFill>
                <a:highlight>
                  <a:srgbClr val="FFFFFF"/>
                </a:highlight>
              </a:rPr>
              <a:t>Classes are created by keyword class.</a:t>
            </a:r>
            <a:endParaRPr sz="1300">
              <a:solidFill>
                <a:srgbClr val="273239"/>
              </a:solidFill>
              <a:highlight>
                <a:srgbClr val="FFFFFF"/>
              </a:highlight>
            </a:endParaRPr>
          </a:p>
          <a:p>
            <a:pPr indent="-311150" lvl="0" marL="685800" rtl="0" algn="l">
              <a:lnSpc>
                <a:spcPct val="158000"/>
              </a:lnSpc>
              <a:spcBef>
                <a:spcPts val="0"/>
              </a:spcBef>
              <a:spcAft>
                <a:spcPts val="0"/>
              </a:spcAft>
              <a:buClr>
                <a:srgbClr val="273239"/>
              </a:buClr>
              <a:buSzPts val="1300"/>
              <a:buChar char="●"/>
            </a:pPr>
            <a:r>
              <a:rPr lang="en" sz="1300">
                <a:solidFill>
                  <a:srgbClr val="273239"/>
                </a:solidFill>
                <a:highlight>
                  <a:srgbClr val="FFFFFF"/>
                </a:highlight>
              </a:rPr>
              <a:t>Attributes are the variables that belong to a class.</a:t>
            </a:r>
            <a:endParaRPr sz="1300">
              <a:solidFill>
                <a:srgbClr val="273239"/>
              </a:solidFill>
              <a:highlight>
                <a:srgbClr val="FFFFFF"/>
              </a:highlight>
            </a:endParaRPr>
          </a:p>
          <a:p>
            <a:pPr indent="-311150" lvl="0" marL="685800" rtl="0" algn="l">
              <a:lnSpc>
                <a:spcPct val="158000"/>
              </a:lnSpc>
              <a:spcBef>
                <a:spcPts val="0"/>
              </a:spcBef>
              <a:spcAft>
                <a:spcPts val="0"/>
              </a:spcAft>
              <a:buClr>
                <a:srgbClr val="273239"/>
              </a:buClr>
              <a:buSzPts val="1300"/>
              <a:buChar char="●"/>
            </a:pPr>
            <a:r>
              <a:rPr lang="en" sz="1300">
                <a:solidFill>
                  <a:srgbClr val="273239"/>
                </a:solidFill>
                <a:highlight>
                  <a:srgbClr val="FFFFFF"/>
                </a:highlight>
              </a:rPr>
              <a:t>Attributes are always public and can be accessed using the dot (.) operator. Eg.: Myclass.Myattribute</a:t>
            </a:r>
            <a:endParaRPr sz="1300">
              <a:solidFill>
                <a:srgbClr val="273239"/>
              </a:solidFill>
              <a:highlight>
                <a:srgbClr val="FFFFFF"/>
              </a:highlight>
            </a:endParaRPr>
          </a:p>
          <a:p>
            <a:pPr indent="0" lvl="0" marL="0" rtl="0" algn="l">
              <a:spcBef>
                <a:spcPts val="3600"/>
              </a:spcBef>
              <a:spcAft>
                <a:spcPts val="1200"/>
              </a:spcAft>
              <a:buNone/>
            </a:pPr>
            <a:r>
              <a:t/>
            </a:r>
            <a:endParaRPr sz="1600">
              <a:solidFill>
                <a:srgbClr val="273239"/>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208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a:t>Classes  - python</a:t>
            </a:r>
            <a:endParaRPr sz="2720"/>
          </a:p>
        </p:txBody>
      </p:sp>
      <p:sp>
        <p:nvSpPr>
          <p:cNvPr id="92" name="Google Shape;92;p19"/>
          <p:cNvSpPr txBox="1"/>
          <p:nvPr>
            <p:ph idx="1" type="body"/>
          </p:nvPr>
        </p:nvSpPr>
        <p:spPr>
          <a:xfrm>
            <a:off x="223400" y="898975"/>
            <a:ext cx="8520600" cy="370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Create a class as follows: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Create object</a:t>
            </a:r>
            <a:endParaRPr/>
          </a:p>
          <a:p>
            <a:pPr indent="0" lvl="0" marL="0" rtl="0" algn="l">
              <a:spcBef>
                <a:spcPts val="120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391125" y="2318750"/>
            <a:ext cx="2604425" cy="2650525"/>
          </a:xfrm>
          <a:prstGeom prst="rect">
            <a:avLst/>
          </a:prstGeom>
          <a:noFill/>
          <a:ln>
            <a:noFill/>
          </a:ln>
        </p:spPr>
      </p:pic>
      <p:pic>
        <p:nvPicPr>
          <p:cNvPr id="94" name="Google Shape;94;p19"/>
          <p:cNvPicPr preferRelativeResize="0"/>
          <p:nvPr/>
        </p:nvPicPr>
        <p:blipFill>
          <a:blip r:embed="rId4">
            <a:alphaModFix/>
          </a:blip>
          <a:stretch>
            <a:fillRect/>
          </a:stretch>
        </p:blipFill>
        <p:spPr>
          <a:xfrm>
            <a:off x="6121450" y="1523350"/>
            <a:ext cx="2272575" cy="795400"/>
          </a:xfrm>
          <a:prstGeom prst="rect">
            <a:avLst/>
          </a:prstGeom>
          <a:noFill/>
          <a:ln>
            <a:noFill/>
          </a:ln>
        </p:spPr>
      </p:pic>
      <p:pic>
        <p:nvPicPr>
          <p:cNvPr id="95" name="Google Shape;95;p19"/>
          <p:cNvPicPr preferRelativeResize="0"/>
          <p:nvPr/>
        </p:nvPicPr>
        <p:blipFill>
          <a:blip r:embed="rId5">
            <a:alphaModFix/>
          </a:blip>
          <a:stretch>
            <a:fillRect/>
          </a:stretch>
        </p:blipFill>
        <p:spPr>
          <a:xfrm>
            <a:off x="5753675" y="3060525"/>
            <a:ext cx="2436925" cy="1775750"/>
          </a:xfrm>
          <a:prstGeom prst="rect">
            <a:avLst/>
          </a:prstGeom>
          <a:noFill/>
          <a:ln>
            <a:noFill/>
          </a:ln>
        </p:spPr>
      </p:pic>
      <p:sp>
        <p:nvSpPr>
          <p:cNvPr id="96" name="Google Shape;96;p19"/>
          <p:cNvSpPr txBox="1"/>
          <p:nvPr/>
        </p:nvSpPr>
        <p:spPr>
          <a:xfrm>
            <a:off x="314100" y="587150"/>
            <a:ext cx="2681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Class is a collection of objects. It is a data structure defined by user.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115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self</a:t>
            </a:r>
            <a:endParaRPr/>
          </a:p>
        </p:txBody>
      </p:sp>
      <p:sp>
        <p:nvSpPr>
          <p:cNvPr id="102" name="Google Shape;102;p20"/>
          <p:cNvSpPr txBox="1"/>
          <p:nvPr>
            <p:ph idx="1" type="body"/>
          </p:nvPr>
        </p:nvSpPr>
        <p:spPr>
          <a:xfrm>
            <a:off x="311700" y="456900"/>
            <a:ext cx="8520600" cy="411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 methods must have an extra first parameter in the method definition. We do not give a value for this parameter when we call the method, python provides it.</a:t>
            </a:r>
            <a:endParaRPr/>
          </a:p>
          <a:p>
            <a:pPr indent="0" lvl="0" marL="0" rtl="0" algn="l">
              <a:spcBef>
                <a:spcPts val="1200"/>
              </a:spcBef>
              <a:spcAft>
                <a:spcPts val="0"/>
              </a:spcAft>
              <a:buNone/>
            </a:pPr>
            <a:r>
              <a:rPr lang="en"/>
              <a:t>If we have a method that takes no arguments, then we still have to have one argument.</a:t>
            </a:r>
            <a:endParaRPr/>
          </a:p>
          <a:p>
            <a:pPr indent="0" lvl="0" marL="0" rtl="0" algn="l">
              <a:spcBef>
                <a:spcPts val="1200"/>
              </a:spcBef>
              <a:spcAft>
                <a:spcPts val="1200"/>
              </a:spcAft>
              <a:buNone/>
            </a:pPr>
            <a:r>
              <a:rPr lang="en"/>
              <a:t>This is similar to this pointer in 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40745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 methods</a:t>
            </a:r>
            <a:endParaRPr/>
          </a:p>
        </p:txBody>
      </p:sp>
      <p:sp>
        <p:nvSpPr>
          <p:cNvPr id="108" name="Google Shape;108;p21"/>
          <p:cNvSpPr txBox="1"/>
          <p:nvPr>
            <p:ph idx="1" type="body"/>
          </p:nvPr>
        </p:nvSpPr>
        <p:spPr>
          <a:xfrm>
            <a:off x="311700" y="482975"/>
            <a:ext cx="8520600" cy="46605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Student class contains two methods setStudent() and displayStudent()</a:t>
            </a:r>
            <a:endParaRPr/>
          </a:p>
          <a:p>
            <a:pPr indent="0" lvl="0" marL="0" rtl="0" algn="l">
              <a:spcBef>
                <a:spcPts val="1200"/>
              </a:spcBef>
              <a:spcAft>
                <a:spcPts val="0"/>
              </a:spcAft>
              <a:buNone/>
            </a:pPr>
            <a:r>
              <a:rPr lang="en"/>
              <a:t>An instance of object student1 which is of type Student1 class is created.</a:t>
            </a:r>
            <a:endParaRPr/>
          </a:p>
          <a:p>
            <a:pPr indent="0" lvl="0" marL="0" rtl="0" algn="l">
              <a:spcBef>
                <a:spcPts val="1200"/>
              </a:spcBef>
              <a:spcAft>
                <a:spcPts val="0"/>
              </a:spcAft>
              <a:buNone/>
            </a:pPr>
            <a:r>
              <a:rPr lang="en"/>
              <a:t>Then by using that and through setStudent() (object.method()) we pass arguments to the methods.</a:t>
            </a:r>
            <a:endParaRPr/>
          </a:p>
          <a:p>
            <a:pPr indent="0" lvl="0" marL="0" rtl="0" algn="l">
              <a:spcBef>
                <a:spcPts val="1200"/>
              </a:spcBef>
              <a:spcAft>
                <a:spcPts val="0"/>
              </a:spcAft>
              <a:buNone/>
            </a:pPr>
            <a:r>
              <a:rPr lang="en"/>
              <a:t>Then using displayStudent() we print the values stored in it.</a:t>
            </a:r>
            <a:endParaRPr/>
          </a:p>
          <a:p>
            <a:pPr indent="0" lvl="0" marL="0" rtl="0" algn="l">
              <a:spcBef>
                <a:spcPts val="1200"/>
              </a:spcBef>
              <a:spcAft>
                <a:spcPts val="0"/>
              </a:spcAft>
              <a:buNone/>
            </a:pPr>
            <a:r>
              <a:rPr lang="en"/>
              <a:t>We are able to access the variables inside the objects as if they are declared outside as in print statement.</a:t>
            </a:r>
            <a:endParaRPr/>
          </a:p>
          <a:p>
            <a:pPr indent="0" lvl="0" marL="0" rtl="0" algn="l">
              <a:spcBef>
                <a:spcPts val="1200"/>
              </a:spcBef>
              <a:spcAft>
                <a:spcPts val="1200"/>
              </a:spcAft>
              <a:buNone/>
            </a:pPr>
            <a:r>
              <a:rPr lang="en"/>
              <a:t>It is because by default all variables are public in python.But this is not a good practice. So better we declare them as private. In python there is no explicit declaration as private. This can be done by declaring variables with two leading underscores as </a:t>
            </a:r>
            <a:r>
              <a:rPr b="1" lang="en"/>
              <a:t>__names, __age</a:t>
            </a:r>
            <a:r>
              <a:rPr lang="en"/>
              <a:t> etc</a:t>
            </a:r>
            <a:endParaRPr/>
          </a:p>
        </p:txBody>
      </p:sp>
      <p:pic>
        <p:nvPicPr>
          <p:cNvPr id="109" name="Google Shape;109;p21"/>
          <p:cNvPicPr preferRelativeResize="0"/>
          <p:nvPr/>
        </p:nvPicPr>
        <p:blipFill>
          <a:blip r:embed="rId3">
            <a:alphaModFix/>
          </a:blip>
          <a:stretch>
            <a:fillRect/>
          </a:stretch>
        </p:blipFill>
        <p:spPr>
          <a:xfrm>
            <a:off x="5197050" y="802950"/>
            <a:ext cx="2628900" cy="590550"/>
          </a:xfrm>
          <a:prstGeom prst="rect">
            <a:avLst/>
          </a:prstGeom>
          <a:noFill/>
          <a:ln>
            <a:noFill/>
          </a:ln>
        </p:spPr>
      </p:pic>
      <p:pic>
        <p:nvPicPr>
          <p:cNvPr id="110" name="Google Shape;110;p21"/>
          <p:cNvPicPr preferRelativeResize="0"/>
          <p:nvPr/>
        </p:nvPicPr>
        <p:blipFill>
          <a:blip r:embed="rId4">
            <a:alphaModFix/>
          </a:blip>
          <a:stretch>
            <a:fillRect/>
          </a:stretch>
        </p:blipFill>
        <p:spPr>
          <a:xfrm>
            <a:off x="225263" y="440688"/>
            <a:ext cx="3971925" cy="227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