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y="6858000" cx="12192000"/>
  <p:notesSz cx="6858000" cy="9144000"/>
  <p:embeddedFontLst>
    <p:embeddedFont>
      <p:font typeface="Poppins"/>
      <p:regular r:id="rId55"/>
      <p:bold r:id="rId56"/>
      <p:italic r:id="rId57"/>
      <p:boldItalic r:id="rId58"/>
    </p:embeddedFont>
    <p:embeddedFont>
      <p:font typeface="Barlow Condensed"/>
      <p:regular r:id="rId59"/>
      <p:bold r:id="rId60"/>
      <p:italic r:id="rId61"/>
      <p:boldItalic r:id="rId62"/>
    </p:embeddedFont>
    <p:embeddedFont>
      <p:font typeface="Fredericka the Great"/>
      <p:regular r:id="rId63"/>
    </p:embeddedFont>
    <p:embeddedFont>
      <p:font typeface="Homemade Apple"/>
      <p:regular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7905155-83CC-4E3B-87A5-C3675F494F1D}">
  <a:tblStyle styleId="{87905155-83CC-4E3B-87A5-C3675F494F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BarlowCondensed-boldItalic.fntdata"/><Relationship Id="rId61" Type="http://schemas.openxmlformats.org/officeDocument/2006/relationships/font" Target="fonts/BarlowCondensed-italic.fntdata"/><Relationship Id="rId20" Type="http://schemas.openxmlformats.org/officeDocument/2006/relationships/slide" Target="slides/slide14.xml"/><Relationship Id="rId64" Type="http://schemas.openxmlformats.org/officeDocument/2006/relationships/font" Target="fonts/HomemadeApple-regular.fntdata"/><Relationship Id="rId63" Type="http://schemas.openxmlformats.org/officeDocument/2006/relationships/font" Target="fonts/FrederickatheGreat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BarlowCondensed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Poppins-regular.fntdata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Poppins-italic.fntdata"/><Relationship Id="rId12" Type="http://schemas.openxmlformats.org/officeDocument/2006/relationships/slide" Target="slides/slide6.xml"/><Relationship Id="rId56" Type="http://schemas.openxmlformats.org/officeDocument/2006/relationships/font" Target="fonts/Poppins-bold.fntdata"/><Relationship Id="rId15" Type="http://schemas.openxmlformats.org/officeDocument/2006/relationships/slide" Target="slides/slide9.xml"/><Relationship Id="rId59" Type="http://schemas.openxmlformats.org/officeDocument/2006/relationships/font" Target="fonts/BarlowCondensed-regular.fntdata"/><Relationship Id="rId14" Type="http://schemas.openxmlformats.org/officeDocument/2006/relationships/slide" Target="slides/slide8.xml"/><Relationship Id="rId58" Type="http://schemas.openxmlformats.org/officeDocument/2006/relationships/font" Target="fonts/Poppins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e81f613c5e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e81f613c5e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e81f613c5e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e8278aa20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e8278aa20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e8278aa20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e8278aa20c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e8278aa20c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e8278aa20c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903be712b1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903be712b1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903be712b1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e81f613c5e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e81f613c5e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e81f613c5e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e93908e386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e93908e386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e93908e386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8278aa20c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e8278aa20c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e8278aa20c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e81f613c5e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e81f613c5e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e81f613c5e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5329abf4d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5329abf4d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5329abf4d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e81f613c5e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e81f613c5e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e81f613c5e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93908e386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e93908e386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e93908e386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8be2f92b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e8be2f92b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e8be2f92b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e81f613c5e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e81f613c5e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e81f613c5e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e93908e386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e93908e386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e93908e386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81f613c5e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e81f613c5e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ge81f613c5e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91a8b0096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91a8b0096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g91a8b0096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e6e8c0bde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e6e8c0bde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e6e8c0bde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e81f613c5e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e81f613c5e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ge81f613c5e_0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81f613c5e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81f613c5e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e81f613c5e_0_1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e81f613c5e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e81f613c5e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ge81f613c5e_0_1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e93908e386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e93908e386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e93908e386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03be712b1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903be712b1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903be712b1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e81f613c5e_0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e81f613c5e_0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ge81f613c5e_0_1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e81f613c5e_0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e81f613c5e_0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ge81f613c5e_0_1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e81f613c5e_0_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e81f613c5e_0_1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ge81f613c5e_0_1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e8278aa20c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e8278aa20c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ge8278aa20c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e8be2f92b8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e8be2f92b8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ge8be2f92b8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e8278aa20c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e8278aa20c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ge8278aa20c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e8278aa20c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e8278aa20c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ge8278aa20c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e8be2f92b8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e8be2f92b8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ge8be2f92b8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e8278aa20c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e8278aa20c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ge8278aa20c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e8278aa20c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e8278aa20c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e8278aa20c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81f613c5e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e81f613c5e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e81f613c5e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e8278aa20c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e8278aa20c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ge8278aa20c_0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e8278aa20c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e8278aa20c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ge8278aa20c_0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e8be2f92b8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e8be2f92b8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ge8be2f92b8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eaded1fe66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eaded1fe66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geaded1fe66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eaded1fe66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eaded1fe66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geaded1fe66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eaded1fe66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eaded1fe66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geaded1fe66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e8be2f92b8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e8be2f92b8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ge8be2f92b8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eaded1fe66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eaded1fe66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geaded1fe66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eb52620251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eb52620251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geb52620251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81f613c5e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81f613c5e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e81f613c5e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e93908e386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e93908e386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e93908e386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8278aa20c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8278aa20c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e8278aa20c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e81f613c5e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e81f613c5e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e81f613c5e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95e88187e8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95e88187e8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95e88187e8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6.png"/><Relationship Id="rId12" Type="http://schemas.openxmlformats.org/officeDocument/2006/relationships/image" Target="../media/image2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9_Chalk_Fun_SlidesMania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4496943" y="110308"/>
            <a:ext cx="482530" cy="483944"/>
            <a:chOff x="2773898" y="5255120"/>
            <a:chExt cx="230028" cy="230702"/>
          </a:xfrm>
        </p:grpSpPr>
        <p:sp>
          <p:nvSpPr>
            <p:cNvPr id="17" name="Google Shape;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2449447" y="108966"/>
            <a:ext cx="482075" cy="486627"/>
            <a:chOff x="1620555" y="5252711"/>
            <a:chExt cx="229811" cy="231981"/>
          </a:xfrm>
        </p:grpSpPr>
        <p:sp>
          <p:nvSpPr>
            <p:cNvPr id="27" name="Google Shape;2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3414349" y="109589"/>
            <a:ext cx="482993" cy="485381"/>
            <a:chOff x="2197167" y="5253193"/>
            <a:chExt cx="230249" cy="231387"/>
          </a:xfrm>
        </p:grpSpPr>
        <p:sp>
          <p:nvSpPr>
            <p:cNvPr id="37" name="Google Shape;3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6500352" y="112077"/>
            <a:ext cx="481303" cy="480393"/>
            <a:chOff x="3929554" y="5254958"/>
            <a:chExt cx="229443" cy="229009"/>
          </a:xfrm>
        </p:grpSpPr>
        <p:sp>
          <p:nvSpPr>
            <p:cNvPr id="47" name="Google Shape;4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8551807" y="110981"/>
            <a:ext cx="482892" cy="482585"/>
            <a:chOff x="5084785" y="5254638"/>
            <a:chExt cx="230201" cy="230054"/>
          </a:xfrm>
        </p:grpSpPr>
        <p:sp>
          <p:nvSpPr>
            <p:cNvPr id="57" name="Google Shape;5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3"/>
          <p:cNvGrpSpPr/>
          <p:nvPr/>
        </p:nvGrpSpPr>
        <p:grpSpPr>
          <a:xfrm>
            <a:off x="5484989" y="111269"/>
            <a:ext cx="483394" cy="482002"/>
            <a:chOff x="3352210" y="5255083"/>
            <a:chExt cx="230440" cy="229776"/>
          </a:xfrm>
        </p:grpSpPr>
        <p:sp>
          <p:nvSpPr>
            <p:cNvPr id="67" name="Google Shape;6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10634812" y="107284"/>
            <a:ext cx="479605" cy="490008"/>
            <a:chOff x="6241062" y="5252711"/>
            <a:chExt cx="228634" cy="233593"/>
          </a:xfrm>
        </p:grpSpPr>
        <p:sp>
          <p:nvSpPr>
            <p:cNvPr id="77" name="Google Shape;77;p3"/>
            <p:cNvSpPr/>
            <p:nvPr/>
          </p:nvSpPr>
          <p:spPr>
            <a:xfrm>
              <a:off x="6291967" y="5307130"/>
              <a:ext cx="127157" cy="127162"/>
            </a:xfrm>
            <a:custGeom>
              <a:rect b="b" l="l" r="r" t="t"/>
              <a:pathLst>
                <a:path extrusionOk="0" h="127162" w="127157">
                  <a:moveTo>
                    <a:pt x="127158" y="63100"/>
                  </a:moveTo>
                  <a:cubicBezTo>
                    <a:pt x="127158" y="98741"/>
                    <a:pt x="98259" y="126676"/>
                    <a:pt x="62618" y="127158"/>
                  </a:cubicBezTo>
                  <a:cubicBezTo>
                    <a:pt x="23606" y="127639"/>
                    <a:pt x="488" y="89108"/>
                    <a:pt x="6" y="63100"/>
                  </a:cubicBezTo>
                  <a:cubicBezTo>
                    <a:pt x="-476" y="28423"/>
                    <a:pt x="28904" y="-476"/>
                    <a:pt x="64545" y="6"/>
                  </a:cubicBezTo>
                  <a:cubicBezTo>
                    <a:pt x="99705" y="6"/>
                    <a:pt x="127158" y="28423"/>
                    <a:pt x="127158" y="63100"/>
                  </a:cubicBezTo>
                  <a:close/>
                </a:path>
              </a:pathLst>
            </a:custGeom>
            <a:solidFill>
              <a:srgbClr val="E9109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346886" y="5252711"/>
              <a:ext cx="56377" cy="27364"/>
            </a:xfrm>
            <a:custGeom>
              <a:rect b="b" l="l" r="r" t="t"/>
              <a:pathLst>
                <a:path extrusionOk="0" h="27364" w="56377">
                  <a:moveTo>
                    <a:pt x="11553" y="0"/>
                  </a:moveTo>
                  <a:cubicBezTo>
                    <a:pt x="25520" y="3853"/>
                    <a:pt x="37079" y="5780"/>
                    <a:pt x="48157" y="10114"/>
                  </a:cubicBezTo>
                  <a:cubicBezTo>
                    <a:pt x="52010" y="11559"/>
                    <a:pt x="56826" y="17821"/>
                    <a:pt x="56344" y="21192"/>
                  </a:cubicBezTo>
                  <a:cubicBezTo>
                    <a:pt x="54900" y="28416"/>
                    <a:pt x="48157" y="27935"/>
                    <a:pt x="41895" y="26490"/>
                  </a:cubicBezTo>
                  <a:cubicBezTo>
                    <a:pt x="31781" y="24082"/>
                    <a:pt x="21667" y="22155"/>
                    <a:pt x="11553" y="20229"/>
                  </a:cubicBezTo>
                  <a:cubicBezTo>
                    <a:pt x="5291" y="19265"/>
                    <a:pt x="-1933" y="17821"/>
                    <a:pt x="475" y="10114"/>
                  </a:cubicBezTo>
                  <a:cubicBezTo>
                    <a:pt x="1438" y="5780"/>
                    <a:pt x="8181" y="2890"/>
                    <a:pt x="11553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445574" y="5362524"/>
              <a:ext cx="24122" cy="56397"/>
            </a:xfrm>
            <a:custGeom>
              <a:rect b="b" l="l" r="r" t="t"/>
              <a:pathLst>
                <a:path extrusionOk="0" h="56397" w="24122">
                  <a:moveTo>
                    <a:pt x="24123" y="22637"/>
                  </a:moveTo>
                  <a:cubicBezTo>
                    <a:pt x="22196" y="29861"/>
                    <a:pt x="19306" y="40457"/>
                    <a:pt x="15453" y="51053"/>
                  </a:cubicBezTo>
                  <a:cubicBezTo>
                    <a:pt x="14490" y="53461"/>
                    <a:pt x="8229" y="56833"/>
                    <a:pt x="6784" y="56351"/>
                  </a:cubicBezTo>
                  <a:cubicBezTo>
                    <a:pt x="3412" y="54425"/>
                    <a:pt x="-441" y="49608"/>
                    <a:pt x="41" y="46719"/>
                  </a:cubicBezTo>
                  <a:cubicBezTo>
                    <a:pt x="1968" y="32751"/>
                    <a:pt x="4857" y="19265"/>
                    <a:pt x="8229" y="5298"/>
                  </a:cubicBezTo>
                  <a:cubicBezTo>
                    <a:pt x="8711" y="2890"/>
                    <a:pt x="13527" y="482"/>
                    <a:pt x="16417" y="0"/>
                  </a:cubicBezTo>
                  <a:cubicBezTo>
                    <a:pt x="18343" y="0"/>
                    <a:pt x="21715" y="2890"/>
                    <a:pt x="22196" y="5298"/>
                  </a:cubicBezTo>
                  <a:cubicBezTo>
                    <a:pt x="24123" y="9633"/>
                    <a:pt x="23641" y="14449"/>
                    <a:pt x="24123" y="22637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307867" y="5461694"/>
              <a:ext cx="55388" cy="24610"/>
            </a:xfrm>
            <a:custGeom>
              <a:rect b="b" l="l" r="r" t="t"/>
              <a:pathLst>
                <a:path extrusionOk="0" h="24610" w="55388">
                  <a:moveTo>
                    <a:pt x="39494" y="24610"/>
                  </a:moveTo>
                  <a:cubicBezTo>
                    <a:pt x="27935" y="21720"/>
                    <a:pt x="16375" y="19312"/>
                    <a:pt x="5298" y="14978"/>
                  </a:cubicBezTo>
                  <a:cubicBezTo>
                    <a:pt x="2408" y="14014"/>
                    <a:pt x="1926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973"/>
                    <a:pt x="34196" y="4381"/>
                    <a:pt x="45755" y="7753"/>
                  </a:cubicBezTo>
                  <a:cubicBezTo>
                    <a:pt x="49127" y="8716"/>
                    <a:pt x="52017" y="12569"/>
                    <a:pt x="55388" y="15459"/>
                  </a:cubicBezTo>
                  <a:cubicBezTo>
                    <a:pt x="51535" y="17867"/>
                    <a:pt x="48163" y="20757"/>
                    <a:pt x="44310" y="23165"/>
                  </a:cubicBezTo>
                  <a:cubicBezTo>
                    <a:pt x="43347" y="23647"/>
                    <a:pt x="41420" y="23165"/>
                    <a:pt x="39976" y="23165"/>
                  </a:cubicBezTo>
                  <a:cubicBezTo>
                    <a:pt x="39976" y="23165"/>
                    <a:pt x="39494" y="24128"/>
                    <a:pt x="39494" y="2461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23727" y="5287608"/>
              <a:ext cx="37830" cy="51316"/>
            </a:xfrm>
            <a:custGeom>
              <a:rect b="b" l="l" r="r" t="t"/>
              <a:pathLst>
                <a:path extrusionOk="0" h="51316" w="37830">
                  <a:moveTo>
                    <a:pt x="27667" y="51316"/>
                  </a:moveTo>
                  <a:cubicBezTo>
                    <a:pt x="18034" y="37831"/>
                    <a:pt x="8884" y="25790"/>
                    <a:pt x="696" y="12786"/>
                  </a:cubicBezTo>
                  <a:cubicBezTo>
                    <a:pt x="-749" y="10377"/>
                    <a:pt x="214" y="3635"/>
                    <a:pt x="2141" y="1226"/>
                  </a:cubicBezTo>
                  <a:cubicBezTo>
                    <a:pt x="4067" y="-700"/>
                    <a:pt x="11773" y="-218"/>
                    <a:pt x="13218" y="1708"/>
                  </a:cubicBezTo>
                  <a:cubicBezTo>
                    <a:pt x="21406" y="12786"/>
                    <a:pt x="29112" y="24826"/>
                    <a:pt x="36337" y="36867"/>
                  </a:cubicBezTo>
                  <a:cubicBezTo>
                    <a:pt x="40190" y="43610"/>
                    <a:pt x="36337" y="47945"/>
                    <a:pt x="27667" y="51316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88423" y="5433325"/>
              <a:ext cx="48665" cy="43082"/>
            </a:xfrm>
            <a:custGeom>
              <a:rect b="b" l="l" r="r" t="t"/>
              <a:pathLst>
                <a:path extrusionOk="0" h="43082" w="48665">
                  <a:moveTo>
                    <a:pt x="47559" y="0"/>
                  </a:moveTo>
                  <a:cubicBezTo>
                    <a:pt x="48040" y="9151"/>
                    <a:pt x="49485" y="12522"/>
                    <a:pt x="48040" y="14449"/>
                  </a:cubicBezTo>
                  <a:cubicBezTo>
                    <a:pt x="39371" y="29380"/>
                    <a:pt x="24922" y="36604"/>
                    <a:pt x="9991" y="42865"/>
                  </a:cubicBezTo>
                  <a:cubicBezTo>
                    <a:pt x="7583" y="43829"/>
                    <a:pt x="2285" y="41420"/>
                    <a:pt x="840" y="39012"/>
                  </a:cubicBezTo>
                  <a:cubicBezTo>
                    <a:pt x="-605" y="36604"/>
                    <a:pt x="-123" y="30824"/>
                    <a:pt x="1803" y="29380"/>
                  </a:cubicBezTo>
                  <a:cubicBezTo>
                    <a:pt x="15771" y="20229"/>
                    <a:pt x="30220" y="11559"/>
                    <a:pt x="47559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41062" y="5318214"/>
              <a:ext cx="21146" cy="58278"/>
            </a:xfrm>
            <a:custGeom>
              <a:rect b="b" l="l" r="r" t="t"/>
              <a:pathLst>
                <a:path extrusionOk="0" h="58278" w="21146">
                  <a:moveTo>
                    <a:pt x="19124" y="0"/>
                  </a:moveTo>
                  <a:cubicBezTo>
                    <a:pt x="20087" y="8669"/>
                    <a:pt x="21532" y="13486"/>
                    <a:pt x="21050" y="17821"/>
                  </a:cubicBezTo>
                  <a:cubicBezTo>
                    <a:pt x="19605" y="27935"/>
                    <a:pt x="18160" y="38531"/>
                    <a:pt x="15271" y="48163"/>
                  </a:cubicBezTo>
                  <a:cubicBezTo>
                    <a:pt x="14307" y="52017"/>
                    <a:pt x="9491" y="54907"/>
                    <a:pt x="6601" y="58278"/>
                  </a:cubicBezTo>
                  <a:cubicBezTo>
                    <a:pt x="4675" y="54907"/>
                    <a:pt x="822" y="51535"/>
                    <a:pt x="340" y="48163"/>
                  </a:cubicBezTo>
                  <a:cubicBezTo>
                    <a:pt x="-1586" y="32270"/>
                    <a:pt x="4675" y="15412"/>
                    <a:pt x="19124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72767" y="5265741"/>
              <a:ext cx="48103" cy="37060"/>
            </a:xfrm>
            <a:custGeom>
              <a:rect b="b" l="l" r="r" t="t"/>
              <a:pathLst>
                <a:path extrusionOk="0" h="37060" w="48103">
                  <a:moveTo>
                    <a:pt x="4757" y="37060"/>
                  </a:moveTo>
                  <a:cubicBezTo>
                    <a:pt x="-2949" y="29836"/>
                    <a:pt x="-60" y="24538"/>
                    <a:pt x="4757" y="20685"/>
                  </a:cubicBezTo>
                  <a:cubicBezTo>
                    <a:pt x="14871" y="13460"/>
                    <a:pt x="25467" y="6236"/>
                    <a:pt x="36545" y="456"/>
                  </a:cubicBezTo>
                  <a:cubicBezTo>
                    <a:pt x="39435" y="-989"/>
                    <a:pt x="44251" y="1419"/>
                    <a:pt x="48104" y="1901"/>
                  </a:cubicBezTo>
                  <a:cubicBezTo>
                    <a:pt x="46659" y="6236"/>
                    <a:pt x="46659" y="12497"/>
                    <a:pt x="43288" y="14423"/>
                  </a:cubicBezTo>
                  <a:cubicBezTo>
                    <a:pt x="31247" y="22611"/>
                    <a:pt x="18243" y="29354"/>
                    <a:pt x="4757" y="3706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250030" y="5401055"/>
              <a:ext cx="37608" cy="50904"/>
            </a:xfrm>
            <a:custGeom>
              <a:rect b="b" l="l" r="r" t="t"/>
              <a:pathLst>
                <a:path extrusionOk="0" h="50904" w="37608">
                  <a:moveTo>
                    <a:pt x="7265" y="0"/>
                  </a:moveTo>
                  <a:cubicBezTo>
                    <a:pt x="18343" y="16376"/>
                    <a:pt x="27976" y="30343"/>
                    <a:pt x="37608" y="44310"/>
                  </a:cubicBezTo>
                  <a:cubicBezTo>
                    <a:pt x="31347" y="54425"/>
                    <a:pt x="24604" y="51535"/>
                    <a:pt x="20269" y="44792"/>
                  </a:cubicBezTo>
                  <a:cubicBezTo>
                    <a:pt x="12563" y="33233"/>
                    <a:pt x="6302" y="21192"/>
                    <a:pt x="41" y="8669"/>
                  </a:cubicBezTo>
                  <a:cubicBezTo>
                    <a:pt x="-441" y="7706"/>
                    <a:pt x="3412" y="4335"/>
                    <a:pt x="7265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3"/>
          <p:cNvGrpSpPr/>
          <p:nvPr/>
        </p:nvGrpSpPr>
        <p:grpSpPr>
          <a:xfrm>
            <a:off x="9550875" y="112235"/>
            <a:ext cx="477634" cy="480103"/>
            <a:chOff x="5663686" y="5255091"/>
            <a:chExt cx="227694" cy="228871"/>
          </a:xfrm>
        </p:grpSpPr>
        <p:sp>
          <p:nvSpPr>
            <p:cNvPr id="87" name="Google Shape;87;p3"/>
            <p:cNvSpPr/>
            <p:nvPr/>
          </p:nvSpPr>
          <p:spPr>
            <a:xfrm>
              <a:off x="5715932" y="5307130"/>
              <a:ext cx="126200" cy="127180"/>
            </a:xfrm>
            <a:custGeom>
              <a:rect b="b" l="l" r="r" t="t"/>
              <a:pathLst>
                <a:path extrusionOk="0" h="127180" w="126200">
                  <a:moveTo>
                    <a:pt x="6" y="62619"/>
                  </a:moveTo>
                  <a:cubicBezTo>
                    <a:pt x="488" y="26978"/>
                    <a:pt x="27459" y="-475"/>
                    <a:pt x="62137" y="6"/>
                  </a:cubicBezTo>
                  <a:cubicBezTo>
                    <a:pt x="97778" y="6"/>
                    <a:pt x="126676" y="28904"/>
                    <a:pt x="126195" y="64064"/>
                  </a:cubicBezTo>
                  <a:cubicBezTo>
                    <a:pt x="125713" y="98260"/>
                    <a:pt x="95370" y="128121"/>
                    <a:pt x="60692" y="127158"/>
                  </a:cubicBezTo>
                  <a:cubicBezTo>
                    <a:pt x="26978" y="126676"/>
                    <a:pt x="-475" y="97297"/>
                    <a:pt x="6" y="62619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769881" y="5255091"/>
              <a:ext cx="55373" cy="24591"/>
            </a:xfrm>
            <a:custGeom>
              <a:rect b="b" l="l" r="r" t="t"/>
              <a:pathLst>
                <a:path extrusionOk="0" h="24591" w="55373">
                  <a:moveTo>
                    <a:pt x="52017" y="24592"/>
                  </a:moveTo>
                  <a:cubicBezTo>
                    <a:pt x="37086" y="22183"/>
                    <a:pt x="22637" y="19775"/>
                    <a:pt x="8188" y="16886"/>
                  </a:cubicBezTo>
                  <a:cubicBezTo>
                    <a:pt x="4816" y="15922"/>
                    <a:pt x="2890" y="11106"/>
                    <a:pt x="0" y="8216"/>
                  </a:cubicBezTo>
                  <a:cubicBezTo>
                    <a:pt x="3372" y="5326"/>
                    <a:pt x="7706" y="-453"/>
                    <a:pt x="10596" y="28"/>
                  </a:cubicBezTo>
                  <a:cubicBezTo>
                    <a:pt x="23600" y="1955"/>
                    <a:pt x="36604" y="4845"/>
                    <a:pt x="49608" y="8216"/>
                  </a:cubicBezTo>
                  <a:cubicBezTo>
                    <a:pt x="56833" y="10624"/>
                    <a:pt x="56833" y="16404"/>
                    <a:pt x="52017" y="2459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44807" y="5284981"/>
              <a:ext cx="37168" cy="50571"/>
            </a:xfrm>
            <a:custGeom>
              <a:rect b="b" l="l" r="r" t="t"/>
              <a:pathLst>
                <a:path extrusionOk="0" h="50571" w="37168">
                  <a:moveTo>
                    <a:pt x="8397" y="0"/>
                  </a:moveTo>
                  <a:cubicBezTo>
                    <a:pt x="22846" y="9151"/>
                    <a:pt x="30071" y="23600"/>
                    <a:pt x="36814" y="37086"/>
                  </a:cubicBezTo>
                  <a:cubicBezTo>
                    <a:pt x="38259" y="40457"/>
                    <a:pt x="34887" y="45755"/>
                    <a:pt x="33924" y="50572"/>
                  </a:cubicBezTo>
                  <a:cubicBezTo>
                    <a:pt x="29589" y="48645"/>
                    <a:pt x="24291" y="47682"/>
                    <a:pt x="21401" y="44310"/>
                  </a:cubicBezTo>
                  <a:cubicBezTo>
                    <a:pt x="14658" y="35641"/>
                    <a:pt x="8879" y="26008"/>
                    <a:pt x="2617" y="16857"/>
                  </a:cubicBezTo>
                  <a:cubicBezTo>
                    <a:pt x="-1717" y="10596"/>
                    <a:pt x="-1236" y="5298"/>
                    <a:pt x="8397" y="0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869051" y="5363006"/>
              <a:ext cx="22329" cy="59241"/>
            </a:xfrm>
            <a:custGeom>
              <a:rect b="b" l="l" r="r" t="t"/>
              <a:pathLst>
                <a:path extrusionOk="0" h="59241" w="22329">
                  <a:moveTo>
                    <a:pt x="5345" y="59241"/>
                  </a:moveTo>
                  <a:cubicBezTo>
                    <a:pt x="2936" y="52498"/>
                    <a:pt x="-435" y="48163"/>
                    <a:pt x="46" y="44792"/>
                  </a:cubicBezTo>
                  <a:cubicBezTo>
                    <a:pt x="1010" y="33233"/>
                    <a:pt x="2936" y="21192"/>
                    <a:pt x="5826" y="10115"/>
                  </a:cubicBezTo>
                  <a:cubicBezTo>
                    <a:pt x="6789" y="6261"/>
                    <a:pt x="12087" y="3372"/>
                    <a:pt x="15459" y="0"/>
                  </a:cubicBezTo>
                  <a:cubicBezTo>
                    <a:pt x="17867" y="3372"/>
                    <a:pt x="22202" y="6261"/>
                    <a:pt x="22202" y="9633"/>
                  </a:cubicBezTo>
                  <a:cubicBezTo>
                    <a:pt x="22683" y="26490"/>
                    <a:pt x="22683" y="43347"/>
                    <a:pt x="5345" y="59241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11594" y="5437659"/>
              <a:ext cx="48476" cy="39012"/>
            </a:xfrm>
            <a:custGeom>
              <a:rect b="b" l="l" r="r" t="t"/>
              <a:pathLst>
                <a:path extrusionOk="0" h="39012" w="48476">
                  <a:moveTo>
                    <a:pt x="5969" y="39012"/>
                  </a:moveTo>
                  <a:cubicBezTo>
                    <a:pt x="4524" y="38049"/>
                    <a:pt x="1635" y="36604"/>
                    <a:pt x="671" y="34196"/>
                  </a:cubicBezTo>
                  <a:cubicBezTo>
                    <a:pt x="-292" y="31788"/>
                    <a:pt x="-292" y="27453"/>
                    <a:pt x="1153" y="26008"/>
                  </a:cubicBezTo>
                  <a:cubicBezTo>
                    <a:pt x="13194" y="17339"/>
                    <a:pt x="25235" y="8670"/>
                    <a:pt x="37757" y="482"/>
                  </a:cubicBezTo>
                  <a:cubicBezTo>
                    <a:pt x="39684" y="-482"/>
                    <a:pt x="44019" y="0"/>
                    <a:pt x="45945" y="1927"/>
                  </a:cubicBezTo>
                  <a:cubicBezTo>
                    <a:pt x="47872" y="3371"/>
                    <a:pt x="48835" y="7224"/>
                    <a:pt x="48353" y="9633"/>
                  </a:cubicBezTo>
                  <a:cubicBezTo>
                    <a:pt x="45945" y="18302"/>
                    <a:pt x="16084" y="39012"/>
                    <a:pt x="5969" y="3901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694264" y="5263307"/>
              <a:ext cx="50259" cy="37278"/>
            </a:xfrm>
            <a:custGeom>
              <a:rect b="b" l="l" r="r" t="t"/>
              <a:pathLst>
                <a:path extrusionOk="0" h="37278" w="50259">
                  <a:moveTo>
                    <a:pt x="0" y="33714"/>
                  </a:moveTo>
                  <a:cubicBezTo>
                    <a:pt x="10114" y="15412"/>
                    <a:pt x="26490" y="8188"/>
                    <a:pt x="41902" y="0"/>
                  </a:cubicBezTo>
                  <a:cubicBezTo>
                    <a:pt x="51053" y="3853"/>
                    <a:pt x="52980" y="10114"/>
                    <a:pt x="46237" y="15412"/>
                  </a:cubicBezTo>
                  <a:cubicBezTo>
                    <a:pt x="35159" y="23600"/>
                    <a:pt x="22637" y="30343"/>
                    <a:pt x="10114" y="37086"/>
                  </a:cubicBezTo>
                  <a:cubicBezTo>
                    <a:pt x="8188" y="38049"/>
                    <a:pt x="3853" y="35159"/>
                    <a:pt x="0" y="33714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673364" y="5398647"/>
              <a:ext cx="36312" cy="53943"/>
            </a:xfrm>
            <a:custGeom>
              <a:rect b="b" l="l" r="r" t="t"/>
              <a:pathLst>
                <a:path extrusionOk="0" h="53943" w="36312">
                  <a:moveTo>
                    <a:pt x="28125" y="53943"/>
                  </a:moveTo>
                  <a:cubicBezTo>
                    <a:pt x="14157" y="45274"/>
                    <a:pt x="5970" y="31306"/>
                    <a:pt x="190" y="15894"/>
                  </a:cubicBezTo>
                  <a:cubicBezTo>
                    <a:pt x="-773" y="13004"/>
                    <a:pt x="2117" y="8188"/>
                    <a:pt x="4525" y="0"/>
                  </a:cubicBezTo>
                  <a:cubicBezTo>
                    <a:pt x="17529" y="18302"/>
                    <a:pt x="27162" y="33233"/>
                    <a:pt x="36313" y="48645"/>
                  </a:cubicBezTo>
                  <a:cubicBezTo>
                    <a:pt x="33905" y="50572"/>
                    <a:pt x="31015" y="52498"/>
                    <a:pt x="28125" y="53943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730783" y="5462130"/>
              <a:ext cx="52583" cy="21832"/>
            </a:xfrm>
            <a:custGeom>
              <a:rect b="b" l="l" r="r" t="t"/>
              <a:pathLst>
                <a:path extrusionOk="0" h="21832" w="52583">
                  <a:moveTo>
                    <a:pt x="52584" y="19358"/>
                  </a:moveTo>
                  <a:cubicBezTo>
                    <a:pt x="37653" y="24174"/>
                    <a:pt x="23204" y="21284"/>
                    <a:pt x="9237" y="16468"/>
                  </a:cubicBezTo>
                  <a:cubicBezTo>
                    <a:pt x="2976" y="14541"/>
                    <a:pt x="-2323" y="10688"/>
                    <a:pt x="1049" y="3464"/>
                  </a:cubicBezTo>
                  <a:cubicBezTo>
                    <a:pt x="2494" y="1056"/>
                    <a:pt x="9718" y="-389"/>
                    <a:pt x="14053" y="92"/>
                  </a:cubicBezTo>
                  <a:cubicBezTo>
                    <a:pt x="24167" y="1537"/>
                    <a:pt x="34282" y="3945"/>
                    <a:pt x="44396" y="5872"/>
                  </a:cubicBezTo>
                  <a:cubicBezTo>
                    <a:pt x="50176" y="7798"/>
                    <a:pt x="50176" y="8280"/>
                    <a:pt x="52584" y="19358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663686" y="5321585"/>
              <a:ext cx="18717" cy="53943"/>
            </a:xfrm>
            <a:custGeom>
              <a:rect b="b" l="l" r="r" t="t"/>
              <a:pathLst>
                <a:path extrusionOk="0" h="53943" w="18717">
                  <a:moveTo>
                    <a:pt x="16611" y="0"/>
                  </a:moveTo>
                  <a:cubicBezTo>
                    <a:pt x="21909" y="15894"/>
                    <a:pt x="16611" y="43347"/>
                    <a:pt x="7460" y="53943"/>
                  </a:cubicBezTo>
                  <a:cubicBezTo>
                    <a:pt x="-5063" y="41902"/>
                    <a:pt x="-1691" y="19747"/>
                    <a:pt x="16611" y="0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7557081" y="115097"/>
            <a:ext cx="478294" cy="474361"/>
            <a:chOff x="4507953" y="5258277"/>
            <a:chExt cx="228009" cy="226134"/>
          </a:xfrm>
        </p:grpSpPr>
        <p:sp>
          <p:nvSpPr>
            <p:cNvPr id="97" name="Google Shape;9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11525584" y="125277"/>
            <a:ext cx="482075" cy="486627"/>
            <a:chOff x="1620555" y="5252711"/>
            <a:chExt cx="229811" cy="231981"/>
          </a:xfrm>
        </p:grpSpPr>
        <p:sp>
          <p:nvSpPr>
            <p:cNvPr id="107" name="Google Shape;10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3"/>
          <p:cNvGrpSpPr/>
          <p:nvPr/>
        </p:nvGrpSpPr>
        <p:grpSpPr>
          <a:xfrm>
            <a:off x="11525411" y="2162145"/>
            <a:ext cx="482530" cy="483944"/>
            <a:chOff x="2773898" y="5255120"/>
            <a:chExt cx="230028" cy="230702"/>
          </a:xfrm>
        </p:grpSpPr>
        <p:sp>
          <p:nvSpPr>
            <p:cNvPr id="117" name="Google Shape;1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11525150" y="1133877"/>
            <a:ext cx="482993" cy="485381"/>
            <a:chOff x="2197167" y="5253193"/>
            <a:chExt cx="230249" cy="231387"/>
          </a:xfrm>
        </p:grpSpPr>
        <p:sp>
          <p:nvSpPr>
            <p:cNvPr id="127" name="Google Shape;12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11526077" y="4238588"/>
            <a:ext cx="481303" cy="480393"/>
            <a:chOff x="3929554" y="5254958"/>
            <a:chExt cx="229443" cy="229009"/>
          </a:xfrm>
        </p:grpSpPr>
        <p:sp>
          <p:nvSpPr>
            <p:cNvPr id="137" name="Google Shape;13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3"/>
          <p:cNvGrpSpPr/>
          <p:nvPr/>
        </p:nvGrpSpPr>
        <p:grpSpPr>
          <a:xfrm>
            <a:off x="11525336" y="6273021"/>
            <a:ext cx="482892" cy="482585"/>
            <a:chOff x="5084785" y="5254638"/>
            <a:chExt cx="230201" cy="230054"/>
          </a:xfrm>
        </p:grpSpPr>
        <p:sp>
          <p:nvSpPr>
            <p:cNvPr id="147" name="Google Shape;14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11525010" y="3171085"/>
            <a:ext cx="483394" cy="482002"/>
            <a:chOff x="3352210" y="5255083"/>
            <a:chExt cx="230440" cy="229776"/>
          </a:xfrm>
        </p:grpSpPr>
        <p:sp>
          <p:nvSpPr>
            <p:cNvPr id="157" name="Google Shape;15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11527607" y="5239802"/>
            <a:ext cx="478294" cy="474361"/>
            <a:chOff x="4507953" y="5258277"/>
            <a:chExt cx="228009" cy="226134"/>
          </a:xfrm>
        </p:grpSpPr>
        <p:sp>
          <p:nvSpPr>
            <p:cNvPr id="167" name="Google Shape;16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8" name="Google Shape;178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9" name="Google Shape;179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81" name="Google Shape;181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82" name="Google Shape;182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338413" y="298725"/>
            <a:ext cx="613362" cy="6228210"/>
            <a:chOff x="2531017" y="2440013"/>
            <a:chExt cx="230440" cy="2339937"/>
          </a:xfrm>
        </p:grpSpPr>
        <p:grpSp>
          <p:nvGrpSpPr>
            <p:cNvPr id="190" name="Google Shape;190;p6"/>
            <p:cNvGrpSpPr/>
            <p:nvPr/>
          </p:nvGrpSpPr>
          <p:grpSpPr>
            <a:xfrm>
              <a:off x="2531223" y="2969632"/>
              <a:ext cx="230028" cy="230702"/>
              <a:chOff x="2773898" y="5255120"/>
              <a:chExt cx="230028" cy="230702"/>
            </a:xfrm>
          </p:grpSpPr>
          <p:sp>
            <p:nvSpPr>
              <p:cNvPr id="191" name="Google Shape;191;p6"/>
              <p:cNvSpPr/>
              <p:nvPr/>
            </p:nvSpPr>
            <p:spPr>
              <a:xfrm>
                <a:off x="2827086" y="5306648"/>
                <a:ext cx="127157" cy="127639"/>
              </a:xfrm>
              <a:custGeom>
                <a:rect b="b" l="l" r="r" t="t"/>
                <a:pathLst>
                  <a:path extrusionOk="0" h="127639" w="127157">
                    <a:moveTo>
                      <a:pt x="6" y="63100"/>
                    </a:moveTo>
                    <a:cubicBezTo>
                      <a:pt x="6" y="26496"/>
                      <a:pt x="27459" y="-475"/>
                      <a:pt x="64063" y="6"/>
                    </a:cubicBezTo>
                    <a:cubicBezTo>
                      <a:pt x="99223" y="488"/>
                      <a:pt x="126676" y="27941"/>
                      <a:pt x="127158" y="62619"/>
                    </a:cubicBezTo>
                    <a:cubicBezTo>
                      <a:pt x="127158" y="97778"/>
                      <a:pt x="98741" y="127158"/>
                      <a:pt x="63582" y="127640"/>
                    </a:cubicBezTo>
                    <a:cubicBezTo>
                      <a:pt x="27941" y="127640"/>
                      <a:pt x="-476" y="99705"/>
                      <a:pt x="6" y="6310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2773898" y="5322067"/>
                <a:ext cx="24823" cy="56351"/>
              </a:xfrm>
              <a:custGeom>
                <a:rect b="b" l="l" r="r" t="t"/>
                <a:pathLst>
                  <a:path extrusionOk="0" h="56351" w="24823">
                    <a:moveTo>
                      <a:pt x="214" y="34196"/>
                    </a:moveTo>
                    <a:cubicBezTo>
                      <a:pt x="2622" y="26490"/>
                      <a:pt x="5030" y="15412"/>
                      <a:pt x="9365" y="5298"/>
                    </a:cubicBezTo>
                    <a:cubicBezTo>
                      <a:pt x="10328" y="2408"/>
                      <a:pt x="16108" y="1445"/>
                      <a:pt x="19961" y="0"/>
                    </a:cubicBezTo>
                    <a:cubicBezTo>
                      <a:pt x="21888" y="3853"/>
                      <a:pt x="25259" y="7706"/>
                      <a:pt x="24777" y="11078"/>
                    </a:cubicBezTo>
                    <a:cubicBezTo>
                      <a:pt x="23332" y="22637"/>
                      <a:pt x="20924" y="34678"/>
                      <a:pt x="17553" y="46237"/>
                    </a:cubicBezTo>
                    <a:cubicBezTo>
                      <a:pt x="16590" y="50090"/>
                      <a:pt x="11292" y="52980"/>
                      <a:pt x="8402" y="56351"/>
                    </a:cubicBezTo>
                    <a:cubicBezTo>
                      <a:pt x="5512" y="52498"/>
                      <a:pt x="2622" y="48645"/>
                      <a:pt x="214" y="44310"/>
                    </a:cubicBezTo>
                    <a:cubicBezTo>
                      <a:pt x="-268" y="42384"/>
                      <a:pt x="214" y="39976"/>
                      <a:pt x="214" y="34196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2841541" y="5461213"/>
                <a:ext cx="56832" cy="24609"/>
              </a:xfrm>
              <a:custGeom>
                <a:rect b="b" l="l" r="r" t="t"/>
                <a:pathLst>
                  <a:path extrusionOk="0" h="24609" w="56832">
                    <a:moveTo>
                      <a:pt x="37567" y="24610"/>
                    </a:moveTo>
                    <a:cubicBezTo>
                      <a:pt x="26971" y="21720"/>
                      <a:pt x="16376" y="18830"/>
                      <a:pt x="5780" y="14977"/>
                    </a:cubicBezTo>
                    <a:cubicBezTo>
                      <a:pt x="2890" y="14014"/>
                      <a:pt x="1927" y="8234"/>
                      <a:pt x="0" y="4863"/>
                    </a:cubicBezTo>
                    <a:cubicBezTo>
                      <a:pt x="3853" y="2936"/>
                      <a:pt x="7706" y="-435"/>
                      <a:pt x="11078" y="47"/>
                    </a:cubicBezTo>
                    <a:cubicBezTo>
                      <a:pt x="22637" y="1491"/>
                      <a:pt x="34196" y="4381"/>
                      <a:pt x="45755" y="7271"/>
                    </a:cubicBezTo>
                    <a:cubicBezTo>
                      <a:pt x="50090" y="8234"/>
                      <a:pt x="52980" y="13051"/>
                      <a:pt x="56833" y="15940"/>
                    </a:cubicBezTo>
                    <a:cubicBezTo>
                      <a:pt x="52980" y="18349"/>
                      <a:pt x="49127" y="21239"/>
                      <a:pt x="44792" y="23165"/>
                    </a:cubicBezTo>
                    <a:cubicBezTo>
                      <a:pt x="42865" y="24128"/>
                      <a:pt x="40457" y="23165"/>
                      <a:pt x="38049" y="23165"/>
                    </a:cubicBezTo>
                    <a:cubicBezTo>
                      <a:pt x="38049" y="23647"/>
                      <a:pt x="38049" y="24128"/>
                      <a:pt x="37567" y="2461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2981169" y="5362524"/>
                <a:ext cx="22757" cy="61167"/>
              </a:xfrm>
              <a:custGeom>
                <a:rect b="b" l="l" r="r" t="t"/>
                <a:pathLst>
                  <a:path extrusionOk="0" h="61167" w="22757">
                    <a:moveTo>
                      <a:pt x="5826" y="61168"/>
                    </a:moveTo>
                    <a:cubicBezTo>
                      <a:pt x="2936" y="52980"/>
                      <a:pt x="-435" y="48645"/>
                      <a:pt x="46" y="44792"/>
                    </a:cubicBezTo>
                    <a:cubicBezTo>
                      <a:pt x="1973" y="32270"/>
                      <a:pt x="4381" y="20229"/>
                      <a:pt x="7752" y="8188"/>
                    </a:cubicBezTo>
                    <a:cubicBezTo>
                      <a:pt x="8716" y="4816"/>
                      <a:pt x="13050" y="2890"/>
                      <a:pt x="15940" y="0"/>
                    </a:cubicBezTo>
                    <a:cubicBezTo>
                      <a:pt x="18348" y="2890"/>
                      <a:pt x="22683" y="6261"/>
                      <a:pt x="22683" y="9151"/>
                    </a:cubicBezTo>
                    <a:cubicBezTo>
                      <a:pt x="23165" y="26490"/>
                      <a:pt x="21720" y="42866"/>
                      <a:pt x="5826" y="61168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2882443" y="5255120"/>
                <a:ext cx="59759" cy="24122"/>
              </a:xfrm>
              <a:custGeom>
                <a:rect b="b" l="l" r="r" t="t"/>
                <a:pathLst>
                  <a:path extrusionOk="0" h="24122" w="59759">
                    <a:moveTo>
                      <a:pt x="59760" y="17339"/>
                    </a:moveTo>
                    <a:cubicBezTo>
                      <a:pt x="53017" y="20710"/>
                      <a:pt x="49164" y="24563"/>
                      <a:pt x="45792" y="24082"/>
                    </a:cubicBezTo>
                    <a:cubicBezTo>
                      <a:pt x="32788" y="22155"/>
                      <a:pt x="19784" y="19747"/>
                      <a:pt x="6780" y="16375"/>
                    </a:cubicBezTo>
                    <a:cubicBezTo>
                      <a:pt x="3890" y="15894"/>
                      <a:pt x="-445" y="10596"/>
                      <a:pt x="37" y="9151"/>
                    </a:cubicBezTo>
                    <a:cubicBezTo>
                      <a:pt x="1000" y="5298"/>
                      <a:pt x="4853" y="0"/>
                      <a:pt x="7743" y="0"/>
                    </a:cubicBezTo>
                    <a:cubicBezTo>
                      <a:pt x="24600" y="963"/>
                      <a:pt x="42902" y="1445"/>
                      <a:pt x="59760" y="17339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2783907" y="5400092"/>
                <a:ext cx="36799" cy="52242"/>
              </a:xfrm>
              <a:custGeom>
                <a:rect b="b" l="l" r="r" t="t"/>
                <a:pathLst>
                  <a:path extrusionOk="0" h="52242" w="36799">
                    <a:moveTo>
                      <a:pt x="4172" y="0"/>
                    </a:moveTo>
                    <a:cubicBezTo>
                      <a:pt x="9951" y="3853"/>
                      <a:pt x="13323" y="5298"/>
                      <a:pt x="15249" y="8188"/>
                    </a:cubicBezTo>
                    <a:cubicBezTo>
                      <a:pt x="22474" y="18302"/>
                      <a:pt x="29698" y="28898"/>
                      <a:pt x="35960" y="39976"/>
                    </a:cubicBezTo>
                    <a:cubicBezTo>
                      <a:pt x="37405" y="42866"/>
                      <a:pt x="36923" y="49608"/>
                      <a:pt x="34997" y="51053"/>
                    </a:cubicBezTo>
                    <a:cubicBezTo>
                      <a:pt x="32588" y="52980"/>
                      <a:pt x="25364" y="52498"/>
                      <a:pt x="23437" y="50090"/>
                    </a:cubicBezTo>
                    <a:cubicBezTo>
                      <a:pt x="14768" y="39013"/>
                      <a:pt x="7062" y="26972"/>
                      <a:pt x="319" y="14931"/>
                    </a:cubicBezTo>
                    <a:cubicBezTo>
                      <a:pt x="-1126" y="12041"/>
                      <a:pt x="2727" y="6261"/>
                      <a:pt x="4172" y="0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2957994" y="5285463"/>
                <a:ext cx="34766" cy="53461"/>
              </a:xfrm>
              <a:custGeom>
                <a:rect b="b" l="l" r="r" t="t"/>
                <a:pathLst>
                  <a:path extrusionOk="0" h="53461" w="34766">
                    <a:moveTo>
                      <a:pt x="28038" y="53461"/>
                    </a:moveTo>
                    <a:cubicBezTo>
                      <a:pt x="18887" y="39976"/>
                      <a:pt x="8772" y="26971"/>
                      <a:pt x="585" y="13486"/>
                    </a:cubicBezTo>
                    <a:cubicBezTo>
                      <a:pt x="-1342" y="10596"/>
                      <a:pt x="2029" y="4816"/>
                      <a:pt x="2993" y="0"/>
                    </a:cubicBezTo>
                    <a:cubicBezTo>
                      <a:pt x="32372" y="16376"/>
                      <a:pt x="42968" y="39012"/>
                      <a:pt x="28038" y="53461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2806505" y="5263105"/>
                <a:ext cx="50448" cy="38827"/>
              </a:xfrm>
              <a:custGeom>
                <a:rect b="b" l="l" r="r" t="t"/>
                <a:pathLst>
                  <a:path extrusionOk="0" h="38827" w="50448">
                    <a:moveTo>
                      <a:pt x="50449" y="11761"/>
                    </a:moveTo>
                    <a:cubicBezTo>
                      <a:pt x="37926" y="20431"/>
                      <a:pt x="25885" y="30063"/>
                      <a:pt x="12399" y="38251"/>
                    </a:cubicBezTo>
                    <a:cubicBezTo>
                      <a:pt x="9991" y="39696"/>
                      <a:pt x="4212" y="38251"/>
                      <a:pt x="840" y="35843"/>
                    </a:cubicBezTo>
                    <a:cubicBezTo>
                      <a:pt x="-605" y="34880"/>
                      <a:pt x="-123" y="27655"/>
                      <a:pt x="1803" y="26210"/>
                    </a:cubicBezTo>
                    <a:cubicBezTo>
                      <a:pt x="13844" y="17059"/>
                      <a:pt x="25404" y="8390"/>
                      <a:pt x="38408" y="1165"/>
                    </a:cubicBezTo>
                    <a:cubicBezTo>
                      <a:pt x="46114" y="-2688"/>
                      <a:pt x="49967" y="3573"/>
                      <a:pt x="50449" y="11761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2924797" y="5435251"/>
                <a:ext cx="47266" cy="40759"/>
              </a:xfrm>
              <a:custGeom>
                <a:rect b="b" l="l" r="r" t="t"/>
                <a:pathLst>
                  <a:path extrusionOk="0" h="40759" w="47266">
                    <a:moveTo>
                      <a:pt x="47267" y="4816"/>
                    </a:moveTo>
                    <a:cubicBezTo>
                      <a:pt x="46304" y="8670"/>
                      <a:pt x="47267" y="14931"/>
                      <a:pt x="44859" y="16857"/>
                    </a:cubicBezTo>
                    <a:cubicBezTo>
                      <a:pt x="33781" y="25527"/>
                      <a:pt x="22222" y="33233"/>
                      <a:pt x="10181" y="40457"/>
                    </a:cubicBezTo>
                    <a:cubicBezTo>
                      <a:pt x="8255" y="41421"/>
                      <a:pt x="2475" y="39976"/>
                      <a:pt x="1030" y="37568"/>
                    </a:cubicBezTo>
                    <a:cubicBezTo>
                      <a:pt x="-415" y="35641"/>
                      <a:pt x="-415" y="29380"/>
                      <a:pt x="1512" y="27935"/>
                    </a:cubicBezTo>
                    <a:cubicBezTo>
                      <a:pt x="14997" y="18302"/>
                      <a:pt x="28965" y="9151"/>
                      <a:pt x="42932" y="0"/>
                    </a:cubicBezTo>
                    <a:cubicBezTo>
                      <a:pt x="43896" y="1927"/>
                      <a:pt x="45822" y="3372"/>
                      <a:pt x="47267" y="4816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" name="Google Shape;200;p6"/>
            <p:cNvGrpSpPr/>
            <p:nvPr/>
          </p:nvGrpSpPr>
          <p:grpSpPr>
            <a:xfrm>
              <a:off x="2531113" y="2440013"/>
              <a:ext cx="230249" cy="231387"/>
              <a:chOff x="2197167" y="5253193"/>
              <a:chExt cx="230249" cy="231387"/>
            </a:xfrm>
          </p:grpSpPr>
          <p:sp>
            <p:nvSpPr>
              <p:cNvPr id="201" name="Google Shape;201;p6"/>
              <p:cNvSpPr/>
              <p:nvPr/>
            </p:nvSpPr>
            <p:spPr>
              <a:xfrm>
                <a:off x="2248642" y="5306648"/>
                <a:ext cx="128126" cy="127639"/>
              </a:xfrm>
              <a:custGeom>
                <a:rect b="b" l="l" r="r" t="t"/>
                <a:pathLst>
                  <a:path extrusionOk="0" h="127639" w="128126">
                    <a:moveTo>
                      <a:pt x="63100" y="6"/>
                    </a:moveTo>
                    <a:cubicBezTo>
                      <a:pt x="98741" y="-476"/>
                      <a:pt x="128603" y="27459"/>
                      <a:pt x="128121" y="63100"/>
                    </a:cubicBezTo>
                    <a:cubicBezTo>
                      <a:pt x="127639" y="103076"/>
                      <a:pt x="93443" y="127639"/>
                      <a:pt x="63582" y="127639"/>
                    </a:cubicBezTo>
                    <a:cubicBezTo>
                      <a:pt x="29867" y="127639"/>
                      <a:pt x="969" y="99223"/>
                      <a:pt x="6" y="65027"/>
                    </a:cubicBezTo>
                    <a:cubicBezTo>
                      <a:pt x="-476" y="29386"/>
                      <a:pt x="27459" y="488"/>
                      <a:pt x="63100" y="6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305776" y="5253193"/>
                <a:ext cx="53648" cy="26055"/>
              </a:xfrm>
              <a:custGeom>
                <a:rect b="b" l="l" r="r" t="t"/>
                <a:pathLst>
                  <a:path extrusionOk="0" h="26055" w="53648">
                    <a:moveTo>
                      <a:pt x="11264" y="0"/>
                    </a:moveTo>
                    <a:cubicBezTo>
                      <a:pt x="25713" y="4335"/>
                      <a:pt x="37272" y="6743"/>
                      <a:pt x="48350" y="11078"/>
                    </a:cubicBezTo>
                    <a:cubicBezTo>
                      <a:pt x="51240" y="12041"/>
                      <a:pt x="52203" y="17821"/>
                      <a:pt x="53648" y="21674"/>
                    </a:cubicBezTo>
                    <a:cubicBezTo>
                      <a:pt x="49795" y="23118"/>
                      <a:pt x="45942" y="26490"/>
                      <a:pt x="42571" y="26008"/>
                    </a:cubicBezTo>
                    <a:cubicBezTo>
                      <a:pt x="32456" y="24564"/>
                      <a:pt x="22342" y="21674"/>
                      <a:pt x="12227" y="20229"/>
                    </a:cubicBezTo>
                    <a:cubicBezTo>
                      <a:pt x="5966" y="19265"/>
                      <a:pt x="-1258" y="18784"/>
                      <a:pt x="187" y="11078"/>
                    </a:cubicBezTo>
                    <a:cubicBezTo>
                      <a:pt x="668" y="6261"/>
                      <a:pt x="7893" y="2890"/>
                      <a:pt x="11264" y="0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206346" y="5403440"/>
                <a:ext cx="36578" cy="48186"/>
              </a:xfrm>
              <a:custGeom>
                <a:rect b="b" l="l" r="r" t="t"/>
                <a:pathLst>
                  <a:path extrusionOk="0" h="48186" w="36578">
                    <a:moveTo>
                      <a:pt x="9551" y="23"/>
                    </a:moveTo>
                    <a:cubicBezTo>
                      <a:pt x="10514" y="986"/>
                      <a:pt x="13404" y="2431"/>
                      <a:pt x="14849" y="4839"/>
                    </a:cubicBezTo>
                    <a:cubicBezTo>
                      <a:pt x="22073" y="14953"/>
                      <a:pt x="29779" y="25549"/>
                      <a:pt x="36041" y="36145"/>
                    </a:cubicBezTo>
                    <a:cubicBezTo>
                      <a:pt x="37486" y="39035"/>
                      <a:pt x="35559" y="43851"/>
                      <a:pt x="35559" y="48186"/>
                    </a:cubicBezTo>
                    <a:cubicBezTo>
                      <a:pt x="31706" y="47705"/>
                      <a:pt x="25926" y="48668"/>
                      <a:pt x="24000" y="46260"/>
                    </a:cubicBezTo>
                    <a:cubicBezTo>
                      <a:pt x="15812" y="35664"/>
                      <a:pt x="7624" y="25068"/>
                      <a:pt x="1363" y="13509"/>
                    </a:cubicBezTo>
                    <a:cubicBezTo>
                      <a:pt x="-2490" y="6766"/>
                      <a:pt x="2326" y="-459"/>
                      <a:pt x="9551" y="23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7167" y="5322067"/>
                <a:ext cx="23593" cy="56351"/>
              </a:xfrm>
              <a:custGeom>
                <a:rect b="b" l="l" r="r" t="t"/>
                <a:pathLst>
                  <a:path extrusionOk="0" h="56351" w="23593">
                    <a:moveTo>
                      <a:pt x="428" y="33714"/>
                    </a:moveTo>
                    <a:cubicBezTo>
                      <a:pt x="2355" y="27453"/>
                      <a:pt x="4763" y="16376"/>
                      <a:pt x="8616" y="6261"/>
                    </a:cubicBezTo>
                    <a:cubicBezTo>
                      <a:pt x="9579" y="3372"/>
                      <a:pt x="15359" y="1927"/>
                      <a:pt x="18730" y="0"/>
                    </a:cubicBezTo>
                    <a:cubicBezTo>
                      <a:pt x="20657" y="3853"/>
                      <a:pt x="24028" y="7706"/>
                      <a:pt x="23547" y="11078"/>
                    </a:cubicBezTo>
                    <a:cubicBezTo>
                      <a:pt x="22102" y="23119"/>
                      <a:pt x="20175" y="34678"/>
                      <a:pt x="16804" y="46237"/>
                    </a:cubicBezTo>
                    <a:cubicBezTo>
                      <a:pt x="15840" y="50090"/>
                      <a:pt x="10542" y="52980"/>
                      <a:pt x="7171" y="56351"/>
                    </a:cubicBezTo>
                    <a:cubicBezTo>
                      <a:pt x="4763" y="52980"/>
                      <a:pt x="2355" y="49609"/>
                      <a:pt x="428" y="46237"/>
                    </a:cubicBezTo>
                    <a:cubicBezTo>
                      <a:pt x="-535" y="43829"/>
                      <a:pt x="428" y="40939"/>
                      <a:pt x="428" y="33714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30155" y="5263763"/>
                <a:ext cx="48836" cy="42891"/>
              </a:xfrm>
              <a:custGeom>
                <a:rect b="b" l="l" r="r" t="t"/>
                <a:pathLst>
                  <a:path extrusionOk="0" h="42891" w="48836">
                    <a:moveTo>
                      <a:pt x="4044" y="42892"/>
                    </a:moveTo>
                    <a:cubicBezTo>
                      <a:pt x="2118" y="35667"/>
                      <a:pt x="-772" y="28443"/>
                      <a:pt x="191" y="27479"/>
                    </a:cubicBezTo>
                    <a:cubicBezTo>
                      <a:pt x="12714" y="17847"/>
                      <a:pt x="26200" y="8696"/>
                      <a:pt x="39685" y="26"/>
                    </a:cubicBezTo>
                    <a:cubicBezTo>
                      <a:pt x="40649" y="-455"/>
                      <a:pt x="45465" y="5806"/>
                      <a:pt x="48836" y="9177"/>
                    </a:cubicBezTo>
                    <a:cubicBezTo>
                      <a:pt x="35351" y="19773"/>
                      <a:pt x="21383" y="29888"/>
                      <a:pt x="4044" y="42892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2404698" y="5362478"/>
                <a:ext cx="22718" cy="56879"/>
              </a:xfrm>
              <a:custGeom>
                <a:rect b="b" l="l" r="r" t="t"/>
                <a:pathLst>
                  <a:path extrusionOk="0" h="56879" w="22718">
                    <a:moveTo>
                      <a:pt x="3853" y="56879"/>
                    </a:moveTo>
                    <a:cubicBezTo>
                      <a:pt x="1445" y="54471"/>
                      <a:pt x="0" y="53026"/>
                      <a:pt x="0" y="52063"/>
                    </a:cubicBezTo>
                    <a:cubicBezTo>
                      <a:pt x="1927" y="36651"/>
                      <a:pt x="3853" y="21239"/>
                      <a:pt x="6743" y="5826"/>
                    </a:cubicBezTo>
                    <a:cubicBezTo>
                      <a:pt x="7225" y="3418"/>
                      <a:pt x="11559" y="528"/>
                      <a:pt x="14931" y="47"/>
                    </a:cubicBezTo>
                    <a:cubicBezTo>
                      <a:pt x="16857" y="-435"/>
                      <a:pt x="20229" y="2936"/>
                      <a:pt x="21192" y="4863"/>
                    </a:cubicBezTo>
                    <a:cubicBezTo>
                      <a:pt x="26490" y="18830"/>
                      <a:pt x="17339" y="47247"/>
                      <a:pt x="3853" y="5687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2265506" y="5462169"/>
                <a:ext cx="52979" cy="22411"/>
              </a:xfrm>
              <a:custGeom>
                <a:rect b="b" l="l" r="r" t="t"/>
                <a:pathLst>
                  <a:path extrusionOk="0" h="22411" w="52979">
                    <a:moveTo>
                      <a:pt x="52980" y="20764"/>
                    </a:moveTo>
                    <a:cubicBezTo>
                      <a:pt x="35641" y="24617"/>
                      <a:pt x="20229" y="21245"/>
                      <a:pt x="6261" y="15466"/>
                    </a:cubicBezTo>
                    <a:cubicBezTo>
                      <a:pt x="2890" y="14021"/>
                      <a:pt x="1927" y="7760"/>
                      <a:pt x="0" y="3907"/>
                    </a:cubicBezTo>
                    <a:cubicBezTo>
                      <a:pt x="3853" y="2462"/>
                      <a:pt x="7706" y="-428"/>
                      <a:pt x="11559" y="54"/>
                    </a:cubicBezTo>
                    <a:cubicBezTo>
                      <a:pt x="23118" y="1498"/>
                      <a:pt x="34678" y="4388"/>
                      <a:pt x="46237" y="6796"/>
                    </a:cubicBezTo>
                    <a:cubicBezTo>
                      <a:pt x="50572" y="7760"/>
                      <a:pt x="50572" y="7760"/>
                      <a:pt x="52980" y="20764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379747" y="5287266"/>
                <a:ext cx="37675" cy="52139"/>
              </a:xfrm>
              <a:custGeom>
                <a:rect b="b" l="l" r="r" t="t"/>
                <a:pathLst>
                  <a:path extrusionOk="0" h="52139" w="37675">
                    <a:moveTo>
                      <a:pt x="29767" y="52139"/>
                    </a:moveTo>
                    <a:cubicBezTo>
                      <a:pt x="19653" y="37690"/>
                      <a:pt x="9539" y="24205"/>
                      <a:pt x="388" y="10237"/>
                    </a:cubicBezTo>
                    <a:cubicBezTo>
                      <a:pt x="-576" y="8792"/>
                      <a:pt x="388" y="4457"/>
                      <a:pt x="1833" y="2531"/>
                    </a:cubicBezTo>
                    <a:cubicBezTo>
                      <a:pt x="3278" y="604"/>
                      <a:pt x="7131" y="-359"/>
                      <a:pt x="9539" y="123"/>
                    </a:cubicBezTo>
                    <a:cubicBezTo>
                      <a:pt x="20135" y="2531"/>
                      <a:pt x="39882" y="34800"/>
                      <a:pt x="37474" y="44915"/>
                    </a:cubicBezTo>
                    <a:cubicBezTo>
                      <a:pt x="36992" y="47323"/>
                      <a:pt x="33621" y="48768"/>
                      <a:pt x="29767" y="5213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346420" y="5438823"/>
                <a:ext cx="49126" cy="36277"/>
              </a:xfrm>
              <a:custGeom>
                <a:rect b="b" l="l" r="r" t="t"/>
                <a:pathLst>
                  <a:path extrusionOk="0" h="36277" w="49126">
                    <a:moveTo>
                      <a:pt x="49127" y="6061"/>
                    </a:moveTo>
                    <a:cubicBezTo>
                      <a:pt x="48163" y="8469"/>
                      <a:pt x="47682" y="10877"/>
                      <a:pt x="46237" y="12322"/>
                    </a:cubicBezTo>
                    <a:cubicBezTo>
                      <a:pt x="34678" y="20510"/>
                      <a:pt x="23600" y="28698"/>
                      <a:pt x="11559" y="35922"/>
                    </a:cubicBezTo>
                    <a:cubicBezTo>
                      <a:pt x="9151" y="37367"/>
                      <a:pt x="3853" y="33996"/>
                      <a:pt x="0" y="33033"/>
                    </a:cubicBezTo>
                    <a:cubicBezTo>
                      <a:pt x="1445" y="29180"/>
                      <a:pt x="1445" y="23881"/>
                      <a:pt x="4335" y="21955"/>
                    </a:cubicBezTo>
                    <a:cubicBezTo>
                      <a:pt x="14449" y="14249"/>
                      <a:pt x="25045" y="7506"/>
                      <a:pt x="35641" y="763"/>
                    </a:cubicBezTo>
                    <a:cubicBezTo>
                      <a:pt x="38049" y="-682"/>
                      <a:pt x="42384" y="282"/>
                      <a:pt x="45755" y="763"/>
                    </a:cubicBezTo>
                    <a:cubicBezTo>
                      <a:pt x="47682" y="1245"/>
                      <a:pt x="48163" y="4135"/>
                      <a:pt x="49127" y="6061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" name="Google Shape;210;p6"/>
            <p:cNvGrpSpPr/>
            <p:nvPr/>
          </p:nvGrpSpPr>
          <p:grpSpPr>
            <a:xfrm>
              <a:off x="2531516" y="4026574"/>
              <a:ext cx="229443" cy="229009"/>
              <a:chOff x="3929554" y="5254958"/>
              <a:chExt cx="229443" cy="229009"/>
            </a:xfrm>
          </p:grpSpPr>
          <p:sp>
            <p:nvSpPr>
              <p:cNvPr id="211" name="Google Shape;211;p6"/>
              <p:cNvSpPr/>
              <p:nvPr/>
            </p:nvSpPr>
            <p:spPr>
              <a:xfrm>
                <a:off x="3981547" y="5307112"/>
                <a:ext cx="128144" cy="127225"/>
              </a:xfrm>
              <a:custGeom>
                <a:rect b="b" l="l" r="r" t="t"/>
                <a:pathLst>
                  <a:path extrusionOk="0" h="127225" w="128144">
                    <a:moveTo>
                      <a:pt x="66008" y="25"/>
                    </a:moveTo>
                    <a:cubicBezTo>
                      <a:pt x="100204" y="988"/>
                      <a:pt x="128620" y="29886"/>
                      <a:pt x="128139" y="64082"/>
                    </a:cubicBezTo>
                    <a:cubicBezTo>
                      <a:pt x="127657" y="97796"/>
                      <a:pt x="95869" y="128621"/>
                      <a:pt x="62155" y="127176"/>
                    </a:cubicBezTo>
                    <a:cubicBezTo>
                      <a:pt x="27477" y="125731"/>
                      <a:pt x="-940" y="94907"/>
                      <a:pt x="24" y="60229"/>
                    </a:cubicBezTo>
                    <a:cubicBezTo>
                      <a:pt x="1469" y="26515"/>
                      <a:pt x="31330" y="-939"/>
                      <a:pt x="66008" y="25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3939590" y="5400573"/>
                <a:ext cx="37070" cy="51846"/>
              </a:xfrm>
              <a:custGeom>
                <a:rect b="b" l="l" r="r" t="t"/>
                <a:pathLst>
                  <a:path extrusionOk="0" h="51846" w="37070">
                    <a:moveTo>
                      <a:pt x="7303" y="0"/>
                    </a:moveTo>
                    <a:cubicBezTo>
                      <a:pt x="17899" y="14449"/>
                      <a:pt x="27532" y="27935"/>
                      <a:pt x="36683" y="41902"/>
                    </a:cubicBezTo>
                    <a:cubicBezTo>
                      <a:pt x="37646" y="43347"/>
                      <a:pt x="36683" y="48163"/>
                      <a:pt x="35238" y="49608"/>
                    </a:cubicBezTo>
                    <a:cubicBezTo>
                      <a:pt x="33793" y="51053"/>
                      <a:pt x="29940" y="52498"/>
                      <a:pt x="27532" y="51535"/>
                    </a:cubicBezTo>
                    <a:cubicBezTo>
                      <a:pt x="17418" y="48645"/>
                      <a:pt x="-1366" y="19265"/>
                      <a:pt x="79" y="8669"/>
                    </a:cubicBezTo>
                    <a:cubicBezTo>
                      <a:pt x="560" y="6261"/>
                      <a:pt x="3450" y="4335"/>
                      <a:pt x="7303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3929554" y="5322378"/>
                <a:ext cx="22728" cy="55158"/>
              </a:xfrm>
              <a:custGeom>
                <a:rect b="b" l="l" r="r" t="t"/>
                <a:pathLst>
                  <a:path extrusionOk="0" h="55158" w="22728">
                    <a:moveTo>
                      <a:pt x="482" y="34848"/>
                    </a:moveTo>
                    <a:cubicBezTo>
                      <a:pt x="2408" y="28105"/>
                      <a:pt x="4335" y="18472"/>
                      <a:pt x="6743" y="9803"/>
                    </a:cubicBezTo>
                    <a:cubicBezTo>
                      <a:pt x="8670" y="4023"/>
                      <a:pt x="11559" y="-2720"/>
                      <a:pt x="18784" y="1133"/>
                    </a:cubicBezTo>
                    <a:cubicBezTo>
                      <a:pt x="21674" y="2578"/>
                      <a:pt x="23119" y="9803"/>
                      <a:pt x="22637" y="14137"/>
                    </a:cubicBezTo>
                    <a:cubicBezTo>
                      <a:pt x="21674" y="24252"/>
                      <a:pt x="19747" y="34366"/>
                      <a:pt x="16857" y="44481"/>
                    </a:cubicBezTo>
                    <a:cubicBezTo>
                      <a:pt x="15894" y="48815"/>
                      <a:pt x="11559" y="54595"/>
                      <a:pt x="8188" y="55076"/>
                    </a:cubicBezTo>
                    <a:cubicBezTo>
                      <a:pt x="0" y="56040"/>
                      <a:pt x="0" y="48334"/>
                      <a:pt x="0" y="42554"/>
                    </a:cubicBezTo>
                    <a:cubicBezTo>
                      <a:pt x="482" y="40627"/>
                      <a:pt x="482" y="39182"/>
                      <a:pt x="482" y="3484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4038350" y="5254958"/>
                <a:ext cx="54959" cy="23803"/>
              </a:xfrm>
              <a:custGeom>
                <a:rect b="b" l="l" r="r" t="t"/>
                <a:pathLst>
                  <a:path extrusionOk="0" h="23803" w="54959">
                    <a:moveTo>
                      <a:pt x="54959" y="17983"/>
                    </a:moveTo>
                    <a:cubicBezTo>
                      <a:pt x="51106" y="20391"/>
                      <a:pt x="47735" y="24244"/>
                      <a:pt x="44845" y="23762"/>
                    </a:cubicBezTo>
                    <a:cubicBezTo>
                      <a:pt x="31841" y="21836"/>
                      <a:pt x="18837" y="19427"/>
                      <a:pt x="5833" y="16056"/>
                    </a:cubicBezTo>
                    <a:cubicBezTo>
                      <a:pt x="3425" y="15574"/>
                      <a:pt x="535" y="11240"/>
                      <a:pt x="53" y="7868"/>
                    </a:cubicBezTo>
                    <a:cubicBezTo>
                      <a:pt x="-429" y="5942"/>
                      <a:pt x="2461" y="2570"/>
                      <a:pt x="4869" y="1125"/>
                    </a:cubicBezTo>
                    <a:cubicBezTo>
                      <a:pt x="12576" y="-2728"/>
                      <a:pt x="45327" y="4015"/>
                      <a:pt x="51588" y="10758"/>
                    </a:cubicBezTo>
                    <a:cubicBezTo>
                      <a:pt x="52551" y="12684"/>
                      <a:pt x="53033" y="14611"/>
                      <a:pt x="54959" y="17983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3997946" y="5461687"/>
                <a:ext cx="57796" cy="22280"/>
              </a:xfrm>
              <a:custGeom>
                <a:rect b="b" l="l" r="r" t="t"/>
                <a:pathLst>
                  <a:path extrusionOk="0" h="22280" w="57796">
                    <a:moveTo>
                      <a:pt x="57796" y="19319"/>
                    </a:moveTo>
                    <a:cubicBezTo>
                      <a:pt x="36604" y="25580"/>
                      <a:pt x="21674" y="20764"/>
                      <a:pt x="6743" y="15466"/>
                    </a:cubicBezTo>
                    <a:cubicBezTo>
                      <a:pt x="3372" y="14503"/>
                      <a:pt x="2408" y="7760"/>
                      <a:pt x="0" y="3907"/>
                    </a:cubicBezTo>
                    <a:cubicBezTo>
                      <a:pt x="3853" y="2462"/>
                      <a:pt x="7706" y="-428"/>
                      <a:pt x="11559" y="53"/>
                    </a:cubicBezTo>
                    <a:cubicBezTo>
                      <a:pt x="23118" y="1499"/>
                      <a:pt x="35159" y="3907"/>
                      <a:pt x="46237" y="7278"/>
                    </a:cubicBezTo>
                    <a:cubicBezTo>
                      <a:pt x="50090" y="8241"/>
                      <a:pt x="52498" y="13540"/>
                      <a:pt x="57796" y="19319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4113294" y="5283054"/>
                <a:ext cx="36286" cy="52498"/>
              </a:xfrm>
              <a:custGeom>
                <a:rect b="b" l="l" r="r" t="t"/>
                <a:pathLst>
                  <a:path extrusionOk="0" h="52498" w="36286">
                    <a:moveTo>
                      <a:pt x="2171" y="0"/>
                    </a:moveTo>
                    <a:cubicBezTo>
                      <a:pt x="21437" y="11559"/>
                      <a:pt x="29624" y="26008"/>
                      <a:pt x="35886" y="40939"/>
                    </a:cubicBezTo>
                    <a:cubicBezTo>
                      <a:pt x="37330" y="43829"/>
                      <a:pt x="34441" y="48645"/>
                      <a:pt x="33959" y="52498"/>
                    </a:cubicBezTo>
                    <a:cubicBezTo>
                      <a:pt x="30106" y="51535"/>
                      <a:pt x="24808" y="52017"/>
                      <a:pt x="22881" y="49608"/>
                    </a:cubicBezTo>
                    <a:cubicBezTo>
                      <a:pt x="14694" y="39012"/>
                      <a:pt x="7469" y="27935"/>
                      <a:pt x="726" y="16376"/>
                    </a:cubicBezTo>
                    <a:cubicBezTo>
                      <a:pt x="-1200" y="13004"/>
                      <a:pt x="1208" y="7706"/>
                      <a:pt x="2171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4136596" y="5362524"/>
                <a:ext cx="22401" cy="61167"/>
              </a:xfrm>
              <a:custGeom>
                <a:rect b="b" l="l" r="r" t="t"/>
                <a:pathLst>
                  <a:path extrusionOk="0" h="61167" w="22401">
                    <a:moveTo>
                      <a:pt x="5360" y="61168"/>
                    </a:moveTo>
                    <a:cubicBezTo>
                      <a:pt x="1988" y="52017"/>
                      <a:pt x="-420" y="48645"/>
                      <a:pt x="61" y="45755"/>
                    </a:cubicBezTo>
                    <a:cubicBezTo>
                      <a:pt x="1506" y="33233"/>
                      <a:pt x="3433" y="20710"/>
                      <a:pt x="6323" y="8669"/>
                    </a:cubicBezTo>
                    <a:cubicBezTo>
                      <a:pt x="7286" y="5298"/>
                      <a:pt x="12102" y="2890"/>
                      <a:pt x="14992" y="0"/>
                    </a:cubicBezTo>
                    <a:cubicBezTo>
                      <a:pt x="17400" y="2890"/>
                      <a:pt x="22217" y="5780"/>
                      <a:pt x="22217" y="9151"/>
                    </a:cubicBezTo>
                    <a:cubicBezTo>
                      <a:pt x="23180" y="26971"/>
                      <a:pt x="20772" y="43829"/>
                      <a:pt x="5360" y="6116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4079343" y="5437751"/>
                <a:ext cx="48186" cy="37348"/>
              </a:xfrm>
              <a:custGeom>
                <a:rect b="b" l="l" r="r" t="t"/>
                <a:pathLst>
                  <a:path extrusionOk="0" h="37348" w="48186">
                    <a:moveTo>
                      <a:pt x="48163" y="8096"/>
                    </a:moveTo>
                    <a:cubicBezTo>
                      <a:pt x="47682" y="9541"/>
                      <a:pt x="47200" y="11949"/>
                      <a:pt x="45755" y="13394"/>
                    </a:cubicBezTo>
                    <a:cubicBezTo>
                      <a:pt x="34678" y="21582"/>
                      <a:pt x="23118" y="29770"/>
                      <a:pt x="11559" y="36994"/>
                    </a:cubicBezTo>
                    <a:cubicBezTo>
                      <a:pt x="9151" y="38439"/>
                      <a:pt x="3853" y="35068"/>
                      <a:pt x="0" y="34104"/>
                    </a:cubicBezTo>
                    <a:cubicBezTo>
                      <a:pt x="1445" y="30251"/>
                      <a:pt x="1926" y="25435"/>
                      <a:pt x="4335" y="23508"/>
                    </a:cubicBezTo>
                    <a:cubicBezTo>
                      <a:pt x="13967" y="15802"/>
                      <a:pt x="24563" y="8578"/>
                      <a:pt x="35159" y="1835"/>
                    </a:cubicBezTo>
                    <a:cubicBezTo>
                      <a:pt x="41420" y="-2500"/>
                      <a:pt x="48645" y="1353"/>
                      <a:pt x="48163" y="8096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3963750" y="5264843"/>
                <a:ext cx="47025" cy="37957"/>
              </a:xfrm>
              <a:custGeom>
                <a:rect b="b" l="l" r="r" t="t"/>
                <a:pathLst>
                  <a:path extrusionOk="0" h="37957" w="47025">
                    <a:moveTo>
                      <a:pt x="0" y="36513"/>
                    </a:moveTo>
                    <a:cubicBezTo>
                      <a:pt x="482" y="32179"/>
                      <a:pt x="-963" y="25917"/>
                      <a:pt x="1445" y="23991"/>
                    </a:cubicBezTo>
                    <a:cubicBezTo>
                      <a:pt x="12522" y="15321"/>
                      <a:pt x="24082" y="7615"/>
                      <a:pt x="36123" y="390"/>
                    </a:cubicBezTo>
                    <a:cubicBezTo>
                      <a:pt x="38531" y="-1054"/>
                      <a:pt x="43829" y="1835"/>
                      <a:pt x="46719" y="3762"/>
                    </a:cubicBezTo>
                    <a:cubicBezTo>
                      <a:pt x="47682" y="4725"/>
                      <a:pt x="46237" y="11468"/>
                      <a:pt x="44311" y="12913"/>
                    </a:cubicBezTo>
                    <a:cubicBezTo>
                      <a:pt x="31788" y="21583"/>
                      <a:pt x="18784" y="29770"/>
                      <a:pt x="5780" y="37958"/>
                    </a:cubicBezTo>
                    <a:cubicBezTo>
                      <a:pt x="3372" y="37476"/>
                      <a:pt x="1445" y="36995"/>
                      <a:pt x="0" y="36513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6"/>
            <p:cNvGrpSpPr/>
            <p:nvPr/>
          </p:nvGrpSpPr>
          <p:grpSpPr>
            <a:xfrm>
              <a:off x="2531017" y="3498566"/>
              <a:ext cx="230440" cy="229776"/>
              <a:chOff x="3352210" y="5255083"/>
              <a:chExt cx="230440" cy="229776"/>
            </a:xfrm>
          </p:grpSpPr>
          <p:sp>
            <p:nvSpPr>
              <p:cNvPr id="221" name="Google Shape;221;p6"/>
              <p:cNvSpPr/>
              <p:nvPr/>
            </p:nvSpPr>
            <p:spPr>
              <a:xfrm>
                <a:off x="3403603" y="5306581"/>
                <a:ext cx="126682" cy="127760"/>
              </a:xfrm>
              <a:custGeom>
                <a:rect b="b" l="l" r="r" t="t"/>
                <a:pathLst>
                  <a:path extrusionOk="0" h="127760" w="126682">
                    <a:moveTo>
                      <a:pt x="126676" y="66058"/>
                    </a:moveTo>
                    <a:cubicBezTo>
                      <a:pt x="126194" y="101217"/>
                      <a:pt x="96815" y="129152"/>
                      <a:pt x="61174" y="127707"/>
                    </a:cubicBezTo>
                    <a:cubicBezTo>
                      <a:pt x="28422" y="126744"/>
                      <a:pt x="-476" y="95919"/>
                      <a:pt x="6" y="62686"/>
                    </a:cubicBezTo>
                    <a:cubicBezTo>
                      <a:pt x="488" y="34270"/>
                      <a:pt x="26496" y="-1853"/>
                      <a:pt x="65508" y="74"/>
                    </a:cubicBezTo>
                    <a:cubicBezTo>
                      <a:pt x="101631" y="2000"/>
                      <a:pt x="127158" y="28490"/>
                      <a:pt x="126676" y="66058"/>
                    </a:cubicBezTo>
                    <a:close/>
                  </a:path>
                </a:pathLst>
              </a:custGeom>
              <a:solidFill>
                <a:srgbClr val="71C2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3457070" y="5255083"/>
                <a:ext cx="57849" cy="24155"/>
              </a:xfrm>
              <a:custGeom>
                <a:rect b="b" l="l" r="r" t="t"/>
                <a:pathLst>
                  <a:path extrusionOk="0" h="24155" w="57849">
                    <a:moveTo>
                      <a:pt x="0" y="6780"/>
                    </a:moveTo>
                    <a:cubicBezTo>
                      <a:pt x="4335" y="3890"/>
                      <a:pt x="8188" y="-445"/>
                      <a:pt x="11559" y="37"/>
                    </a:cubicBezTo>
                    <a:cubicBezTo>
                      <a:pt x="25527" y="1963"/>
                      <a:pt x="39012" y="5335"/>
                      <a:pt x="52980" y="8706"/>
                    </a:cubicBezTo>
                    <a:cubicBezTo>
                      <a:pt x="55388" y="9188"/>
                      <a:pt x="58278" y="14486"/>
                      <a:pt x="57796" y="17376"/>
                    </a:cubicBezTo>
                    <a:cubicBezTo>
                      <a:pt x="57315" y="20266"/>
                      <a:pt x="52980" y="24600"/>
                      <a:pt x="51053" y="24119"/>
                    </a:cubicBezTo>
                    <a:cubicBezTo>
                      <a:pt x="35159" y="21229"/>
                      <a:pt x="19747" y="16894"/>
                      <a:pt x="3853" y="13041"/>
                    </a:cubicBezTo>
                    <a:cubicBezTo>
                      <a:pt x="2890" y="13041"/>
                      <a:pt x="2408" y="11115"/>
                      <a:pt x="0" y="678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3419503" y="5461694"/>
                <a:ext cx="54943" cy="23165"/>
              </a:xfrm>
              <a:custGeom>
                <a:rect b="b" l="l" r="r" t="t"/>
                <a:pathLst>
                  <a:path extrusionOk="0" h="23165" w="54943">
                    <a:moveTo>
                      <a:pt x="34678" y="23165"/>
                    </a:moveTo>
                    <a:cubicBezTo>
                      <a:pt x="28416" y="21720"/>
                      <a:pt x="18302" y="19794"/>
                      <a:pt x="8669" y="15941"/>
                    </a:cubicBezTo>
                    <a:cubicBezTo>
                      <a:pt x="4816" y="14496"/>
                      <a:pt x="2890" y="8716"/>
                      <a:pt x="0" y="4863"/>
                    </a:cubicBezTo>
                    <a:cubicBezTo>
                      <a:pt x="4335" y="2937"/>
                      <a:pt x="8669" y="-435"/>
                      <a:pt x="13004" y="47"/>
                    </a:cubicBezTo>
                    <a:cubicBezTo>
                      <a:pt x="24563" y="1492"/>
                      <a:pt x="36123" y="3900"/>
                      <a:pt x="47682" y="6790"/>
                    </a:cubicBezTo>
                    <a:cubicBezTo>
                      <a:pt x="51053" y="7753"/>
                      <a:pt x="53943" y="12087"/>
                      <a:pt x="54906" y="15459"/>
                    </a:cubicBezTo>
                    <a:cubicBezTo>
                      <a:pt x="55388" y="16904"/>
                      <a:pt x="51053" y="20757"/>
                      <a:pt x="48163" y="22202"/>
                    </a:cubicBezTo>
                    <a:cubicBezTo>
                      <a:pt x="45274" y="23647"/>
                      <a:pt x="41902" y="22683"/>
                      <a:pt x="34678" y="23165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3557250" y="5359153"/>
                <a:ext cx="25400" cy="59722"/>
              </a:xfrm>
              <a:custGeom>
                <a:rect b="b" l="l" r="r" t="t"/>
                <a:pathLst>
                  <a:path extrusionOk="0" h="59722" w="25400">
                    <a:moveTo>
                      <a:pt x="7706" y="59723"/>
                    </a:moveTo>
                    <a:cubicBezTo>
                      <a:pt x="6261" y="58760"/>
                      <a:pt x="3853" y="57796"/>
                      <a:pt x="2408" y="56351"/>
                    </a:cubicBezTo>
                    <a:cubicBezTo>
                      <a:pt x="963" y="54907"/>
                      <a:pt x="0" y="52017"/>
                      <a:pt x="0" y="50572"/>
                    </a:cubicBezTo>
                    <a:cubicBezTo>
                      <a:pt x="3372" y="35159"/>
                      <a:pt x="7225" y="19265"/>
                      <a:pt x="12041" y="0"/>
                    </a:cubicBezTo>
                    <a:cubicBezTo>
                      <a:pt x="18302" y="5780"/>
                      <a:pt x="23600" y="8188"/>
                      <a:pt x="24563" y="12041"/>
                    </a:cubicBezTo>
                    <a:cubicBezTo>
                      <a:pt x="28417" y="23600"/>
                      <a:pt x="18302" y="49608"/>
                      <a:pt x="7706" y="59723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3352210" y="5322067"/>
                <a:ext cx="22501" cy="54969"/>
              </a:xfrm>
              <a:custGeom>
                <a:rect b="b" l="l" r="r" t="t"/>
                <a:pathLst>
                  <a:path extrusionOk="0" h="54969" w="22501">
                    <a:moveTo>
                      <a:pt x="17685" y="0"/>
                    </a:moveTo>
                    <a:cubicBezTo>
                      <a:pt x="19130" y="1445"/>
                      <a:pt x="22501" y="2890"/>
                      <a:pt x="22501" y="3853"/>
                    </a:cubicBezTo>
                    <a:cubicBezTo>
                      <a:pt x="20093" y="19747"/>
                      <a:pt x="17685" y="35641"/>
                      <a:pt x="14795" y="51535"/>
                    </a:cubicBezTo>
                    <a:cubicBezTo>
                      <a:pt x="14313" y="52980"/>
                      <a:pt x="9979" y="55388"/>
                      <a:pt x="7570" y="54907"/>
                    </a:cubicBezTo>
                    <a:cubicBezTo>
                      <a:pt x="5162" y="54425"/>
                      <a:pt x="2272" y="52017"/>
                      <a:pt x="1309" y="49609"/>
                    </a:cubicBezTo>
                    <a:cubicBezTo>
                      <a:pt x="-3507" y="37086"/>
                      <a:pt x="5644" y="9633"/>
                      <a:pt x="17685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3385637" y="5263755"/>
                <a:ext cx="51204" cy="36851"/>
              </a:xfrm>
              <a:custGeom>
                <a:rect b="b" l="l" r="r" t="t"/>
                <a:pathLst>
                  <a:path extrusionOk="0" h="36851" w="51204">
                    <a:moveTo>
                      <a:pt x="51204" y="7258"/>
                    </a:moveTo>
                    <a:cubicBezTo>
                      <a:pt x="47833" y="11593"/>
                      <a:pt x="46388" y="14483"/>
                      <a:pt x="43980" y="15927"/>
                    </a:cubicBezTo>
                    <a:cubicBezTo>
                      <a:pt x="33384" y="23152"/>
                      <a:pt x="23270" y="30376"/>
                      <a:pt x="12192" y="36156"/>
                    </a:cubicBezTo>
                    <a:cubicBezTo>
                      <a:pt x="9302" y="37601"/>
                      <a:pt x="4004" y="36638"/>
                      <a:pt x="633" y="34711"/>
                    </a:cubicBezTo>
                    <a:cubicBezTo>
                      <a:pt x="-331" y="34230"/>
                      <a:pt x="-331" y="26523"/>
                      <a:pt x="1596" y="25079"/>
                    </a:cubicBezTo>
                    <a:cubicBezTo>
                      <a:pt x="13637" y="15927"/>
                      <a:pt x="25678" y="7740"/>
                      <a:pt x="38200" y="34"/>
                    </a:cubicBezTo>
                    <a:cubicBezTo>
                      <a:pt x="40608" y="-448"/>
                      <a:pt x="45906" y="4368"/>
                      <a:pt x="51204" y="7258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3537610" y="5288352"/>
                <a:ext cx="36226" cy="49126"/>
              </a:xfrm>
              <a:custGeom>
                <a:rect b="b" l="l" r="r" t="t"/>
                <a:pathLst>
                  <a:path extrusionOk="0" h="49126" w="36226">
                    <a:moveTo>
                      <a:pt x="25420" y="49127"/>
                    </a:moveTo>
                    <a:cubicBezTo>
                      <a:pt x="16750" y="36123"/>
                      <a:pt x="8081" y="25045"/>
                      <a:pt x="856" y="13486"/>
                    </a:cubicBezTo>
                    <a:cubicBezTo>
                      <a:pt x="-1070" y="10115"/>
                      <a:pt x="856" y="4816"/>
                      <a:pt x="856" y="0"/>
                    </a:cubicBezTo>
                    <a:cubicBezTo>
                      <a:pt x="4709" y="482"/>
                      <a:pt x="10489" y="0"/>
                      <a:pt x="11934" y="2408"/>
                    </a:cubicBezTo>
                    <a:cubicBezTo>
                      <a:pt x="20122" y="13486"/>
                      <a:pt x="28309" y="25045"/>
                      <a:pt x="35052" y="37086"/>
                    </a:cubicBezTo>
                    <a:cubicBezTo>
                      <a:pt x="38905" y="44310"/>
                      <a:pt x="32644" y="47200"/>
                      <a:pt x="25420" y="49127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3362152" y="5400573"/>
                <a:ext cx="36639" cy="50959"/>
              </a:xfrm>
              <a:custGeom>
                <a:rect b="b" l="l" r="r" t="t"/>
                <a:pathLst>
                  <a:path extrusionOk="0" h="50959" w="36639">
                    <a:moveTo>
                      <a:pt x="7742" y="0"/>
                    </a:moveTo>
                    <a:cubicBezTo>
                      <a:pt x="17856" y="14931"/>
                      <a:pt x="27489" y="27935"/>
                      <a:pt x="36158" y="41420"/>
                    </a:cubicBezTo>
                    <a:cubicBezTo>
                      <a:pt x="37122" y="43347"/>
                      <a:pt x="36640" y="47682"/>
                      <a:pt x="34713" y="49127"/>
                    </a:cubicBezTo>
                    <a:cubicBezTo>
                      <a:pt x="33269" y="50572"/>
                      <a:pt x="28934" y="51535"/>
                      <a:pt x="27007" y="50572"/>
                    </a:cubicBezTo>
                    <a:cubicBezTo>
                      <a:pt x="17856" y="47682"/>
                      <a:pt x="-928" y="18784"/>
                      <a:pt x="36" y="9151"/>
                    </a:cubicBezTo>
                    <a:cubicBezTo>
                      <a:pt x="36" y="6743"/>
                      <a:pt x="3889" y="4335"/>
                      <a:pt x="7742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3502344" y="5437735"/>
                <a:ext cx="49126" cy="36440"/>
              </a:xfrm>
              <a:custGeom>
                <a:rect b="b" l="l" r="r" t="t"/>
                <a:pathLst>
                  <a:path extrusionOk="0" h="36440" w="49126">
                    <a:moveTo>
                      <a:pt x="49127" y="7630"/>
                    </a:moveTo>
                    <a:cubicBezTo>
                      <a:pt x="41421" y="21598"/>
                      <a:pt x="28416" y="29785"/>
                      <a:pt x="13486" y="36047"/>
                    </a:cubicBezTo>
                    <a:cubicBezTo>
                      <a:pt x="10114" y="37492"/>
                      <a:pt x="4816" y="34602"/>
                      <a:pt x="0" y="33157"/>
                    </a:cubicBezTo>
                    <a:cubicBezTo>
                      <a:pt x="1445" y="29304"/>
                      <a:pt x="2408" y="24488"/>
                      <a:pt x="4816" y="22079"/>
                    </a:cubicBezTo>
                    <a:cubicBezTo>
                      <a:pt x="13486" y="15336"/>
                      <a:pt x="22637" y="9075"/>
                      <a:pt x="32270" y="2814"/>
                    </a:cubicBezTo>
                    <a:cubicBezTo>
                      <a:pt x="39012" y="-1521"/>
                      <a:pt x="44792" y="-1521"/>
                      <a:pt x="49127" y="763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6"/>
            <p:cNvGrpSpPr/>
            <p:nvPr/>
          </p:nvGrpSpPr>
          <p:grpSpPr>
            <a:xfrm>
              <a:off x="2532233" y="4553816"/>
              <a:ext cx="228009" cy="226134"/>
              <a:chOff x="4507953" y="5258277"/>
              <a:chExt cx="228009" cy="226134"/>
            </a:xfrm>
          </p:grpSpPr>
          <p:sp>
            <p:nvSpPr>
              <p:cNvPr id="231" name="Google Shape;231;p6"/>
              <p:cNvSpPr/>
              <p:nvPr/>
            </p:nvSpPr>
            <p:spPr>
              <a:xfrm>
                <a:off x="4559512" y="5306648"/>
                <a:ext cx="125732" cy="126194"/>
              </a:xfrm>
              <a:custGeom>
                <a:rect b="b" l="l" r="r" t="t"/>
                <a:pathLst>
                  <a:path extrusionOk="0" h="126194" w="125732">
                    <a:moveTo>
                      <a:pt x="20" y="62619"/>
                    </a:moveTo>
                    <a:cubicBezTo>
                      <a:pt x="-943" y="26978"/>
                      <a:pt x="32771" y="-476"/>
                      <a:pt x="63114" y="6"/>
                    </a:cubicBezTo>
                    <a:cubicBezTo>
                      <a:pt x="96347" y="488"/>
                      <a:pt x="126208" y="30831"/>
                      <a:pt x="125727" y="64064"/>
                    </a:cubicBezTo>
                    <a:cubicBezTo>
                      <a:pt x="125245" y="97296"/>
                      <a:pt x="95865" y="126194"/>
                      <a:pt x="61669" y="126194"/>
                    </a:cubicBezTo>
                    <a:cubicBezTo>
                      <a:pt x="27955" y="126194"/>
                      <a:pt x="-462" y="97296"/>
                      <a:pt x="20" y="62619"/>
                    </a:cubicBezTo>
                    <a:close/>
                  </a:path>
                </a:pathLst>
              </a:custGeom>
              <a:solidFill>
                <a:srgbClr val="4EA4D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4516448" y="5404237"/>
                <a:ext cx="38000" cy="47359"/>
              </a:xfrm>
              <a:custGeom>
                <a:rect b="b" l="l" r="r" t="t"/>
                <a:pathLst>
                  <a:path extrusionOk="0" h="47359" w="38000">
                    <a:moveTo>
                      <a:pt x="37787" y="44982"/>
                    </a:moveTo>
                    <a:cubicBezTo>
                      <a:pt x="34415" y="45945"/>
                      <a:pt x="27673" y="48353"/>
                      <a:pt x="26709" y="46909"/>
                    </a:cubicBezTo>
                    <a:cubicBezTo>
                      <a:pt x="17077" y="34868"/>
                      <a:pt x="8407" y="21863"/>
                      <a:pt x="219" y="8859"/>
                    </a:cubicBezTo>
                    <a:cubicBezTo>
                      <a:pt x="-744" y="7414"/>
                      <a:pt x="1664" y="2598"/>
                      <a:pt x="3591" y="1153"/>
                    </a:cubicBezTo>
                    <a:cubicBezTo>
                      <a:pt x="5517" y="-292"/>
                      <a:pt x="10334" y="-292"/>
                      <a:pt x="11297" y="671"/>
                    </a:cubicBezTo>
                    <a:cubicBezTo>
                      <a:pt x="20448" y="13194"/>
                      <a:pt x="29117" y="26198"/>
                      <a:pt x="37787" y="39202"/>
                    </a:cubicBezTo>
                    <a:cubicBezTo>
                      <a:pt x="38269" y="40165"/>
                      <a:pt x="37787" y="41129"/>
                      <a:pt x="37787" y="44982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4507953" y="5317732"/>
                <a:ext cx="22717" cy="58800"/>
              </a:xfrm>
              <a:custGeom>
                <a:rect b="b" l="l" r="r" t="t"/>
                <a:pathLst>
                  <a:path extrusionOk="0" h="58800" w="22717">
                    <a:moveTo>
                      <a:pt x="14012" y="0"/>
                    </a:moveTo>
                    <a:cubicBezTo>
                      <a:pt x="18828" y="6743"/>
                      <a:pt x="23163" y="10596"/>
                      <a:pt x="22681" y="13486"/>
                    </a:cubicBezTo>
                    <a:cubicBezTo>
                      <a:pt x="20755" y="26490"/>
                      <a:pt x="17865" y="39494"/>
                      <a:pt x="14975" y="52498"/>
                    </a:cubicBezTo>
                    <a:cubicBezTo>
                      <a:pt x="14493" y="55388"/>
                      <a:pt x="8714" y="59241"/>
                      <a:pt x="7750" y="58760"/>
                    </a:cubicBezTo>
                    <a:cubicBezTo>
                      <a:pt x="4379" y="56833"/>
                      <a:pt x="44" y="53461"/>
                      <a:pt x="44" y="50090"/>
                    </a:cubicBezTo>
                    <a:cubicBezTo>
                      <a:pt x="-438" y="34196"/>
                      <a:pt x="2934" y="18302"/>
                      <a:pt x="14012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4541674" y="5261862"/>
                <a:ext cx="45626" cy="39173"/>
              </a:xfrm>
              <a:custGeom>
                <a:rect b="b" l="l" r="r" t="t"/>
                <a:pathLst>
                  <a:path extrusionOk="0" h="39173" w="45626">
                    <a:moveTo>
                      <a:pt x="36643" y="0"/>
                    </a:moveTo>
                    <a:cubicBezTo>
                      <a:pt x="47239" y="6261"/>
                      <a:pt x="47720" y="12041"/>
                      <a:pt x="41941" y="16857"/>
                    </a:cubicBezTo>
                    <a:cubicBezTo>
                      <a:pt x="31826" y="24564"/>
                      <a:pt x="21230" y="31788"/>
                      <a:pt x="10635" y="38531"/>
                    </a:cubicBezTo>
                    <a:cubicBezTo>
                      <a:pt x="8226" y="39976"/>
                      <a:pt x="3892" y="38531"/>
                      <a:pt x="520" y="38531"/>
                    </a:cubicBezTo>
                    <a:cubicBezTo>
                      <a:pt x="520" y="34678"/>
                      <a:pt x="-925" y="28417"/>
                      <a:pt x="1002" y="26972"/>
                    </a:cubicBezTo>
                    <a:cubicBezTo>
                      <a:pt x="12561" y="17339"/>
                      <a:pt x="25084" y="8670"/>
                      <a:pt x="36643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4572537" y="5461688"/>
                <a:ext cx="55869" cy="22723"/>
              </a:xfrm>
              <a:custGeom>
                <a:rect b="b" l="l" r="r" t="t"/>
                <a:pathLst>
                  <a:path extrusionOk="0" h="22723" w="55869">
                    <a:moveTo>
                      <a:pt x="0" y="4869"/>
                    </a:moveTo>
                    <a:cubicBezTo>
                      <a:pt x="4816" y="2461"/>
                      <a:pt x="7706" y="-428"/>
                      <a:pt x="10596" y="53"/>
                    </a:cubicBezTo>
                    <a:cubicBezTo>
                      <a:pt x="23119" y="1980"/>
                      <a:pt x="35641" y="3906"/>
                      <a:pt x="47682" y="7278"/>
                    </a:cubicBezTo>
                    <a:cubicBezTo>
                      <a:pt x="51053" y="8241"/>
                      <a:pt x="52980" y="13057"/>
                      <a:pt x="55870" y="15947"/>
                    </a:cubicBezTo>
                    <a:cubicBezTo>
                      <a:pt x="52498" y="18355"/>
                      <a:pt x="49127" y="23172"/>
                      <a:pt x="46237" y="22690"/>
                    </a:cubicBezTo>
                    <a:cubicBezTo>
                      <a:pt x="29861" y="20764"/>
                      <a:pt x="12041" y="22690"/>
                      <a:pt x="0" y="4869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4655378" y="5437178"/>
                <a:ext cx="44910" cy="31830"/>
              </a:xfrm>
              <a:custGeom>
                <a:rect b="b" l="l" r="r" t="t"/>
                <a:pathLst>
                  <a:path extrusionOk="0" h="31830" w="44910">
                    <a:moveTo>
                      <a:pt x="0" y="29861"/>
                    </a:moveTo>
                    <a:cubicBezTo>
                      <a:pt x="14449" y="20229"/>
                      <a:pt x="28898" y="10114"/>
                      <a:pt x="44310" y="0"/>
                    </a:cubicBezTo>
                    <a:cubicBezTo>
                      <a:pt x="49127" y="19265"/>
                      <a:pt x="24082" y="38049"/>
                      <a:pt x="0" y="29861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4713174" y="5359153"/>
                <a:ext cx="22788" cy="55881"/>
              </a:xfrm>
              <a:custGeom>
                <a:rect b="b" l="l" r="r" t="t"/>
                <a:pathLst>
                  <a:path extrusionOk="0" h="55881" w="22788">
                    <a:moveTo>
                      <a:pt x="0" y="53943"/>
                    </a:moveTo>
                    <a:cubicBezTo>
                      <a:pt x="7225" y="36604"/>
                      <a:pt x="3853" y="17821"/>
                      <a:pt x="15894" y="0"/>
                    </a:cubicBezTo>
                    <a:cubicBezTo>
                      <a:pt x="28417" y="17821"/>
                      <a:pt x="20710" y="32270"/>
                      <a:pt x="17339" y="46719"/>
                    </a:cubicBezTo>
                    <a:cubicBezTo>
                      <a:pt x="15412" y="53943"/>
                      <a:pt x="11559" y="58760"/>
                      <a:pt x="0" y="53943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4613957" y="5258277"/>
                <a:ext cx="53461" cy="19479"/>
              </a:xfrm>
              <a:custGeom>
                <a:rect b="b" l="l" r="r" t="t"/>
                <a:pathLst>
                  <a:path extrusionOk="0" h="19479" w="53461">
                    <a:moveTo>
                      <a:pt x="0" y="6476"/>
                    </a:moveTo>
                    <a:cubicBezTo>
                      <a:pt x="17821" y="-3639"/>
                      <a:pt x="32751" y="-267"/>
                      <a:pt x="46719" y="5512"/>
                    </a:cubicBezTo>
                    <a:cubicBezTo>
                      <a:pt x="49608" y="6957"/>
                      <a:pt x="51535" y="11773"/>
                      <a:pt x="53461" y="15145"/>
                    </a:cubicBezTo>
                    <a:cubicBezTo>
                      <a:pt x="50090" y="16590"/>
                      <a:pt x="46237" y="19480"/>
                      <a:pt x="43347" y="19480"/>
                    </a:cubicBezTo>
                    <a:cubicBezTo>
                      <a:pt x="32270" y="18035"/>
                      <a:pt x="21674" y="16108"/>
                      <a:pt x="11078" y="13700"/>
                    </a:cubicBezTo>
                    <a:cubicBezTo>
                      <a:pt x="7225" y="12255"/>
                      <a:pt x="3853" y="8402"/>
                      <a:pt x="0" y="6476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4687647" y="5289797"/>
                <a:ext cx="38369" cy="44310"/>
              </a:xfrm>
              <a:custGeom>
                <a:rect b="b" l="l" r="r" t="t"/>
                <a:pathLst>
                  <a:path extrusionOk="0" h="44310" w="38369">
                    <a:moveTo>
                      <a:pt x="0" y="0"/>
                    </a:moveTo>
                    <a:cubicBezTo>
                      <a:pt x="8188" y="482"/>
                      <a:pt x="13004" y="-482"/>
                      <a:pt x="14449" y="963"/>
                    </a:cubicBezTo>
                    <a:cubicBezTo>
                      <a:pt x="23118" y="11078"/>
                      <a:pt x="30825" y="22155"/>
                      <a:pt x="38049" y="33233"/>
                    </a:cubicBezTo>
                    <a:cubicBezTo>
                      <a:pt x="39494" y="35159"/>
                      <a:pt x="35641" y="40457"/>
                      <a:pt x="34678" y="44310"/>
                    </a:cubicBezTo>
                    <a:cubicBezTo>
                      <a:pt x="31788" y="42865"/>
                      <a:pt x="27453" y="41902"/>
                      <a:pt x="26008" y="39494"/>
                    </a:cubicBezTo>
                    <a:cubicBezTo>
                      <a:pt x="17821" y="28416"/>
                      <a:pt x="10596" y="16375"/>
                      <a:pt x="0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 rot="5400000">
            <a:off x="-679350" y="6275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slide" Target="/ppt/slides/slide24.xml"/><Relationship Id="rId4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/>
        </p:nvSpPr>
        <p:spPr>
          <a:xfrm>
            <a:off x="4375355" y="190745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2561350" y="1730950"/>
            <a:ext cx="81168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Number System</a:t>
            </a:r>
            <a:endParaRPr sz="4800">
              <a:solidFill>
                <a:srgbClr val="F2F2F2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descr="Imagen que contiene calibre, dispositivo, objeto&#10;&#10;Descripción generada automáticamente" id="246" name="Google Shape;2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954" y="3879293"/>
            <a:ext cx="7169468" cy="1198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6"/>
          <p:cNvSpPr txBox="1"/>
          <p:nvPr/>
        </p:nvSpPr>
        <p:spPr>
          <a:xfrm>
            <a:off x="2028575" y="163925"/>
            <a:ext cx="8462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lt1"/>
                </a:solidFill>
              </a:rPr>
              <a:t>Binary to decimal conversion</a:t>
            </a:r>
            <a:endParaRPr sz="3300">
              <a:solidFill>
                <a:schemeClr val="lt1"/>
              </a:solidFill>
            </a:endParaRPr>
          </a:p>
        </p:txBody>
      </p:sp>
      <p:sp>
        <p:nvSpPr>
          <p:cNvPr id="337" name="Google Shape;337;p16"/>
          <p:cNvSpPr txBox="1"/>
          <p:nvPr/>
        </p:nvSpPr>
        <p:spPr>
          <a:xfrm>
            <a:off x="1249475" y="657250"/>
            <a:ext cx="10942500" cy="61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signals are represented as high and low, on and off, 1 and 0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 representing as 0 and 1 (2 digits) is called binary system. each binary digit is also called as bit. this is also positional value system.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right most digit is called Least significant bit(LSB) and left most digit is called as most significant bit(MSB)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MSB                                                                       LSB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11010= 1 x 2</a:t>
            </a:r>
            <a:r>
              <a:rPr baseline="30000"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+ 1 x 2</a:t>
            </a:r>
            <a:r>
              <a:rPr baseline="30000"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+ 0 x 2</a:t>
            </a:r>
            <a:r>
              <a:rPr baseline="30000"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+ 1 x 2</a:t>
            </a:r>
            <a:r>
              <a:rPr baseline="30000"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+ 0 x 2</a:t>
            </a:r>
            <a:r>
              <a:rPr baseline="30000"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aseline="30000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=  16    +  8  +  0  +  2  + 0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=  26</a:t>
            </a:r>
            <a:r>
              <a:rPr baseline="-25000"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the following binary number to decimal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arenR"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101010                          2)   111010             3) 110001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8" name="Google Shape;338;p16"/>
          <p:cNvGraphicFramePr/>
          <p:nvPr/>
        </p:nvGraphicFramePr>
        <p:xfrm>
          <a:off x="1815650" y="183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950275"/>
                <a:gridCol w="950275"/>
                <a:gridCol w="950275"/>
                <a:gridCol w="950275"/>
                <a:gridCol w="950275"/>
                <a:gridCol w="950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5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4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3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2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0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39" name="Google Shape;339;p16"/>
          <p:cNvGraphicFramePr/>
          <p:nvPr/>
        </p:nvGraphicFramePr>
        <p:xfrm>
          <a:off x="1673875" y="305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950275"/>
                <a:gridCol w="950275"/>
                <a:gridCol w="950275"/>
                <a:gridCol w="950275"/>
                <a:gridCol w="950275"/>
                <a:gridCol w="950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340" name="Google Shape;340;p16"/>
          <p:cNvCxnSpPr/>
          <p:nvPr/>
        </p:nvCxnSpPr>
        <p:spPr>
          <a:xfrm rot="10800000">
            <a:off x="2028575" y="3429000"/>
            <a:ext cx="129600" cy="32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1" name="Google Shape;341;p16"/>
          <p:cNvCxnSpPr/>
          <p:nvPr/>
        </p:nvCxnSpPr>
        <p:spPr>
          <a:xfrm rot="10800000">
            <a:off x="6655325" y="3442500"/>
            <a:ext cx="130800" cy="296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42" name="Google Shape;342;p16"/>
          <p:cNvPicPr preferRelativeResize="0"/>
          <p:nvPr/>
        </p:nvPicPr>
        <p:blipFill rotWithShape="1">
          <a:blip r:embed="rId3">
            <a:alphaModFix/>
          </a:blip>
          <a:srcRect b="0" l="0" r="0" t="26013"/>
          <a:stretch/>
        </p:blipFill>
        <p:spPr>
          <a:xfrm>
            <a:off x="7517300" y="3885450"/>
            <a:ext cx="4396050" cy="26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"/>
          <p:cNvSpPr txBox="1"/>
          <p:nvPr/>
        </p:nvSpPr>
        <p:spPr>
          <a:xfrm>
            <a:off x="2028575" y="163925"/>
            <a:ext cx="8462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lt1"/>
                </a:solidFill>
              </a:rPr>
              <a:t>Binary to decimal conversion</a:t>
            </a:r>
            <a:endParaRPr sz="3300">
              <a:solidFill>
                <a:schemeClr val="lt1"/>
              </a:solidFill>
            </a:endParaRPr>
          </a:p>
        </p:txBody>
      </p:sp>
      <p:sp>
        <p:nvSpPr>
          <p:cNvPr id="349" name="Google Shape;349;p17"/>
          <p:cNvSpPr txBox="1"/>
          <p:nvPr/>
        </p:nvSpPr>
        <p:spPr>
          <a:xfrm>
            <a:off x="606475" y="799025"/>
            <a:ext cx="11325600" cy="58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1010.011    =  1x2</a:t>
            </a:r>
            <a:r>
              <a:rPr baseline="30000" lang="es-ES" sz="2100">
                <a:solidFill>
                  <a:schemeClr val="lt1"/>
                </a:solidFill>
              </a:rPr>
              <a:t>3</a:t>
            </a:r>
            <a:r>
              <a:rPr lang="es-ES" sz="2100">
                <a:solidFill>
                  <a:schemeClr val="lt1"/>
                </a:solidFill>
              </a:rPr>
              <a:t>+0x2</a:t>
            </a:r>
            <a:r>
              <a:rPr baseline="30000" lang="es-ES" sz="2100">
                <a:solidFill>
                  <a:schemeClr val="lt1"/>
                </a:solidFill>
              </a:rPr>
              <a:t>2</a:t>
            </a:r>
            <a:r>
              <a:rPr lang="es-ES" sz="2100">
                <a:solidFill>
                  <a:schemeClr val="lt1"/>
                </a:solidFill>
              </a:rPr>
              <a:t>+1x2</a:t>
            </a:r>
            <a:r>
              <a:rPr baseline="30000" lang="es-ES" sz="2100">
                <a:solidFill>
                  <a:schemeClr val="lt1"/>
                </a:solidFill>
              </a:rPr>
              <a:t>1</a:t>
            </a:r>
            <a:r>
              <a:rPr lang="es-ES" sz="2100">
                <a:solidFill>
                  <a:schemeClr val="lt1"/>
                </a:solidFill>
              </a:rPr>
              <a:t>+0x2</a:t>
            </a:r>
            <a:r>
              <a:rPr baseline="30000" lang="es-ES" sz="2100">
                <a:solidFill>
                  <a:schemeClr val="lt1"/>
                </a:solidFill>
              </a:rPr>
              <a:t>0</a:t>
            </a:r>
            <a:r>
              <a:rPr lang="es-ES" sz="2100">
                <a:solidFill>
                  <a:schemeClr val="lt1"/>
                </a:solidFill>
              </a:rPr>
              <a:t>+0x2</a:t>
            </a:r>
            <a:r>
              <a:rPr baseline="30000" lang="es-ES" sz="2100">
                <a:solidFill>
                  <a:schemeClr val="lt1"/>
                </a:solidFill>
              </a:rPr>
              <a:t>-1</a:t>
            </a:r>
            <a:r>
              <a:rPr lang="es-ES" sz="2100">
                <a:solidFill>
                  <a:schemeClr val="lt1"/>
                </a:solidFill>
              </a:rPr>
              <a:t>+1x2</a:t>
            </a:r>
            <a:r>
              <a:rPr baseline="30000" lang="es-ES" sz="2100">
                <a:solidFill>
                  <a:schemeClr val="lt1"/>
                </a:solidFill>
              </a:rPr>
              <a:t>-2</a:t>
            </a:r>
            <a:r>
              <a:rPr lang="es-ES" sz="2100">
                <a:solidFill>
                  <a:schemeClr val="lt1"/>
                </a:solidFill>
              </a:rPr>
              <a:t>+1x2</a:t>
            </a:r>
            <a:r>
              <a:rPr baseline="30000" lang="es-ES" sz="2100">
                <a:solidFill>
                  <a:schemeClr val="lt1"/>
                </a:solidFill>
              </a:rPr>
              <a:t>-3</a:t>
            </a:r>
            <a:r>
              <a:rPr lang="es-ES" sz="2100">
                <a:solidFill>
                  <a:schemeClr val="lt1"/>
                </a:solidFill>
              </a:rPr>
              <a:t> 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                   =  8     + 0    + 2   +  0   +  0   + ¼ + ⅛ 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                   = 10.375                                                                 ¼= 0.25  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                                                                                                 ⅛ =0.125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                                                                                                -------------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                                                                                                        0.375  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           0.1 0 1 1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                         1x2</a:t>
            </a:r>
            <a:r>
              <a:rPr baseline="30000" lang="es-ES" sz="2100">
                <a:solidFill>
                  <a:schemeClr val="lt1"/>
                </a:solidFill>
              </a:rPr>
              <a:t>-4</a:t>
            </a:r>
            <a:r>
              <a:rPr lang="es-ES" sz="2100">
                <a:solidFill>
                  <a:schemeClr val="lt1"/>
                </a:solidFill>
              </a:rPr>
              <a:t> = 0.0625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                         1x2</a:t>
            </a:r>
            <a:r>
              <a:rPr baseline="30000" lang="es-ES" sz="2100">
                <a:solidFill>
                  <a:schemeClr val="lt1"/>
                </a:solidFill>
              </a:rPr>
              <a:t>-3</a:t>
            </a:r>
            <a:r>
              <a:rPr lang="es-ES" sz="2100">
                <a:solidFill>
                  <a:schemeClr val="lt1"/>
                </a:solidFill>
              </a:rPr>
              <a:t> = 0.125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                         0x2</a:t>
            </a:r>
            <a:r>
              <a:rPr baseline="30000" lang="es-ES" sz="2100">
                <a:solidFill>
                  <a:schemeClr val="lt1"/>
                </a:solidFill>
              </a:rPr>
              <a:t>-2</a:t>
            </a:r>
            <a:r>
              <a:rPr lang="es-ES" sz="2100">
                <a:solidFill>
                  <a:schemeClr val="lt1"/>
                </a:solidFill>
              </a:rPr>
              <a:t> = 0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                         1x2</a:t>
            </a:r>
            <a:r>
              <a:rPr baseline="30000" lang="es-ES" sz="2100">
                <a:solidFill>
                  <a:schemeClr val="lt1"/>
                </a:solidFill>
              </a:rPr>
              <a:t>-1</a:t>
            </a:r>
            <a:r>
              <a:rPr lang="es-ES" sz="2100">
                <a:solidFill>
                  <a:schemeClr val="lt1"/>
                </a:solidFill>
              </a:rPr>
              <a:t> = 0.5  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                                     ------------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                                     0.6875</a:t>
            </a:r>
            <a:r>
              <a:rPr baseline="-25000" lang="es-ES" sz="2100">
                <a:solidFill>
                  <a:schemeClr val="lt1"/>
                </a:solidFill>
              </a:rPr>
              <a:t>10</a:t>
            </a:r>
            <a:endParaRPr baseline="-25000" sz="2100">
              <a:solidFill>
                <a:schemeClr val="lt1"/>
              </a:solidFill>
            </a:endParaRPr>
          </a:p>
          <a:p>
            <a:pPr indent="0" lvl="0" marL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50">
                <a:solidFill>
                  <a:schemeClr val="lt1"/>
                </a:solidFill>
              </a:rPr>
              <a:t>1101.0111 = (1×2</a:t>
            </a:r>
            <a:r>
              <a:rPr baseline="30000" lang="es-ES">
                <a:solidFill>
                  <a:schemeClr val="lt1"/>
                </a:solidFill>
              </a:rPr>
              <a:t>3</a:t>
            </a:r>
            <a:r>
              <a:rPr lang="es-ES" sz="1750">
                <a:solidFill>
                  <a:schemeClr val="lt1"/>
                </a:solidFill>
              </a:rPr>
              <a:t>) + (1×2</a:t>
            </a:r>
            <a:r>
              <a:rPr baseline="30000" lang="es-ES">
                <a:solidFill>
                  <a:schemeClr val="lt1"/>
                </a:solidFill>
              </a:rPr>
              <a:t>2</a:t>
            </a:r>
            <a:r>
              <a:rPr lang="es-ES" sz="1750">
                <a:solidFill>
                  <a:schemeClr val="lt1"/>
                </a:solidFill>
              </a:rPr>
              <a:t>) + (0×2</a:t>
            </a:r>
            <a:r>
              <a:rPr baseline="30000" lang="es-ES">
                <a:solidFill>
                  <a:schemeClr val="lt1"/>
                </a:solidFill>
              </a:rPr>
              <a:t>1</a:t>
            </a:r>
            <a:r>
              <a:rPr lang="es-ES" sz="1750">
                <a:solidFill>
                  <a:schemeClr val="lt1"/>
                </a:solidFill>
              </a:rPr>
              <a:t>) + (1×2</a:t>
            </a:r>
            <a:r>
              <a:rPr baseline="30000" lang="es-ES">
                <a:solidFill>
                  <a:schemeClr val="lt1"/>
                </a:solidFill>
              </a:rPr>
              <a:t>0</a:t>
            </a:r>
            <a:r>
              <a:rPr lang="es-ES" sz="1750">
                <a:solidFill>
                  <a:schemeClr val="lt1"/>
                </a:solidFill>
              </a:rPr>
              <a:t>) + (0×2</a:t>
            </a:r>
            <a:r>
              <a:rPr baseline="30000" lang="es-ES">
                <a:solidFill>
                  <a:schemeClr val="lt1"/>
                </a:solidFill>
              </a:rPr>
              <a:t>-1</a:t>
            </a:r>
            <a:r>
              <a:rPr lang="es-ES" sz="1750">
                <a:solidFill>
                  <a:schemeClr val="lt1"/>
                </a:solidFill>
              </a:rPr>
              <a:t>) + (1×2</a:t>
            </a:r>
            <a:r>
              <a:rPr baseline="30000" lang="es-ES">
                <a:solidFill>
                  <a:schemeClr val="lt1"/>
                </a:solidFill>
              </a:rPr>
              <a:t>-2</a:t>
            </a:r>
            <a:r>
              <a:rPr lang="es-ES" sz="1750">
                <a:solidFill>
                  <a:schemeClr val="lt1"/>
                </a:solidFill>
              </a:rPr>
              <a:t>) + (1×2</a:t>
            </a:r>
            <a:r>
              <a:rPr baseline="30000" lang="es-ES">
                <a:solidFill>
                  <a:schemeClr val="lt1"/>
                </a:solidFill>
              </a:rPr>
              <a:t>-3</a:t>
            </a:r>
            <a:r>
              <a:rPr lang="es-ES" sz="1750">
                <a:solidFill>
                  <a:schemeClr val="lt1"/>
                </a:solidFill>
              </a:rPr>
              <a:t>) + (1×2</a:t>
            </a:r>
            <a:r>
              <a:rPr baseline="30000" lang="es-ES">
                <a:solidFill>
                  <a:schemeClr val="lt1"/>
                </a:solidFill>
              </a:rPr>
              <a:t>-4</a:t>
            </a:r>
            <a:r>
              <a:rPr lang="es-ES" sz="1750">
                <a:solidFill>
                  <a:schemeClr val="lt1"/>
                </a:solidFill>
              </a:rPr>
              <a:t>)</a:t>
            </a:r>
            <a:endParaRPr sz="1750">
              <a:solidFill>
                <a:schemeClr val="lt1"/>
              </a:solidFill>
            </a:endParaRPr>
          </a:p>
          <a:p>
            <a:pPr indent="0" lvl="0" marL="7493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50">
                <a:solidFill>
                  <a:schemeClr val="lt1"/>
                </a:solidFill>
              </a:rPr>
              <a:t> = 8 + 4 + 0  + 1 + 0 + 1/4 + 1/8  + 1/16</a:t>
            </a:r>
            <a:endParaRPr sz="1750">
              <a:solidFill>
                <a:schemeClr val="lt1"/>
              </a:solidFill>
            </a:endParaRPr>
          </a:p>
          <a:p>
            <a:pPr indent="0" lvl="0" marL="7493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s-ES" sz="1750">
                <a:solidFill>
                  <a:schemeClr val="lt1"/>
                </a:solidFill>
              </a:rPr>
              <a:t> = 8 + 4 + 0  + 1 + 0 + 0.25 + 0.125  + 0.0625 = 13.4375</a:t>
            </a:r>
            <a:r>
              <a:rPr lang="es-ES">
                <a:solidFill>
                  <a:schemeClr val="lt1"/>
                </a:solidFill>
              </a:rPr>
              <a:t>10</a:t>
            </a:r>
            <a:r>
              <a:rPr lang="es-ES" sz="2100">
                <a:solidFill>
                  <a:schemeClr val="lt1"/>
                </a:solidFill>
              </a:rPr>
              <a:t> </a:t>
            </a:r>
            <a:endParaRPr sz="2100">
              <a:solidFill>
                <a:schemeClr val="lt1"/>
              </a:solidFill>
            </a:endParaRPr>
          </a:p>
        </p:txBody>
      </p:sp>
      <p:graphicFrame>
        <p:nvGraphicFramePr>
          <p:cNvPr id="350" name="Google Shape;350;p17"/>
          <p:cNvGraphicFramePr/>
          <p:nvPr/>
        </p:nvGraphicFramePr>
        <p:xfrm>
          <a:off x="9519675" y="298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571050"/>
                <a:gridCol w="687600"/>
                <a:gridCol w="1153875"/>
              </a:tblGrid>
              <a:tr h="47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 sz="1900">
                          <a:solidFill>
                            <a:schemeClr val="lt1"/>
                          </a:solidFill>
                        </a:rPr>
                        <a:t>0</a:t>
                      </a:r>
                      <a:endParaRPr baseline="30000"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1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1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7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 sz="1900">
                          <a:solidFill>
                            <a:schemeClr val="lt1"/>
                          </a:solidFill>
                        </a:rPr>
                        <a:t>-1</a:t>
                      </a:r>
                      <a:endParaRPr baseline="30000"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1/2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0.5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7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 sz="1900">
                          <a:solidFill>
                            <a:schemeClr val="lt1"/>
                          </a:solidFill>
                        </a:rPr>
                        <a:t>-2</a:t>
                      </a:r>
                      <a:endParaRPr baseline="30000"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1/4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0.25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7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 sz="1900">
                          <a:solidFill>
                            <a:schemeClr val="lt1"/>
                          </a:solidFill>
                        </a:rPr>
                        <a:t>-3</a:t>
                      </a:r>
                      <a:endParaRPr baseline="30000"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1/8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0.125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 sz="1900">
                          <a:solidFill>
                            <a:schemeClr val="lt1"/>
                          </a:solidFill>
                        </a:rPr>
                        <a:t>-4</a:t>
                      </a:r>
                      <a:endParaRPr baseline="30000"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1/16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0.0625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6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 sz="1900">
                          <a:solidFill>
                            <a:schemeClr val="lt1"/>
                          </a:solidFill>
                        </a:rPr>
                        <a:t>-5</a:t>
                      </a:r>
                      <a:endParaRPr baseline="30000"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1/32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900">
                          <a:solidFill>
                            <a:schemeClr val="lt1"/>
                          </a:solidFill>
                        </a:rPr>
                        <a:t>0.03125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51" name="Google Shape;351;p17"/>
          <p:cNvSpPr/>
          <p:nvPr/>
        </p:nvSpPr>
        <p:spPr>
          <a:xfrm>
            <a:off x="2505236" y="3186700"/>
            <a:ext cx="88500" cy="398275"/>
          </a:xfrm>
          <a:custGeom>
            <a:rect b="b" l="l" r="r" t="t"/>
            <a:pathLst>
              <a:path extrusionOk="0" h="15931" w="3540">
                <a:moveTo>
                  <a:pt x="2763" y="0"/>
                </a:moveTo>
                <a:cubicBezTo>
                  <a:pt x="-188" y="4423"/>
                  <a:pt x="-1777" y="15931"/>
                  <a:pt x="3540" y="15931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2" name="Google Shape;352;p17"/>
          <p:cNvSpPr/>
          <p:nvPr/>
        </p:nvSpPr>
        <p:spPr>
          <a:xfrm>
            <a:off x="2308520" y="3118700"/>
            <a:ext cx="372625" cy="854550"/>
          </a:xfrm>
          <a:custGeom>
            <a:rect b="b" l="l" r="r" t="t"/>
            <a:pathLst>
              <a:path extrusionOk="0" h="34182" w="14905">
                <a:moveTo>
                  <a:pt x="1305" y="0"/>
                </a:moveTo>
                <a:cubicBezTo>
                  <a:pt x="1305" y="5310"/>
                  <a:pt x="2345" y="10723"/>
                  <a:pt x="1305" y="15931"/>
                </a:cubicBezTo>
                <a:cubicBezTo>
                  <a:pt x="518" y="19870"/>
                  <a:pt x="-879" y="24383"/>
                  <a:pt x="917" y="27976"/>
                </a:cubicBezTo>
                <a:cubicBezTo>
                  <a:pt x="3176" y="32494"/>
                  <a:pt x="10004" y="35028"/>
                  <a:pt x="14905" y="33805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3" name="Google Shape;353;p17"/>
          <p:cNvSpPr/>
          <p:nvPr/>
        </p:nvSpPr>
        <p:spPr>
          <a:xfrm>
            <a:off x="2104084" y="3138125"/>
            <a:ext cx="509075" cy="1158275"/>
          </a:xfrm>
          <a:custGeom>
            <a:rect b="b" l="l" r="r" t="t"/>
            <a:pathLst>
              <a:path extrusionOk="0" h="46331" w="20363">
                <a:moveTo>
                  <a:pt x="546" y="0"/>
                </a:moveTo>
                <a:cubicBezTo>
                  <a:pt x="546" y="10103"/>
                  <a:pt x="546" y="20205"/>
                  <a:pt x="546" y="30308"/>
                </a:cubicBezTo>
                <a:cubicBezTo>
                  <a:pt x="546" y="35144"/>
                  <a:pt x="-1534" y="42001"/>
                  <a:pt x="2489" y="44684"/>
                </a:cubicBezTo>
                <a:cubicBezTo>
                  <a:pt x="7447" y="47991"/>
                  <a:pt x="14404" y="45073"/>
                  <a:pt x="20363" y="45073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4" name="Google Shape;354;p17"/>
          <p:cNvSpPr/>
          <p:nvPr/>
        </p:nvSpPr>
        <p:spPr>
          <a:xfrm>
            <a:off x="1869040" y="3167275"/>
            <a:ext cx="714950" cy="1475375"/>
          </a:xfrm>
          <a:custGeom>
            <a:rect b="b" l="l" r="r" t="t"/>
            <a:pathLst>
              <a:path extrusionOk="0" h="59015" w="28598">
                <a:moveTo>
                  <a:pt x="1399" y="0"/>
                </a:moveTo>
                <a:cubicBezTo>
                  <a:pt x="-985" y="11940"/>
                  <a:pt x="1011" y="24349"/>
                  <a:pt x="1011" y="36524"/>
                </a:cubicBezTo>
                <a:cubicBezTo>
                  <a:pt x="1011" y="43304"/>
                  <a:pt x="-2300" y="52969"/>
                  <a:pt x="3342" y="56729"/>
                </a:cubicBezTo>
                <a:cubicBezTo>
                  <a:pt x="10349" y="61398"/>
                  <a:pt x="20178" y="57118"/>
                  <a:pt x="28598" y="57118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"/>
          <p:cNvSpPr txBox="1"/>
          <p:nvPr/>
        </p:nvSpPr>
        <p:spPr>
          <a:xfrm>
            <a:off x="2028575" y="163925"/>
            <a:ext cx="8462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lt1"/>
                </a:solidFill>
              </a:rPr>
              <a:t>Binary to decimal conversion</a:t>
            </a:r>
            <a:endParaRPr sz="3300">
              <a:solidFill>
                <a:schemeClr val="lt1"/>
              </a:solidFill>
            </a:endParaRPr>
          </a:p>
        </p:txBody>
      </p:sp>
      <p:sp>
        <p:nvSpPr>
          <p:cNvPr id="361" name="Google Shape;361;p18"/>
          <p:cNvSpPr txBox="1"/>
          <p:nvPr/>
        </p:nvSpPr>
        <p:spPr>
          <a:xfrm>
            <a:off x="1877475" y="1274425"/>
            <a:ext cx="84627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0.11 = (1x2</a:t>
            </a:r>
            <a:r>
              <a:rPr baseline="30000" lang="es-ES" sz="2200">
                <a:solidFill>
                  <a:schemeClr val="lt1"/>
                </a:solidFill>
              </a:rPr>
              <a:t>-1</a:t>
            </a:r>
            <a:r>
              <a:rPr lang="es-ES" sz="2200">
                <a:solidFill>
                  <a:schemeClr val="lt1"/>
                </a:solidFill>
              </a:rPr>
              <a:t>)+(1x2</a:t>
            </a:r>
            <a:r>
              <a:rPr baseline="30000" lang="es-ES" sz="2200">
                <a:solidFill>
                  <a:schemeClr val="lt1"/>
                </a:solidFill>
              </a:rPr>
              <a:t>-2</a:t>
            </a:r>
            <a:r>
              <a:rPr lang="es-ES" sz="2200">
                <a:solidFill>
                  <a:schemeClr val="lt1"/>
                </a:solidFill>
              </a:rPr>
              <a:t>)=0.5+0.25=0.75</a:t>
            </a:r>
            <a:r>
              <a:rPr baseline="-25000" lang="es-ES" sz="2200">
                <a:solidFill>
                  <a:schemeClr val="lt1"/>
                </a:solidFill>
              </a:rPr>
              <a:t>10</a:t>
            </a:r>
            <a:endParaRPr baseline="-25000"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11.001=(1x2</a:t>
            </a:r>
            <a:r>
              <a:rPr baseline="30000" lang="es-ES" sz="2200">
                <a:solidFill>
                  <a:schemeClr val="lt1"/>
                </a:solidFill>
              </a:rPr>
              <a:t>1</a:t>
            </a:r>
            <a:r>
              <a:rPr lang="es-ES" sz="2200">
                <a:solidFill>
                  <a:schemeClr val="lt1"/>
                </a:solidFill>
              </a:rPr>
              <a:t>)+(1x2</a:t>
            </a:r>
            <a:r>
              <a:rPr baseline="30000" lang="es-ES" sz="2200">
                <a:solidFill>
                  <a:schemeClr val="lt1"/>
                </a:solidFill>
              </a:rPr>
              <a:t>0</a:t>
            </a:r>
            <a:r>
              <a:rPr lang="es-ES" sz="2200">
                <a:solidFill>
                  <a:schemeClr val="lt1"/>
                </a:solidFill>
              </a:rPr>
              <a:t>)+(1x2</a:t>
            </a:r>
            <a:r>
              <a:rPr baseline="30000" lang="es-ES" sz="2200">
                <a:solidFill>
                  <a:schemeClr val="lt1"/>
                </a:solidFill>
              </a:rPr>
              <a:t>-3</a:t>
            </a:r>
            <a:r>
              <a:rPr lang="es-ES" sz="2200">
                <a:solidFill>
                  <a:schemeClr val="lt1"/>
                </a:solidFill>
              </a:rPr>
              <a:t>)= 2+1+0.125 = 3.125</a:t>
            </a:r>
            <a:r>
              <a:rPr baseline="-25000" lang="es-ES" sz="2200">
                <a:solidFill>
                  <a:schemeClr val="lt1"/>
                </a:solidFill>
              </a:rPr>
              <a:t>10</a:t>
            </a:r>
            <a:endParaRPr baseline="-25000"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1011.111=(1x2</a:t>
            </a:r>
            <a:r>
              <a:rPr baseline="30000" lang="es-ES" sz="2200">
                <a:solidFill>
                  <a:schemeClr val="lt1"/>
                </a:solidFill>
              </a:rPr>
              <a:t>3</a:t>
            </a:r>
            <a:r>
              <a:rPr lang="es-ES" sz="2200">
                <a:solidFill>
                  <a:schemeClr val="lt1"/>
                </a:solidFill>
              </a:rPr>
              <a:t>)+(1x2</a:t>
            </a:r>
            <a:r>
              <a:rPr baseline="30000" lang="es-ES" sz="2200">
                <a:solidFill>
                  <a:schemeClr val="lt1"/>
                </a:solidFill>
              </a:rPr>
              <a:t>1</a:t>
            </a:r>
            <a:r>
              <a:rPr lang="es-ES" sz="2200">
                <a:solidFill>
                  <a:schemeClr val="lt1"/>
                </a:solidFill>
              </a:rPr>
              <a:t>)+(1x2</a:t>
            </a:r>
            <a:r>
              <a:rPr baseline="30000" lang="es-ES" sz="2200">
                <a:solidFill>
                  <a:schemeClr val="lt1"/>
                </a:solidFill>
              </a:rPr>
              <a:t>0</a:t>
            </a:r>
            <a:r>
              <a:rPr lang="es-ES" sz="2200">
                <a:solidFill>
                  <a:schemeClr val="lt1"/>
                </a:solidFill>
              </a:rPr>
              <a:t>)+(1x2</a:t>
            </a:r>
            <a:r>
              <a:rPr baseline="30000" lang="es-ES" sz="2200">
                <a:solidFill>
                  <a:schemeClr val="lt1"/>
                </a:solidFill>
              </a:rPr>
              <a:t>-1</a:t>
            </a:r>
            <a:r>
              <a:rPr lang="es-ES" sz="2200">
                <a:solidFill>
                  <a:schemeClr val="lt1"/>
                </a:solidFill>
              </a:rPr>
              <a:t>)+(1x2</a:t>
            </a:r>
            <a:r>
              <a:rPr baseline="30000" lang="es-ES" sz="2200">
                <a:solidFill>
                  <a:schemeClr val="lt1"/>
                </a:solidFill>
              </a:rPr>
              <a:t>-2</a:t>
            </a:r>
            <a:r>
              <a:rPr lang="es-ES" sz="2200">
                <a:solidFill>
                  <a:schemeClr val="lt1"/>
                </a:solidFill>
              </a:rPr>
              <a:t>)+(1x2</a:t>
            </a:r>
            <a:r>
              <a:rPr baseline="30000" lang="es-ES" sz="2200">
                <a:solidFill>
                  <a:schemeClr val="lt1"/>
                </a:solidFill>
              </a:rPr>
              <a:t>-3</a:t>
            </a:r>
            <a:r>
              <a:rPr lang="es-ES" sz="2200">
                <a:solidFill>
                  <a:schemeClr val="lt1"/>
                </a:solidFill>
              </a:rPr>
              <a:t>)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             = 8 + 2 + 1+ 0.5 + 0.25 + 0.125 = 11.875</a:t>
            </a:r>
            <a:r>
              <a:rPr baseline="-25000" lang="es-ES" sz="2200">
                <a:solidFill>
                  <a:schemeClr val="lt1"/>
                </a:solidFill>
              </a:rPr>
              <a:t>10</a:t>
            </a:r>
            <a:endParaRPr baseline="-25000"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"/>
          <p:cNvSpPr txBox="1"/>
          <p:nvPr/>
        </p:nvSpPr>
        <p:spPr>
          <a:xfrm>
            <a:off x="1464975" y="977850"/>
            <a:ext cx="10054500" cy="49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byte = 8 bits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Kilobytes (KB)      =  1024 bytes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Megabyte (MB)   =  1024 KB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Gigabyte  (GB)     =   1024 MB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Terabyte  (TB)     =   1024 GB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Exabyte  (EB)     =   1024 TB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Zettabyte  (ZB)     =   1024 EB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Yottabyte  (YB)     =   1024 ZB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9"/>
          <p:cNvSpPr txBox="1"/>
          <p:nvPr/>
        </p:nvSpPr>
        <p:spPr>
          <a:xfrm>
            <a:off x="4455325" y="0"/>
            <a:ext cx="58101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>
                <a:solidFill>
                  <a:schemeClr val="lt1"/>
                </a:solidFill>
              </a:rPr>
              <a:t>computer memory terms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"/>
          <p:cNvSpPr/>
          <p:nvPr/>
        </p:nvSpPr>
        <p:spPr>
          <a:xfrm>
            <a:off x="259227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Decimal</a:t>
            </a:r>
            <a:endParaRPr sz="2200"/>
          </a:p>
        </p:txBody>
      </p:sp>
      <p:sp>
        <p:nvSpPr>
          <p:cNvPr id="375" name="Google Shape;375;p20"/>
          <p:cNvSpPr/>
          <p:nvPr/>
        </p:nvSpPr>
        <p:spPr>
          <a:xfrm>
            <a:off x="623772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Octal</a:t>
            </a:r>
            <a:endParaRPr sz="2200"/>
          </a:p>
        </p:txBody>
      </p:sp>
      <p:sp>
        <p:nvSpPr>
          <p:cNvPr id="376" name="Google Shape;376;p20"/>
          <p:cNvSpPr/>
          <p:nvPr/>
        </p:nvSpPr>
        <p:spPr>
          <a:xfrm>
            <a:off x="259227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Binary</a:t>
            </a:r>
            <a:endParaRPr sz="2200"/>
          </a:p>
        </p:txBody>
      </p:sp>
      <p:sp>
        <p:nvSpPr>
          <p:cNvPr id="377" name="Google Shape;377;p20"/>
          <p:cNvSpPr/>
          <p:nvPr/>
        </p:nvSpPr>
        <p:spPr>
          <a:xfrm>
            <a:off x="634832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Hexadecimal</a:t>
            </a:r>
            <a:endParaRPr sz="2200"/>
          </a:p>
        </p:txBody>
      </p:sp>
      <p:sp>
        <p:nvSpPr>
          <p:cNvPr id="378" name="Google Shape;378;p20"/>
          <p:cNvSpPr txBox="1"/>
          <p:nvPr/>
        </p:nvSpPr>
        <p:spPr>
          <a:xfrm>
            <a:off x="3431150" y="368125"/>
            <a:ext cx="4639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lt1"/>
                </a:solidFill>
              </a:rPr>
              <a:t> Decimal to Octal</a:t>
            </a:r>
            <a:endParaRPr sz="3300">
              <a:solidFill>
                <a:schemeClr val="lt1"/>
              </a:solidFill>
            </a:endParaRPr>
          </a:p>
        </p:txBody>
      </p:sp>
      <p:cxnSp>
        <p:nvCxnSpPr>
          <p:cNvPr id="379" name="Google Shape;379;p20"/>
          <p:cNvCxnSpPr>
            <a:stCxn id="374" idx="3"/>
            <a:endCxn id="375" idx="1"/>
          </p:cNvCxnSpPr>
          <p:nvPr/>
        </p:nvCxnSpPr>
        <p:spPr>
          <a:xfrm>
            <a:off x="5224883" y="2126791"/>
            <a:ext cx="1012800" cy="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1"/>
          <p:cNvSpPr txBox="1"/>
          <p:nvPr/>
        </p:nvSpPr>
        <p:spPr>
          <a:xfrm>
            <a:off x="2136425" y="238650"/>
            <a:ext cx="610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Decimal to Octal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86" name="Google Shape;386;p21"/>
          <p:cNvSpPr txBox="1"/>
          <p:nvPr/>
        </p:nvSpPr>
        <p:spPr>
          <a:xfrm>
            <a:off x="1381175" y="821275"/>
            <a:ext cx="841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decimal numbers can be converted to octal  by repeated division of the number by 8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87" name="Google Shape;387;p21"/>
          <p:cNvSpPr txBox="1"/>
          <p:nvPr/>
        </p:nvSpPr>
        <p:spPr>
          <a:xfrm>
            <a:off x="5621800" y="2151675"/>
            <a:ext cx="154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lt1"/>
                </a:solidFill>
              </a:rPr>
              <a:t>473</a:t>
            </a:r>
            <a:r>
              <a:rPr baseline="-25000" lang="es-ES" sz="1700">
                <a:solidFill>
                  <a:schemeClr val="lt1"/>
                </a:solidFill>
              </a:rPr>
              <a:t>10</a:t>
            </a:r>
            <a:r>
              <a:rPr lang="es-ES" sz="1700">
                <a:solidFill>
                  <a:schemeClr val="lt1"/>
                </a:solidFill>
              </a:rPr>
              <a:t>= 731</a:t>
            </a:r>
            <a:r>
              <a:rPr baseline="-25000" lang="es-ES" sz="1700">
                <a:solidFill>
                  <a:schemeClr val="lt1"/>
                </a:solidFill>
              </a:rPr>
              <a:t>8</a:t>
            </a:r>
            <a:endParaRPr baseline="-25000" sz="1700">
              <a:solidFill>
                <a:schemeClr val="lt1"/>
              </a:solidFill>
            </a:endParaRPr>
          </a:p>
        </p:txBody>
      </p:sp>
      <p:pic>
        <p:nvPicPr>
          <p:cNvPr id="388" name="Google Shape;388;p21"/>
          <p:cNvPicPr preferRelativeResize="0"/>
          <p:nvPr/>
        </p:nvPicPr>
        <p:blipFill rotWithShape="1">
          <a:blip r:embed="rId3">
            <a:alphaModFix/>
          </a:blip>
          <a:srcRect b="30976" l="14535" r="65536" t="25271"/>
          <a:stretch/>
        </p:blipFill>
        <p:spPr>
          <a:xfrm>
            <a:off x="1598100" y="1530075"/>
            <a:ext cx="3764076" cy="27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2"/>
          <p:cNvSpPr txBox="1"/>
          <p:nvPr/>
        </p:nvSpPr>
        <p:spPr>
          <a:xfrm>
            <a:off x="2136425" y="238650"/>
            <a:ext cx="610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Decimal to Octal for fractional number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395" name="Google Shape;3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475" y="966725"/>
            <a:ext cx="3214025" cy="28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2"/>
          <p:cNvSpPr txBox="1"/>
          <p:nvPr/>
        </p:nvSpPr>
        <p:spPr>
          <a:xfrm>
            <a:off x="1102000" y="3972975"/>
            <a:ext cx="610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(0.513)</a:t>
            </a:r>
            <a:r>
              <a:rPr baseline="-25000" lang="es-ES" sz="2400">
                <a:solidFill>
                  <a:schemeClr val="lt1"/>
                </a:solidFill>
              </a:rPr>
              <a:t>10</a:t>
            </a:r>
            <a:r>
              <a:rPr lang="es-ES" sz="2400">
                <a:solidFill>
                  <a:schemeClr val="lt1"/>
                </a:solidFill>
              </a:rPr>
              <a:t>= (0.406517)</a:t>
            </a:r>
            <a:r>
              <a:rPr baseline="-25000" lang="es-ES" sz="2400">
                <a:solidFill>
                  <a:schemeClr val="lt1"/>
                </a:solidFill>
              </a:rPr>
              <a:t>8</a:t>
            </a:r>
            <a:endParaRPr baseline="-25000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3"/>
          <p:cNvSpPr/>
          <p:nvPr/>
        </p:nvSpPr>
        <p:spPr>
          <a:xfrm>
            <a:off x="259227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Decimal</a:t>
            </a:r>
            <a:endParaRPr sz="2200"/>
          </a:p>
        </p:txBody>
      </p:sp>
      <p:sp>
        <p:nvSpPr>
          <p:cNvPr id="403" name="Google Shape;403;p23"/>
          <p:cNvSpPr/>
          <p:nvPr/>
        </p:nvSpPr>
        <p:spPr>
          <a:xfrm>
            <a:off x="623772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Octal</a:t>
            </a:r>
            <a:endParaRPr sz="2200"/>
          </a:p>
        </p:txBody>
      </p:sp>
      <p:sp>
        <p:nvSpPr>
          <p:cNvPr id="404" name="Google Shape;404;p23"/>
          <p:cNvSpPr/>
          <p:nvPr/>
        </p:nvSpPr>
        <p:spPr>
          <a:xfrm>
            <a:off x="259227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Binary</a:t>
            </a:r>
            <a:endParaRPr sz="2200"/>
          </a:p>
        </p:txBody>
      </p:sp>
      <p:sp>
        <p:nvSpPr>
          <p:cNvPr id="405" name="Google Shape;405;p23"/>
          <p:cNvSpPr/>
          <p:nvPr/>
        </p:nvSpPr>
        <p:spPr>
          <a:xfrm>
            <a:off x="634832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Hexadecimal</a:t>
            </a:r>
            <a:endParaRPr sz="2200"/>
          </a:p>
        </p:txBody>
      </p:sp>
      <p:sp>
        <p:nvSpPr>
          <p:cNvPr id="406" name="Google Shape;406;p23"/>
          <p:cNvSpPr txBox="1"/>
          <p:nvPr/>
        </p:nvSpPr>
        <p:spPr>
          <a:xfrm>
            <a:off x="3431150" y="368125"/>
            <a:ext cx="4639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lt1"/>
                </a:solidFill>
              </a:rPr>
              <a:t> Octal to Decimal</a:t>
            </a:r>
            <a:endParaRPr sz="3300">
              <a:solidFill>
                <a:schemeClr val="lt1"/>
              </a:solidFill>
            </a:endParaRPr>
          </a:p>
        </p:txBody>
      </p:sp>
      <p:cxnSp>
        <p:nvCxnSpPr>
          <p:cNvPr id="407" name="Google Shape;407;p23"/>
          <p:cNvCxnSpPr>
            <a:stCxn id="403" idx="1"/>
            <a:endCxn id="402" idx="3"/>
          </p:cNvCxnSpPr>
          <p:nvPr/>
        </p:nvCxnSpPr>
        <p:spPr>
          <a:xfrm rot="10800000">
            <a:off x="5224925" y="2126791"/>
            <a:ext cx="1012800" cy="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4"/>
          <p:cNvSpPr txBox="1"/>
          <p:nvPr/>
        </p:nvSpPr>
        <p:spPr>
          <a:xfrm>
            <a:off x="1010100" y="692400"/>
            <a:ext cx="10642500" cy="5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Octal </a:t>
            </a: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number</a:t>
            </a: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system has ( 8 digits) - 0,1,2,3,4,5,6,7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is also a positional value system.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Decimal equivalent of any octal number is sum of product of each digit with its positional value.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726</a:t>
            </a:r>
            <a:r>
              <a:rPr baseline="-25000"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7 x 8</a:t>
            </a:r>
            <a:r>
              <a:rPr baseline="30000"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+ 2 x 8</a:t>
            </a:r>
            <a:r>
              <a:rPr baseline="30000"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+ 6 x 8</a:t>
            </a:r>
            <a:r>
              <a:rPr baseline="30000"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aseline="30000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= 448 + 16 + 6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= 470</a:t>
            </a:r>
            <a:r>
              <a:rPr baseline="-25000"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aseline="-25000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4"/>
          <p:cNvSpPr txBox="1"/>
          <p:nvPr/>
        </p:nvSpPr>
        <p:spPr>
          <a:xfrm>
            <a:off x="2649125" y="210725"/>
            <a:ext cx="58101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chemeClr val="lt1"/>
                </a:solidFill>
              </a:rPr>
              <a:t>Octal Number System</a:t>
            </a:r>
            <a:endParaRPr sz="2600">
              <a:solidFill>
                <a:schemeClr val="lt1"/>
              </a:solidFill>
            </a:endParaRPr>
          </a:p>
        </p:txBody>
      </p:sp>
      <p:graphicFrame>
        <p:nvGraphicFramePr>
          <p:cNvPr id="415" name="Google Shape;415;p24"/>
          <p:cNvGraphicFramePr/>
          <p:nvPr/>
        </p:nvGraphicFramePr>
        <p:xfrm>
          <a:off x="2225625" y="177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727300"/>
                <a:gridCol w="727300"/>
                <a:gridCol w="727300"/>
                <a:gridCol w="727300"/>
                <a:gridCol w="727300"/>
                <a:gridCol w="7273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5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4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3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2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0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16" name="Google Shape;4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2125" y="3429000"/>
            <a:ext cx="5445275" cy="28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0101" y="4985976"/>
            <a:ext cx="4730825" cy="12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5"/>
          <p:cNvSpPr/>
          <p:nvPr/>
        </p:nvSpPr>
        <p:spPr>
          <a:xfrm>
            <a:off x="259227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Decimal</a:t>
            </a:r>
            <a:endParaRPr sz="2200"/>
          </a:p>
        </p:txBody>
      </p:sp>
      <p:sp>
        <p:nvSpPr>
          <p:cNvPr id="424" name="Google Shape;424;p25"/>
          <p:cNvSpPr/>
          <p:nvPr/>
        </p:nvSpPr>
        <p:spPr>
          <a:xfrm>
            <a:off x="623772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Octal</a:t>
            </a:r>
            <a:endParaRPr sz="2200"/>
          </a:p>
        </p:txBody>
      </p:sp>
      <p:sp>
        <p:nvSpPr>
          <p:cNvPr id="425" name="Google Shape;425;p25"/>
          <p:cNvSpPr/>
          <p:nvPr/>
        </p:nvSpPr>
        <p:spPr>
          <a:xfrm>
            <a:off x="259227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Binary</a:t>
            </a:r>
            <a:endParaRPr sz="2200"/>
          </a:p>
        </p:txBody>
      </p:sp>
      <p:sp>
        <p:nvSpPr>
          <p:cNvPr id="426" name="Google Shape;426;p25"/>
          <p:cNvSpPr/>
          <p:nvPr/>
        </p:nvSpPr>
        <p:spPr>
          <a:xfrm>
            <a:off x="634832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Hexadecimal</a:t>
            </a:r>
            <a:endParaRPr sz="2200"/>
          </a:p>
        </p:txBody>
      </p:sp>
      <p:sp>
        <p:nvSpPr>
          <p:cNvPr id="427" name="Google Shape;427;p25"/>
          <p:cNvSpPr txBox="1"/>
          <p:nvPr/>
        </p:nvSpPr>
        <p:spPr>
          <a:xfrm>
            <a:off x="3431150" y="368125"/>
            <a:ext cx="4639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lt1"/>
                </a:solidFill>
              </a:rPr>
              <a:t> Octal to Binary</a:t>
            </a:r>
            <a:endParaRPr sz="3300">
              <a:solidFill>
                <a:schemeClr val="lt1"/>
              </a:solidFill>
            </a:endParaRPr>
          </a:p>
        </p:txBody>
      </p:sp>
      <p:cxnSp>
        <p:nvCxnSpPr>
          <p:cNvPr id="428" name="Google Shape;428;p25"/>
          <p:cNvCxnSpPr>
            <a:stCxn id="424" idx="2"/>
            <a:endCxn id="425" idx="3"/>
          </p:cNvCxnSpPr>
          <p:nvPr/>
        </p:nvCxnSpPr>
        <p:spPr>
          <a:xfrm flipH="1">
            <a:off x="5224829" y="2590732"/>
            <a:ext cx="2329200" cy="17397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 txBox="1"/>
          <p:nvPr/>
        </p:nvSpPr>
        <p:spPr>
          <a:xfrm>
            <a:off x="733800" y="1015500"/>
            <a:ext cx="107895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100">
                <a:solidFill>
                  <a:schemeClr val="lt1"/>
                </a:solidFill>
              </a:rPr>
              <a:t>There are two basic types of electrical signals, namely, analog and digital. The analog signals are continuous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100">
                <a:solidFill>
                  <a:schemeClr val="lt1"/>
                </a:solidFill>
              </a:rPr>
              <a:t>in nature and digital signals are discrete in nature.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100">
                <a:solidFill>
                  <a:schemeClr val="lt1"/>
                </a:solidFill>
              </a:rPr>
              <a:t>The electronic device that works with continuous signals is known as analog device and the electronic device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that works with discrete signals is known as digital device.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computers are digital device which works with two levels of signals as High(1, on)  and Low (0, off)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Computer is used to solve mainly numerical problems. Again it is not convenient to work with symbolic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representation. For that purpose we move to numeric representation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 txBox="1"/>
          <p:nvPr/>
        </p:nvSpPr>
        <p:spPr>
          <a:xfrm>
            <a:off x="2794950" y="203625"/>
            <a:ext cx="5549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>
                <a:solidFill>
                  <a:schemeClr val="lt1"/>
                </a:solidFill>
              </a:rPr>
              <a:t>Octal to Binary</a:t>
            </a:r>
            <a:endParaRPr sz="3400">
              <a:solidFill>
                <a:schemeClr val="lt1"/>
              </a:solidFill>
            </a:endParaRPr>
          </a:p>
        </p:txBody>
      </p:sp>
      <p:pic>
        <p:nvPicPr>
          <p:cNvPr id="435" name="Google Shape;435;p26"/>
          <p:cNvPicPr preferRelativeResize="0"/>
          <p:nvPr/>
        </p:nvPicPr>
        <p:blipFill rotWithShape="1">
          <a:blip r:embed="rId3">
            <a:alphaModFix/>
          </a:blip>
          <a:srcRect b="43435" l="21204" r="66880" t="25259"/>
          <a:stretch/>
        </p:blipFill>
        <p:spPr>
          <a:xfrm>
            <a:off x="1688150" y="2241075"/>
            <a:ext cx="2576148" cy="277242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6"/>
          <p:cNvSpPr txBox="1"/>
          <p:nvPr/>
        </p:nvSpPr>
        <p:spPr>
          <a:xfrm>
            <a:off x="1899050" y="886025"/>
            <a:ext cx="8070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</a:rPr>
              <a:t>Convert each octal digit to a 3-bit equivalent binary representation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437" name="Google Shape;437;p26"/>
          <p:cNvSpPr txBox="1"/>
          <p:nvPr/>
        </p:nvSpPr>
        <p:spPr>
          <a:xfrm>
            <a:off x="5416400" y="2288625"/>
            <a:ext cx="41214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>
                <a:solidFill>
                  <a:schemeClr val="lt1"/>
                </a:solidFill>
              </a:rPr>
              <a:t>         </a:t>
            </a:r>
            <a:r>
              <a:rPr lang="es-ES" sz="3400">
                <a:solidFill>
                  <a:schemeClr val="lt1"/>
                </a:solidFill>
              </a:rPr>
              <a:t>546</a:t>
            </a:r>
            <a:r>
              <a:rPr baseline="-25000" lang="es-ES" sz="3400">
                <a:solidFill>
                  <a:schemeClr val="lt1"/>
                </a:solidFill>
              </a:rPr>
              <a:t>8</a:t>
            </a:r>
            <a:endParaRPr baseline="-25000" sz="3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>
                <a:solidFill>
                  <a:schemeClr val="lt1"/>
                </a:solidFill>
              </a:rPr>
              <a:t>101   100   110</a:t>
            </a:r>
            <a:endParaRPr sz="3400">
              <a:solidFill>
                <a:schemeClr val="lt1"/>
              </a:solidFill>
            </a:endParaRPr>
          </a:p>
        </p:txBody>
      </p:sp>
      <p:cxnSp>
        <p:nvCxnSpPr>
          <p:cNvPr id="438" name="Google Shape;438;p26"/>
          <p:cNvCxnSpPr/>
          <p:nvPr/>
        </p:nvCxnSpPr>
        <p:spPr>
          <a:xfrm flipH="1">
            <a:off x="5999150" y="2892850"/>
            <a:ext cx="776700" cy="4746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9" name="Google Shape;439;p26"/>
          <p:cNvCxnSpPr/>
          <p:nvPr/>
        </p:nvCxnSpPr>
        <p:spPr>
          <a:xfrm flipH="1">
            <a:off x="6948475" y="2979150"/>
            <a:ext cx="21600" cy="4533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0" name="Google Shape;440;p26"/>
          <p:cNvCxnSpPr/>
          <p:nvPr/>
        </p:nvCxnSpPr>
        <p:spPr>
          <a:xfrm>
            <a:off x="7013225" y="2936000"/>
            <a:ext cx="841500" cy="4962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1" name="Google Shape;441;p26"/>
          <p:cNvSpPr txBox="1"/>
          <p:nvPr/>
        </p:nvSpPr>
        <p:spPr>
          <a:xfrm>
            <a:off x="5504075" y="4491025"/>
            <a:ext cx="41214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>
                <a:solidFill>
                  <a:schemeClr val="lt1"/>
                </a:solidFill>
              </a:rPr>
              <a:t>         2723</a:t>
            </a:r>
            <a:r>
              <a:rPr baseline="-25000" lang="es-ES" sz="3400">
                <a:solidFill>
                  <a:schemeClr val="lt1"/>
                </a:solidFill>
              </a:rPr>
              <a:t>8</a:t>
            </a:r>
            <a:endParaRPr baseline="-25000" sz="3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>
                <a:solidFill>
                  <a:schemeClr val="lt1"/>
                </a:solidFill>
              </a:rPr>
              <a:t>010   111   010  011</a:t>
            </a:r>
            <a:endParaRPr sz="3400">
              <a:solidFill>
                <a:schemeClr val="lt1"/>
              </a:solidFill>
            </a:endParaRPr>
          </a:p>
        </p:txBody>
      </p:sp>
      <p:cxnSp>
        <p:nvCxnSpPr>
          <p:cNvPr id="442" name="Google Shape;442;p26"/>
          <p:cNvCxnSpPr/>
          <p:nvPr/>
        </p:nvCxnSpPr>
        <p:spPr>
          <a:xfrm flipH="1">
            <a:off x="6096000" y="5131075"/>
            <a:ext cx="776700" cy="4746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3" name="Google Shape;443;p26"/>
          <p:cNvCxnSpPr/>
          <p:nvPr/>
        </p:nvCxnSpPr>
        <p:spPr>
          <a:xfrm flipH="1">
            <a:off x="7013275" y="5131075"/>
            <a:ext cx="162900" cy="5022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4" name="Google Shape;444;p26"/>
          <p:cNvCxnSpPr/>
          <p:nvPr/>
        </p:nvCxnSpPr>
        <p:spPr>
          <a:xfrm>
            <a:off x="7483075" y="5144875"/>
            <a:ext cx="565800" cy="4884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5" name="Google Shape;445;p26"/>
          <p:cNvCxnSpPr/>
          <p:nvPr/>
        </p:nvCxnSpPr>
        <p:spPr>
          <a:xfrm>
            <a:off x="7746900" y="5093875"/>
            <a:ext cx="841500" cy="5178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7"/>
          <p:cNvSpPr/>
          <p:nvPr/>
        </p:nvSpPr>
        <p:spPr>
          <a:xfrm>
            <a:off x="259227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Decimal</a:t>
            </a:r>
            <a:endParaRPr sz="2200"/>
          </a:p>
        </p:txBody>
      </p:sp>
      <p:sp>
        <p:nvSpPr>
          <p:cNvPr id="452" name="Google Shape;452;p27"/>
          <p:cNvSpPr/>
          <p:nvPr/>
        </p:nvSpPr>
        <p:spPr>
          <a:xfrm>
            <a:off x="623772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Octal</a:t>
            </a:r>
            <a:endParaRPr sz="2200"/>
          </a:p>
        </p:txBody>
      </p:sp>
      <p:sp>
        <p:nvSpPr>
          <p:cNvPr id="453" name="Google Shape;453;p27"/>
          <p:cNvSpPr/>
          <p:nvPr/>
        </p:nvSpPr>
        <p:spPr>
          <a:xfrm>
            <a:off x="259227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Binary</a:t>
            </a:r>
            <a:endParaRPr sz="2200"/>
          </a:p>
        </p:txBody>
      </p:sp>
      <p:sp>
        <p:nvSpPr>
          <p:cNvPr id="454" name="Google Shape;454;p27"/>
          <p:cNvSpPr/>
          <p:nvPr/>
        </p:nvSpPr>
        <p:spPr>
          <a:xfrm>
            <a:off x="634832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Hexadecimal</a:t>
            </a:r>
            <a:endParaRPr sz="2200"/>
          </a:p>
        </p:txBody>
      </p:sp>
      <p:sp>
        <p:nvSpPr>
          <p:cNvPr id="455" name="Google Shape;455;p27"/>
          <p:cNvSpPr txBox="1"/>
          <p:nvPr/>
        </p:nvSpPr>
        <p:spPr>
          <a:xfrm>
            <a:off x="3431150" y="368125"/>
            <a:ext cx="4639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lt1"/>
                </a:solidFill>
              </a:rPr>
              <a:t>  Binary  to Octal</a:t>
            </a:r>
            <a:endParaRPr sz="3300">
              <a:solidFill>
                <a:schemeClr val="lt1"/>
              </a:solidFill>
            </a:endParaRPr>
          </a:p>
        </p:txBody>
      </p:sp>
      <p:cxnSp>
        <p:nvCxnSpPr>
          <p:cNvPr id="456" name="Google Shape;456;p27"/>
          <p:cNvCxnSpPr>
            <a:stCxn id="453" idx="3"/>
            <a:endCxn id="452" idx="2"/>
          </p:cNvCxnSpPr>
          <p:nvPr/>
        </p:nvCxnSpPr>
        <p:spPr>
          <a:xfrm flipH="1" rot="10800000">
            <a:off x="5224883" y="2590816"/>
            <a:ext cx="2329200" cy="17397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8"/>
          <p:cNvSpPr txBox="1"/>
          <p:nvPr/>
        </p:nvSpPr>
        <p:spPr>
          <a:xfrm>
            <a:off x="2136425" y="238650"/>
            <a:ext cx="610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Binary to Octal and Vice Versa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63" name="Google Shape;463;p28"/>
          <p:cNvSpPr txBox="1"/>
          <p:nvPr/>
        </p:nvSpPr>
        <p:spPr>
          <a:xfrm>
            <a:off x="1381175" y="821275"/>
            <a:ext cx="9516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To convert a binary number to octal number, these steps are followed:-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Starting from the least significant bit, make groups of </a:t>
            </a:r>
            <a:r>
              <a:rPr lang="es-ES" sz="1600">
                <a:solidFill>
                  <a:schemeClr val="lt1"/>
                </a:solidFill>
              </a:rPr>
              <a:t>three</a:t>
            </a:r>
            <a:r>
              <a:rPr lang="es-ES" sz="1600">
                <a:solidFill>
                  <a:schemeClr val="lt1"/>
                </a:solidFill>
              </a:rPr>
              <a:t> bits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if there are one or two bits less in making the groups, 0s can be added after the most significant bit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convert each group into its equivalent octal number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464" name="Google Shape;464;p28"/>
          <p:cNvSpPr txBox="1"/>
          <p:nvPr/>
        </p:nvSpPr>
        <p:spPr>
          <a:xfrm>
            <a:off x="5806025" y="2494200"/>
            <a:ext cx="30858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lt1"/>
                </a:solidFill>
              </a:rPr>
              <a:t>010  110  010   101</a:t>
            </a:r>
            <a:r>
              <a:rPr baseline="-25000" lang="es-ES" sz="1700">
                <a:solidFill>
                  <a:schemeClr val="lt1"/>
                </a:solidFill>
              </a:rPr>
              <a:t>2</a:t>
            </a:r>
            <a:r>
              <a:rPr lang="es-ES" sz="1700">
                <a:solidFill>
                  <a:schemeClr val="lt1"/>
                </a:solidFill>
              </a:rPr>
              <a:t>= 2625</a:t>
            </a:r>
            <a:r>
              <a:rPr baseline="-25000" lang="es-ES" sz="1700">
                <a:solidFill>
                  <a:schemeClr val="lt1"/>
                </a:solidFill>
              </a:rPr>
              <a:t>8</a:t>
            </a:r>
            <a:endParaRPr baseline="-25000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s-ES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lt1"/>
                </a:solidFill>
              </a:rPr>
              <a:t>100110</a:t>
            </a:r>
            <a:r>
              <a:rPr baseline="-25000" lang="es-ES" sz="1700">
                <a:solidFill>
                  <a:schemeClr val="lt1"/>
                </a:solidFill>
              </a:rPr>
              <a:t>2</a:t>
            </a:r>
            <a:r>
              <a:rPr lang="es-ES" sz="1700">
                <a:solidFill>
                  <a:schemeClr val="lt1"/>
                </a:solidFill>
              </a:rPr>
              <a:t>= 100 110 = 46</a:t>
            </a:r>
            <a:r>
              <a:rPr baseline="-25000" lang="es-ES" sz="1700">
                <a:solidFill>
                  <a:schemeClr val="lt1"/>
                </a:solidFill>
              </a:rPr>
              <a:t>8</a:t>
            </a:r>
            <a:endParaRPr baseline="-25000" sz="1700">
              <a:solidFill>
                <a:schemeClr val="lt1"/>
              </a:solidFill>
            </a:endParaRPr>
          </a:p>
        </p:txBody>
      </p:sp>
      <p:pic>
        <p:nvPicPr>
          <p:cNvPr id="465" name="Google Shape;4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150" y="2019488"/>
            <a:ext cx="3114675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8"/>
          <p:cNvSpPr txBox="1"/>
          <p:nvPr/>
        </p:nvSpPr>
        <p:spPr>
          <a:xfrm>
            <a:off x="1559325" y="4281413"/>
            <a:ext cx="610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Octal to </a:t>
            </a:r>
            <a:r>
              <a:rPr lang="es-ES" sz="2400">
                <a:solidFill>
                  <a:schemeClr val="lt1"/>
                </a:solidFill>
              </a:rPr>
              <a:t>Binary 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67" name="Google Shape;467;p28"/>
          <p:cNvSpPr txBox="1"/>
          <p:nvPr/>
        </p:nvSpPr>
        <p:spPr>
          <a:xfrm>
            <a:off x="1381175" y="4835525"/>
            <a:ext cx="1041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</a:rPr>
              <a:t>to convert an octal number to binary, each octal digit is converted to its 3-bit binary equivalent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graphicFrame>
        <p:nvGraphicFramePr>
          <p:cNvPr id="468" name="Google Shape;468;p28"/>
          <p:cNvGraphicFramePr/>
          <p:nvPr/>
        </p:nvGraphicFramePr>
        <p:xfrm>
          <a:off x="1212375" y="5275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octal digit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6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7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Binary Equivalent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000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001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010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011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110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111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69" name="Google Shape;469;p28"/>
          <p:cNvSpPr txBox="1"/>
          <p:nvPr/>
        </p:nvSpPr>
        <p:spPr>
          <a:xfrm>
            <a:off x="4193525" y="4307700"/>
            <a:ext cx="425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54673</a:t>
            </a:r>
            <a:r>
              <a:rPr baseline="-25000" lang="es-ES">
                <a:solidFill>
                  <a:schemeClr val="lt1"/>
                </a:solidFill>
              </a:rPr>
              <a:t>8</a:t>
            </a:r>
            <a:r>
              <a:rPr lang="es-ES">
                <a:solidFill>
                  <a:schemeClr val="lt1"/>
                </a:solidFill>
              </a:rPr>
              <a:t>=101 100 110 111 011</a:t>
            </a:r>
            <a:r>
              <a:rPr baseline="-25000" lang="es-ES">
                <a:solidFill>
                  <a:schemeClr val="lt1"/>
                </a:solidFill>
              </a:rPr>
              <a:t>2</a:t>
            </a:r>
            <a:endParaRPr baseline="-25000">
              <a:solidFill>
                <a:schemeClr val="lt1"/>
              </a:solidFill>
            </a:endParaRPr>
          </a:p>
        </p:txBody>
      </p:sp>
      <p:sp>
        <p:nvSpPr>
          <p:cNvPr id="470" name="Google Shape;470;p28"/>
          <p:cNvSpPr/>
          <p:nvPr/>
        </p:nvSpPr>
        <p:spPr>
          <a:xfrm>
            <a:off x="7383750" y="2831875"/>
            <a:ext cx="332075" cy="10500"/>
          </a:xfrm>
          <a:custGeom>
            <a:rect b="b" l="l" r="r" t="t"/>
            <a:pathLst>
              <a:path extrusionOk="0" h="420" w="13283">
                <a:moveTo>
                  <a:pt x="839" y="420"/>
                </a:moveTo>
                <a:cubicBezTo>
                  <a:pt x="3495" y="420"/>
                  <a:pt x="6152" y="420"/>
                  <a:pt x="8808" y="420"/>
                </a:cubicBezTo>
                <a:cubicBezTo>
                  <a:pt x="9927" y="420"/>
                  <a:pt x="13283" y="420"/>
                  <a:pt x="12164" y="420"/>
                </a:cubicBezTo>
                <a:cubicBezTo>
                  <a:pt x="8107" y="420"/>
                  <a:pt x="4057" y="0"/>
                  <a:pt x="0" y="0"/>
                </a:cubicBezTo>
              </a:path>
            </a:pathLst>
          </a:custGeom>
          <a:noFill/>
          <a:ln cap="flat" cmpd="sng" w="19050">
            <a:solidFill>
              <a:srgbClr val="F2553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1" name="Google Shape;471;p28"/>
          <p:cNvSpPr/>
          <p:nvPr/>
        </p:nvSpPr>
        <p:spPr>
          <a:xfrm>
            <a:off x="6904175" y="2808888"/>
            <a:ext cx="332075" cy="10500"/>
          </a:xfrm>
          <a:custGeom>
            <a:rect b="b" l="l" r="r" t="t"/>
            <a:pathLst>
              <a:path extrusionOk="0" h="420" w="13283">
                <a:moveTo>
                  <a:pt x="839" y="420"/>
                </a:moveTo>
                <a:cubicBezTo>
                  <a:pt x="3495" y="420"/>
                  <a:pt x="6152" y="420"/>
                  <a:pt x="8808" y="420"/>
                </a:cubicBezTo>
                <a:cubicBezTo>
                  <a:pt x="9927" y="420"/>
                  <a:pt x="13283" y="420"/>
                  <a:pt x="12164" y="420"/>
                </a:cubicBezTo>
                <a:cubicBezTo>
                  <a:pt x="8107" y="420"/>
                  <a:pt x="4057" y="0"/>
                  <a:pt x="0" y="0"/>
                </a:cubicBezTo>
              </a:path>
            </a:pathLst>
          </a:custGeom>
          <a:noFill/>
          <a:ln cap="flat" cmpd="sng" w="19050">
            <a:solidFill>
              <a:srgbClr val="F2553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2" name="Google Shape;472;p28"/>
          <p:cNvSpPr/>
          <p:nvPr/>
        </p:nvSpPr>
        <p:spPr>
          <a:xfrm>
            <a:off x="6430475" y="2808875"/>
            <a:ext cx="332075" cy="10500"/>
          </a:xfrm>
          <a:custGeom>
            <a:rect b="b" l="l" r="r" t="t"/>
            <a:pathLst>
              <a:path extrusionOk="0" h="420" w="13283">
                <a:moveTo>
                  <a:pt x="839" y="420"/>
                </a:moveTo>
                <a:cubicBezTo>
                  <a:pt x="3495" y="420"/>
                  <a:pt x="6152" y="420"/>
                  <a:pt x="8808" y="420"/>
                </a:cubicBezTo>
                <a:cubicBezTo>
                  <a:pt x="9927" y="420"/>
                  <a:pt x="13283" y="420"/>
                  <a:pt x="12164" y="420"/>
                </a:cubicBezTo>
                <a:cubicBezTo>
                  <a:pt x="8107" y="420"/>
                  <a:pt x="4057" y="0"/>
                  <a:pt x="0" y="0"/>
                </a:cubicBezTo>
              </a:path>
            </a:pathLst>
          </a:custGeom>
          <a:noFill/>
          <a:ln cap="flat" cmpd="sng" w="19050">
            <a:solidFill>
              <a:srgbClr val="F2553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3" name="Google Shape;473;p28"/>
          <p:cNvSpPr/>
          <p:nvPr/>
        </p:nvSpPr>
        <p:spPr>
          <a:xfrm>
            <a:off x="5897075" y="2808875"/>
            <a:ext cx="332075" cy="10500"/>
          </a:xfrm>
          <a:custGeom>
            <a:rect b="b" l="l" r="r" t="t"/>
            <a:pathLst>
              <a:path extrusionOk="0" h="420" w="13283">
                <a:moveTo>
                  <a:pt x="839" y="420"/>
                </a:moveTo>
                <a:cubicBezTo>
                  <a:pt x="3495" y="420"/>
                  <a:pt x="6152" y="420"/>
                  <a:pt x="8808" y="420"/>
                </a:cubicBezTo>
                <a:cubicBezTo>
                  <a:pt x="9927" y="420"/>
                  <a:pt x="13283" y="420"/>
                  <a:pt x="12164" y="420"/>
                </a:cubicBezTo>
                <a:cubicBezTo>
                  <a:pt x="8107" y="420"/>
                  <a:pt x="4057" y="0"/>
                  <a:pt x="0" y="0"/>
                </a:cubicBezTo>
              </a:path>
            </a:pathLst>
          </a:custGeom>
          <a:noFill/>
          <a:ln cap="flat" cmpd="sng" w="19050">
            <a:solidFill>
              <a:srgbClr val="F2553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4" name="Google Shape;474;p28"/>
          <p:cNvSpPr/>
          <p:nvPr/>
        </p:nvSpPr>
        <p:spPr>
          <a:xfrm>
            <a:off x="7334050" y="3340800"/>
            <a:ext cx="332075" cy="10500"/>
          </a:xfrm>
          <a:custGeom>
            <a:rect b="b" l="l" r="r" t="t"/>
            <a:pathLst>
              <a:path extrusionOk="0" h="420" w="13283">
                <a:moveTo>
                  <a:pt x="839" y="420"/>
                </a:moveTo>
                <a:cubicBezTo>
                  <a:pt x="3495" y="420"/>
                  <a:pt x="6152" y="420"/>
                  <a:pt x="8808" y="420"/>
                </a:cubicBezTo>
                <a:cubicBezTo>
                  <a:pt x="9927" y="420"/>
                  <a:pt x="13283" y="420"/>
                  <a:pt x="12164" y="420"/>
                </a:cubicBezTo>
                <a:cubicBezTo>
                  <a:pt x="8107" y="420"/>
                  <a:pt x="4057" y="0"/>
                  <a:pt x="0" y="0"/>
                </a:cubicBezTo>
              </a:path>
            </a:pathLst>
          </a:custGeom>
          <a:noFill/>
          <a:ln cap="flat" cmpd="sng" w="19050">
            <a:solidFill>
              <a:srgbClr val="F2553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5" name="Google Shape;475;p28"/>
          <p:cNvSpPr/>
          <p:nvPr/>
        </p:nvSpPr>
        <p:spPr>
          <a:xfrm>
            <a:off x="6926550" y="3365275"/>
            <a:ext cx="332075" cy="10500"/>
          </a:xfrm>
          <a:custGeom>
            <a:rect b="b" l="l" r="r" t="t"/>
            <a:pathLst>
              <a:path extrusionOk="0" h="420" w="13283">
                <a:moveTo>
                  <a:pt x="839" y="420"/>
                </a:moveTo>
                <a:cubicBezTo>
                  <a:pt x="3495" y="420"/>
                  <a:pt x="6152" y="420"/>
                  <a:pt x="8808" y="420"/>
                </a:cubicBezTo>
                <a:cubicBezTo>
                  <a:pt x="9927" y="420"/>
                  <a:pt x="13283" y="420"/>
                  <a:pt x="12164" y="420"/>
                </a:cubicBezTo>
                <a:cubicBezTo>
                  <a:pt x="8107" y="420"/>
                  <a:pt x="4057" y="0"/>
                  <a:pt x="0" y="0"/>
                </a:cubicBezTo>
              </a:path>
            </a:pathLst>
          </a:custGeom>
          <a:noFill/>
          <a:ln cap="flat" cmpd="sng" w="19050">
            <a:solidFill>
              <a:srgbClr val="F25535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9"/>
          <p:cNvSpPr/>
          <p:nvPr/>
        </p:nvSpPr>
        <p:spPr>
          <a:xfrm>
            <a:off x="259227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Decimal</a:t>
            </a:r>
            <a:endParaRPr sz="2200"/>
          </a:p>
        </p:txBody>
      </p:sp>
      <p:sp>
        <p:nvSpPr>
          <p:cNvPr id="482" name="Google Shape;482;p29"/>
          <p:cNvSpPr/>
          <p:nvPr/>
        </p:nvSpPr>
        <p:spPr>
          <a:xfrm>
            <a:off x="623772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Octal</a:t>
            </a:r>
            <a:endParaRPr sz="2200"/>
          </a:p>
        </p:txBody>
      </p:sp>
      <p:sp>
        <p:nvSpPr>
          <p:cNvPr id="483" name="Google Shape;483;p29"/>
          <p:cNvSpPr/>
          <p:nvPr/>
        </p:nvSpPr>
        <p:spPr>
          <a:xfrm>
            <a:off x="259227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Binary</a:t>
            </a:r>
            <a:endParaRPr sz="2200"/>
          </a:p>
        </p:txBody>
      </p:sp>
      <p:sp>
        <p:nvSpPr>
          <p:cNvPr id="484" name="Google Shape;484;p29"/>
          <p:cNvSpPr/>
          <p:nvPr/>
        </p:nvSpPr>
        <p:spPr>
          <a:xfrm>
            <a:off x="634832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Hexadecimal</a:t>
            </a:r>
            <a:endParaRPr sz="2200"/>
          </a:p>
        </p:txBody>
      </p:sp>
      <p:sp>
        <p:nvSpPr>
          <p:cNvPr id="485" name="Google Shape;485;p29"/>
          <p:cNvSpPr txBox="1"/>
          <p:nvPr/>
        </p:nvSpPr>
        <p:spPr>
          <a:xfrm>
            <a:off x="3431150" y="368125"/>
            <a:ext cx="6819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lt1"/>
                </a:solidFill>
              </a:rPr>
              <a:t> Decimal to Hexadecimal</a:t>
            </a:r>
            <a:endParaRPr sz="3300">
              <a:solidFill>
                <a:schemeClr val="lt1"/>
              </a:solidFill>
            </a:endParaRPr>
          </a:p>
        </p:txBody>
      </p:sp>
      <p:cxnSp>
        <p:nvCxnSpPr>
          <p:cNvPr id="486" name="Google Shape;486;p29"/>
          <p:cNvCxnSpPr>
            <a:stCxn id="481" idx="2"/>
            <a:endCxn id="484" idx="0"/>
          </p:cNvCxnSpPr>
          <p:nvPr/>
        </p:nvCxnSpPr>
        <p:spPr>
          <a:xfrm>
            <a:off x="3908579" y="2590732"/>
            <a:ext cx="3756000" cy="1275900"/>
          </a:xfrm>
          <a:prstGeom prst="straightConnector1">
            <a:avLst/>
          </a:prstGeom>
          <a:noFill/>
          <a:ln cap="flat" cmpd="sng" w="38100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0"/>
          <p:cNvSpPr txBox="1"/>
          <p:nvPr/>
        </p:nvSpPr>
        <p:spPr>
          <a:xfrm>
            <a:off x="972000" y="0"/>
            <a:ext cx="102480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s-ES" sz="2900">
                <a:solidFill>
                  <a:schemeClr val="lt1"/>
                </a:solidFill>
              </a:rPr>
              <a:t>Number </a:t>
            </a:r>
            <a:r>
              <a:rPr lang="es-ES" sz="2900">
                <a:solidFill>
                  <a:schemeClr val="lt1"/>
                </a:solidFill>
              </a:rPr>
              <a:t>system</a:t>
            </a:r>
            <a:r>
              <a:rPr lang="es-ES" sz="2900">
                <a:solidFill>
                  <a:schemeClr val="lt1"/>
                </a:solidFill>
              </a:rPr>
              <a:t> relationship</a:t>
            </a:r>
            <a:endParaRPr sz="2900">
              <a:solidFill>
                <a:schemeClr val="lt1"/>
              </a:solidFill>
            </a:endParaRPr>
          </a:p>
        </p:txBody>
      </p:sp>
      <p:graphicFrame>
        <p:nvGraphicFramePr>
          <p:cNvPr id="493" name="Google Shape;493;p30"/>
          <p:cNvGraphicFramePr/>
          <p:nvPr/>
        </p:nvGraphicFramePr>
        <p:xfrm>
          <a:off x="1686175" y="5437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748525"/>
                <a:gridCol w="609625"/>
                <a:gridCol w="609625"/>
                <a:gridCol w="2052050"/>
              </a:tblGrid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Hexadecimal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Decimal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Octal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Binary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0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0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0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0000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0001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2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2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2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0010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3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3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3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0011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4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4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4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0100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5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5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5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0101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6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6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6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0110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7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7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7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0111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8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8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10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1000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94" name="Google Shape;494;p30"/>
          <p:cNvGraphicFramePr/>
          <p:nvPr/>
        </p:nvGraphicFramePr>
        <p:xfrm>
          <a:off x="5947550" y="5437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748525"/>
                <a:gridCol w="609625"/>
                <a:gridCol w="609625"/>
                <a:gridCol w="2052050"/>
              </a:tblGrid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Hexadecimal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Decimal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Octal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Binary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9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9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11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1001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A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10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12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1010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B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11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13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1011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C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12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14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1100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D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13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15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1101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E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14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16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1110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F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15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17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lt1"/>
                          </a:solidFill>
                        </a:rPr>
                        <a:t>1111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1"/>
          <p:cNvSpPr txBox="1"/>
          <p:nvPr/>
        </p:nvSpPr>
        <p:spPr>
          <a:xfrm>
            <a:off x="1316425" y="692400"/>
            <a:ext cx="10336200" cy="5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Hexadecimal</a:t>
            </a: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number system has ( 16 symbols) - 0 to 9 and A to F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is also a positional value system.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Hexadecimal equivalent of any decimal number can be found </a:t>
            </a:r>
            <a:r>
              <a:rPr lang="es-ES" sz="2100">
                <a:solidFill>
                  <a:schemeClr val="lt1"/>
                </a:solidFill>
              </a:rPr>
              <a:t>by repeated division of the number by 16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1"/>
          <p:cNvSpPr txBox="1"/>
          <p:nvPr/>
        </p:nvSpPr>
        <p:spPr>
          <a:xfrm>
            <a:off x="2649125" y="210725"/>
            <a:ext cx="71232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chemeClr val="lt1"/>
                </a:solidFill>
              </a:rPr>
              <a:t>D</a:t>
            </a:r>
            <a:r>
              <a:rPr lang="es-ES" sz="2600">
                <a:solidFill>
                  <a:schemeClr val="lt1"/>
                </a:solidFill>
              </a:rPr>
              <a:t>ecimal to Hexadecimal Number System</a:t>
            </a:r>
            <a:endParaRPr sz="2600">
              <a:solidFill>
                <a:schemeClr val="lt1"/>
              </a:solidFill>
            </a:endParaRPr>
          </a:p>
        </p:txBody>
      </p:sp>
      <p:graphicFrame>
        <p:nvGraphicFramePr>
          <p:cNvPr id="502" name="Google Shape;502;p31"/>
          <p:cNvGraphicFramePr/>
          <p:nvPr/>
        </p:nvGraphicFramePr>
        <p:xfrm>
          <a:off x="2378025" y="177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727300"/>
                <a:gridCol w="727300"/>
                <a:gridCol w="727300"/>
                <a:gridCol w="727300"/>
                <a:gridCol w="727300"/>
                <a:gridCol w="7273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5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4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3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2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0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3" name="Google Shape;503;p31"/>
          <p:cNvPicPr preferRelativeResize="0"/>
          <p:nvPr/>
        </p:nvPicPr>
        <p:blipFill rotWithShape="1">
          <a:blip r:embed="rId3">
            <a:alphaModFix/>
          </a:blip>
          <a:srcRect b="30224" l="17169" r="66547" t="23468"/>
          <a:stretch/>
        </p:blipFill>
        <p:spPr>
          <a:xfrm>
            <a:off x="1316425" y="3626525"/>
            <a:ext cx="2712525" cy="256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1"/>
          <p:cNvPicPr preferRelativeResize="0"/>
          <p:nvPr/>
        </p:nvPicPr>
        <p:blipFill rotWithShape="1">
          <a:blip r:embed="rId4">
            <a:alphaModFix/>
          </a:blip>
          <a:srcRect b="28694" l="16165" r="58809" t="27126"/>
          <a:stretch/>
        </p:blipFill>
        <p:spPr>
          <a:xfrm>
            <a:off x="4364627" y="3626525"/>
            <a:ext cx="3626557" cy="256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1"/>
          <p:cNvPicPr preferRelativeResize="0"/>
          <p:nvPr/>
        </p:nvPicPr>
        <p:blipFill rotWithShape="1">
          <a:blip r:embed="rId5">
            <a:alphaModFix/>
          </a:blip>
          <a:srcRect b="30226" l="16638" r="65661" t="26660"/>
          <a:stretch/>
        </p:blipFill>
        <p:spPr>
          <a:xfrm>
            <a:off x="8464650" y="3528050"/>
            <a:ext cx="3409976" cy="27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2"/>
          <p:cNvSpPr/>
          <p:nvPr/>
        </p:nvSpPr>
        <p:spPr>
          <a:xfrm>
            <a:off x="259227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Decimal</a:t>
            </a:r>
            <a:endParaRPr sz="2200"/>
          </a:p>
        </p:txBody>
      </p:sp>
      <p:sp>
        <p:nvSpPr>
          <p:cNvPr id="512" name="Google Shape;512;p32"/>
          <p:cNvSpPr/>
          <p:nvPr/>
        </p:nvSpPr>
        <p:spPr>
          <a:xfrm>
            <a:off x="623772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Octal</a:t>
            </a:r>
            <a:endParaRPr sz="2200"/>
          </a:p>
        </p:txBody>
      </p:sp>
      <p:sp>
        <p:nvSpPr>
          <p:cNvPr id="513" name="Google Shape;513;p32"/>
          <p:cNvSpPr/>
          <p:nvPr/>
        </p:nvSpPr>
        <p:spPr>
          <a:xfrm>
            <a:off x="259227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Binary</a:t>
            </a:r>
            <a:endParaRPr sz="2200"/>
          </a:p>
        </p:txBody>
      </p:sp>
      <p:sp>
        <p:nvSpPr>
          <p:cNvPr id="514" name="Google Shape;514;p32"/>
          <p:cNvSpPr/>
          <p:nvPr/>
        </p:nvSpPr>
        <p:spPr>
          <a:xfrm>
            <a:off x="634832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Hexadecimal</a:t>
            </a:r>
            <a:endParaRPr sz="2200"/>
          </a:p>
        </p:txBody>
      </p:sp>
      <p:sp>
        <p:nvSpPr>
          <p:cNvPr id="515" name="Google Shape;515;p32"/>
          <p:cNvSpPr txBox="1"/>
          <p:nvPr/>
        </p:nvSpPr>
        <p:spPr>
          <a:xfrm>
            <a:off x="3431150" y="368125"/>
            <a:ext cx="6819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lt1"/>
                </a:solidFill>
              </a:rPr>
              <a:t> Hexadecimal  to </a:t>
            </a:r>
            <a:r>
              <a:rPr lang="es-ES" sz="3300">
                <a:solidFill>
                  <a:schemeClr val="lt1"/>
                </a:solidFill>
              </a:rPr>
              <a:t> Decimal  </a:t>
            </a:r>
            <a:endParaRPr sz="3300">
              <a:solidFill>
                <a:schemeClr val="lt1"/>
              </a:solidFill>
            </a:endParaRPr>
          </a:p>
        </p:txBody>
      </p:sp>
      <p:cxnSp>
        <p:nvCxnSpPr>
          <p:cNvPr id="516" name="Google Shape;516;p32"/>
          <p:cNvCxnSpPr>
            <a:stCxn id="514" idx="0"/>
            <a:endCxn id="511" idx="2"/>
          </p:cNvCxnSpPr>
          <p:nvPr/>
        </p:nvCxnSpPr>
        <p:spPr>
          <a:xfrm rot="10800000">
            <a:off x="3908629" y="2590675"/>
            <a:ext cx="3756000" cy="1275900"/>
          </a:xfrm>
          <a:prstGeom prst="straightConnector1">
            <a:avLst/>
          </a:prstGeom>
          <a:noFill/>
          <a:ln cap="flat" cmpd="sng" w="38100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3"/>
          <p:cNvSpPr txBox="1"/>
          <p:nvPr/>
        </p:nvSpPr>
        <p:spPr>
          <a:xfrm>
            <a:off x="1316425" y="692400"/>
            <a:ext cx="10875600" cy="6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Hexadecimal number system has ( 16 symbols) - 0 to 9 and A to F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is also a positional value system.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Hexadecimal equivalent of any decimal number can be found </a:t>
            </a:r>
            <a:r>
              <a:rPr lang="es-ES" sz="2100">
                <a:solidFill>
                  <a:schemeClr val="lt1"/>
                </a:solidFill>
              </a:rPr>
              <a:t>by repeated division of the number by 16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1D9</a:t>
            </a:r>
            <a:r>
              <a:rPr baseline="-25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 1x16</a:t>
            </a:r>
            <a:r>
              <a:rPr baseline="30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+ 13x16</a:t>
            </a:r>
            <a:r>
              <a:rPr baseline="30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+ 9x16</a:t>
            </a:r>
            <a:r>
              <a:rPr baseline="30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ABC</a:t>
            </a:r>
            <a:r>
              <a:rPr baseline="-25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=  C x 16</a:t>
            </a:r>
            <a:r>
              <a:rPr baseline="30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 12 x  1   =      12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=  256 + 208  + 9                                                       =  B x 16</a:t>
            </a:r>
            <a:r>
              <a:rPr baseline="30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= 11 x 16  =   176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=  473</a:t>
            </a:r>
            <a:r>
              <a:rPr baseline="-25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                                                                                                                        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  A x 16</a:t>
            </a:r>
            <a:r>
              <a:rPr baseline="30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= 10 x 256=2560</a:t>
            </a:r>
            <a:r>
              <a:rPr baseline="-25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27BF</a:t>
            </a:r>
            <a:r>
              <a:rPr baseline="-25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 2x16</a:t>
            </a:r>
            <a:r>
              <a:rPr baseline="30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+ 7x16</a:t>
            </a:r>
            <a:r>
              <a:rPr baseline="30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+ 11x16</a:t>
            </a:r>
            <a:r>
              <a:rPr baseline="30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+ 15x16</a:t>
            </a:r>
            <a:r>
              <a:rPr baseline="30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-------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=  8192 + 1792 + 176 + 15                                                                       2748</a:t>
            </a:r>
            <a:r>
              <a:rPr baseline="-25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aseline="-25000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=  10175</a:t>
            </a:r>
            <a:r>
              <a:rPr baseline="-25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aseline="-25000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726</a:t>
            </a:r>
            <a:r>
              <a:rPr baseline="-25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= 7x16</a:t>
            </a:r>
            <a:r>
              <a:rPr baseline="30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+ 2x16</a:t>
            </a:r>
            <a:r>
              <a:rPr baseline="30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+ 6x16</a:t>
            </a:r>
            <a:r>
              <a:rPr baseline="30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aseline="30000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= 1792 + 32 + 6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= 1830</a:t>
            </a:r>
            <a:r>
              <a:rPr baseline="-25000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aseline="-25000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3"/>
          <p:cNvSpPr txBox="1"/>
          <p:nvPr/>
        </p:nvSpPr>
        <p:spPr>
          <a:xfrm>
            <a:off x="2649125" y="210725"/>
            <a:ext cx="71232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chemeClr val="lt1"/>
                </a:solidFill>
              </a:rPr>
              <a:t>Hexadecimal to Decimal Number System</a:t>
            </a:r>
            <a:endParaRPr sz="2600">
              <a:solidFill>
                <a:schemeClr val="lt1"/>
              </a:solidFill>
            </a:endParaRPr>
          </a:p>
        </p:txBody>
      </p:sp>
      <p:graphicFrame>
        <p:nvGraphicFramePr>
          <p:cNvPr id="524" name="Google Shape;524;p33"/>
          <p:cNvGraphicFramePr/>
          <p:nvPr/>
        </p:nvGraphicFramePr>
        <p:xfrm>
          <a:off x="2378025" y="177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727300"/>
                <a:gridCol w="727300"/>
                <a:gridCol w="727300"/>
                <a:gridCol w="727300"/>
                <a:gridCol w="727300"/>
                <a:gridCol w="7273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5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4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3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2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0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/>
          <p:nvPr/>
        </p:nvSpPr>
        <p:spPr>
          <a:xfrm>
            <a:off x="259227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Decimal</a:t>
            </a:r>
            <a:endParaRPr sz="2200"/>
          </a:p>
        </p:txBody>
      </p:sp>
      <p:sp>
        <p:nvSpPr>
          <p:cNvPr id="531" name="Google Shape;531;p34"/>
          <p:cNvSpPr/>
          <p:nvPr/>
        </p:nvSpPr>
        <p:spPr>
          <a:xfrm>
            <a:off x="623772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Octal</a:t>
            </a:r>
            <a:endParaRPr sz="2200"/>
          </a:p>
        </p:txBody>
      </p:sp>
      <p:sp>
        <p:nvSpPr>
          <p:cNvPr id="532" name="Google Shape;532;p34"/>
          <p:cNvSpPr/>
          <p:nvPr/>
        </p:nvSpPr>
        <p:spPr>
          <a:xfrm>
            <a:off x="259227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Binary</a:t>
            </a:r>
            <a:endParaRPr sz="2200"/>
          </a:p>
        </p:txBody>
      </p:sp>
      <p:sp>
        <p:nvSpPr>
          <p:cNvPr id="533" name="Google Shape;533;p34"/>
          <p:cNvSpPr/>
          <p:nvPr/>
        </p:nvSpPr>
        <p:spPr>
          <a:xfrm>
            <a:off x="634832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Hexadecimal</a:t>
            </a:r>
            <a:endParaRPr sz="2200"/>
          </a:p>
        </p:txBody>
      </p:sp>
      <p:sp>
        <p:nvSpPr>
          <p:cNvPr id="534" name="Google Shape;534;p34"/>
          <p:cNvSpPr txBox="1"/>
          <p:nvPr/>
        </p:nvSpPr>
        <p:spPr>
          <a:xfrm>
            <a:off x="3431150" y="368125"/>
            <a:ext cx="6819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lt1"/>
                </a:solidFill>
              </a:rPr>
              <a:t> Binary to Hexadecimal</a:t>
            </a:r>
            <a:endParaRPr sz="3300">
              <a:solidFill>
                <a:schemeClr val="lt1"/>
              </a:solidFill>
            </a:endParaRPr>
          </a:p>
        </p:txBody>
      </p:sp>
      <p:cxnSp>
        <p:nvCxnSpPr>
          <p:cNvPr id="535" name="Google Shape;535;p34"/>
          <p:cNvCxnSpPr>
            <a:stCxn id="532" idx="3"/>
            <a:endCxn id="533" idx="1"/>
          </p:cNvCxnSpPr>
          <p:nvPr/>
        </p:nvCxnSpPr>
        <p:spPr>
          <a:xfrm>
            <a:off x="5224883" y="4330516"/>
            <a:ext cx="1123500" cy="0"/>
          </a:xfrm>
          <a:prstGeom prst="straightConnector1">
            <a:avLst/>
          </a:prstGeom>
          <a:noFill/>
          <a:ln cap="flat" cmpd="sng" w="38100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5"/>
          <p:cNvSpPr txBox="1"/>
          <p:nvPr/>
        </p:nvSpPr>
        <p:spPr>
          <a:xfrm>
            <a:off x="3366400" y="238675"/>
            <a:ext cx="610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Binary to Hexadecimal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42" name="Google Shape;542;p35"/>
          <p:cNvSpPr txBox="1"/>
          <p:nvPr/>
        </p:nvSpPr>
        <p:spPr>
          <a:xfrm>
            <a:off x="1381175" y="821275"/>
            <a:ext cx="9516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To convert a binary number to hexadecimal number, these steps are followed:-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Starting from the least significant bit, make groups of four  bits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if there are one or two bits less in making the groups, 0s can be added after the most significant bit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convert each group into its equivalent hexadecimal  number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543" name="Google Shape;543;p35"/>
          <p:cNvSpPr txBox="1"/>
          <p:nvPr/>
        </p:nvSpPr>
        <p:spPr>
          <a:xfrm>
            <a:off x="1662900" y="2327076"/>
            <a:ext cx="3085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lt1"/>
                </a:solidFill>
              </a:rPr>
              <a:t>101  1011   0101</a:t>
            </a:r>
            <a:r>
              <a:rPr baseline="-25000" lang="es-ES" sz="1700">
                <a:solidFill>
                  <a:schemeClr val="lt1"/>
                </a:solidFill>
              </a:rPr>
              <a:t>2</a:t>
            </a:r>
            <a:r>
              <a:rPr lang="es-ES" sz="1700">
                <a:solidFill>
                  <a:schemeClr val="lt1"/>
                </a:solidFill>
              </a:rPr>
              <a:t>= 5B5</a:t>
            </a:r>
            <a:r>
              <a:rPr baseline="-25000" lang="es-ES" sz="1700">
                <a:solidFill>
                  <a:schemeClr val="lt1"/>
                </a:solidFill>
              </a:rPr>
              <a:t>16</a:t>
            </a:r>
            <a:endParaRPr baseline="-25000" sz="1700">
              <a:solidFill>
                <a:schemeClr val="lt1"/>
              </a:solidFill>
            </a:endParaRPr>
          </a:p>
        </p:txBody>
      </p:sp>
      <p:sp>
        <p:nvSpPr>
          <p:cNvPr id="544" name="Google Shape;544;p35"/>
          <p:cNvSpPr txBox="1"/>
          <p:nvPr/>
        </p:nvSpPr>
        <p:spPr>
          <a:xfrm>
            <a:off x="1381175" y="3428988"/>
            <a:ext cx="610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Octal to Binary 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45" name="Google Shape;545;p35"/>
          <p:cNvSpPr txBox="1"/>
          <p:nvPr/>
        </p:nvSpPr>
        <p:spPr>
          <a:xfrm>
            <a:off x="1381175" y="4097000"/>
            <a:ext cx="8696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</a:rPr>
              <a:t>to convert an hexadecimal  number to binary, each hexadecimal digit is converted to its 4-bit binary equivalent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u="sng">
                <a:solidFill>
                  <a:schemeClr val="hlink"/>
                </a:solidFill>
                <a:hlinkClick action="ppaction://hlinksldjump" r:id="rId3"/>
              </a:rPr>
              <a:t>goto slide 8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</a:rPr>
              <a:t>78BA</a:t>
            </a:r>
            <a:r>
              <a:rPr baseline="-25000" lang="es-ES" sz="1800">
                <a:solidFill>
                  <a:schemeClr val="lt1"/>
                </a:solidFill>
              </a:rPr>
              <a:t>16</a:t>
            </a:r>
            <a:r>
              <a:rPr lang="es-ES" sz="1800">
                <a:solidFill>
                  <a:schemeClr val="lt1"/>
                </a:solidFill>
              </a:rPr>
              <a:t>= 0111 1000 1011 1010</a:t>
            </a:r>
            <a:r>
              <a:rPr baseline="-25000" lang="es-ES" sz="1800">
                <a:solidFill>
                  <a:schemeClr val="lt1"/>
                </a:solidFill>
              </a:rPr>
              <a:t>2</a:t>
            </a:r>
            <a:endParaRPr baseline="-25000" sz="1800">
              <a:solidFill>
                <a:schemeClr val="lt1"/>
              </a:solidFill>
            </a:endParaRPr>
          </a:p>
        </p:txBody>
      </p:sp>
      <p:sp>
        <p:nvSpPr>
          <p:cNvPr id="546" name="Google Shape;546;p35"/>
          <p:cNvSpPr txBox="1"/>
          <p:nvPr/>
        </p:nvSpPr>
        <p:spPr>
          <a:xfrm>
            <a:off x="3600425" y="3604400"/>
            <a:ext cx="425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</a:rPr>
              <a:t>54673</a:t>
            </a:r>
            <a:r>
              <a:rPr baseline="-25000" lang="es-ES" sz="2000">
                <a:solidFill>
                  <a:schemeClr val="lt1"/>
                </a:solidFill>
              </a:rPr>
              <a:t>8</a:t>
            </a:r>
            <a:r>
              <a:rPr lang="es-ES" sz="2000">
                <a:solidFill>
                  <a:schemeClr val="lt1"/>
                </a:solidFill>
              </a:rPr>
              <a:t>=101 100 110 111 011</a:t>
            </a:r>
            <a:r>
              <a:rPr baseline="-25000" lang="es-ES" sz="2000">
                <a:solidFill>
                  <a:schemeClr val="lt1"/>
                </a:solidFill>
              </a:rPr>
              <a:t>2</a:t>
            </a:r>
            <a:endParaRPr baseline="-25000" sz="2000">
              <a:solidFill>
                <a:schemeClr val="lt1"/>
              </a:solidFill>
            </a:endParaRPr>
          </a:p>
        </p:txBody>
      </p:sp>
      <p:cxnSp>
        <p:nvCxnSpPr>
          <p:cNvPr id="547" name="Google Shape;547;p35"/>
          <p:cNvCxnSpPr/>
          <p:nvPr/>
        </p:nvCxnSpPr>
        <p:spPr>
          <a:xfrm>
            <a:off x="2914500" y="2720076"/>
            <a:ext cx="443700" cy="534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8" name="Google Shape;548;p35"/>
          <p:cNvCxnSpPr/>
          <p:nvPr/>
        </p:nvCxnSpPr>
        <p:spPr>
          <a:xfrm>
            <a:off x="2323100" y="2720076"/>
            <a:ext cx="443700" cy="534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9" name="Google Shape;549;p35"/>
          <p:cNvCxnSpPr/>
          <p:nvPr/>
        </p:nvCxnSpPr>
        <p:spPr>
          <a:xfrm>
            <a:off x="1727000" y="2720076"/>
            <a:ext cx="443700" cy="534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50" name="Google Shape;55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1850" y="5503900"/>
            <a:ext cx="71056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1050" y="2309938"/>
            <a:ext cx="568642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/>
          <p:nvPr/>
        </p:nvSpPr>
        <p:spPr>
          <a:xfrm>
            <a:off x="1977325" y="0"/>
            <a:ext cx="84627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lt1"/>
                </a:solidFill>
              </a:rPr>
              <a:t>Number system</a:t>
            </a:r>
            <a:endParaRPr sz="3300">
              <a:solidFill>
                <a:schemeClr val="lt1"/>
              </a:solidFill>
            </a:endParaRPr>
          </a:p>
        </p:txBody>
      </p:sp>
      <p:sp>
        <p:nvSpPr>
          <p:cNvPr id="259" name="Google Shape;259;p9"/>
          <p:cNvSpPr txBox="1"/>
          <p:nvPr/>
        </p:nvSpPr>
        <p:spPr>
          <a:xfrm>
            <a:off x="819625" y="476025"/>
            <a:ext cx="10778100" cy="6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The technique to represent and work with numbers is called number system.</a:t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major number system are:</a:t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Decimal number system</a:t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binary number system</a:t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octal number system</a:t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hexadecimal number system</a:t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 Decimal number system</a:t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              Base 10 number system having digits from 0 to 9.</a:t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              positional value system</a:t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Example</a:t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  737  -   7 x 10</a:t>
            </a:r>
            <a:r>
              <a:rPr baseline="30000"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 + 3 x 10</a:t>
            </a:r>
            <a:r>
              <a:rPr baseline="30000"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+ 7 x 10</a:t>
            </a:r>
            <a:r>
              <a:rPr baseline="30000"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0 </a:t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8965 -   8 x 10</a:t>
            </a:r>
            <a:r>
              <a:rPr baseline="30000"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 + 9 x 10</a:t>
            </a:r>
            <a:r>
              <a:rPr baseline="30000"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 + 6 x 10</a:t>
            </a:r>
            <a:r>
              <a:rPr baseline="30000"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 + 5 x 10</a:t>
            </a:r>
            <a:r>
              <a:rPr baseline="30000"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1000+200+30+4+0.5+0.06+0.007= 1234.567</a:t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000"/>
              </a:spcAft>
              <a:buNone/>
            </a:pPr>
            <a:r>
              <a:t/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488" y="1465863"/>
            <a:ext cx="463867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300" y="3429000"/>
            <a:ext cx="3287729" cy="310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6"/>
          <p:cNvSpPr/>
          <p:nvPr/>
        </p:nvSpPr>
        <p:spPr>
          <a:xfrm>
            <a:off x="259227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Decimal</a:t>
            </a:r>
            <a:endParaRPr sz="2200"/>
          </a:p>
        </p:txBody>
      </p:sp>
      <p:sp>
        <p:nvSpPr>
          <p:cNvPr id="558" name="Google Shape;558;p36"/>
          <p:cNvSpPr/>
          <p:nvPr/>
        </p:nvSpPr>
        <p:spPr>
          <a:xfrm>
            <a:off x="623772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Octal</a:t>
            </a:r>
            <a:endParaRPr sz="2200"/>
          </a:p>
        </p:txBody>
      </p:sp>
      <p:sp>
        <p:nvSpPr>
          <p:cNvPr id="559" name="Google Shape;559;p36"/>
          <p:cNvSpPr/>
          <p:nvPr/>
        </p:nvSpPr>
        <p:spPr>
          <a:xfrm>
            <a:off x="259227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Binary</a:t>
            </a:r>
            <a:endParaRPr sz="2200"/>
          </a:p>
        </p:txBody>
      </p:sp>
      <p:sp>
        <p:nvSpPr>
          <p:cNvPr id="560" name="Google Shape;560;p36"/>
          <p:cNvSpPr/>
          <p:nvPr/>
        </p:nvSpPr>
        <p:spPr>
          <a:xfrm>
            <a:off x="634832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Hexadecimal</a:t>
            </a:r>
            <a:endParaRPr sz="2200"/>
          </a:p>
        </p:txBody>
      </p:sp>
      <p:sp>
        <p:nvSpPr>
          <p:cNvPr id="561" name="Google Shape;561;p36"/>
          <p:cNvSpPr txBox="1"/>
          <p:nvPr/>
        </p:nvSpPr>
        <p:spPr>
          <a:xfrm>
            <a:off x="3431150" y="368125"/>
            <a:ext cx="6819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lt1"/>
                </a:solidFill>
              </a:rPr>
              <a:t>  Hexadecimal  to Binary</a:t>
            </a:r>
            <a:endParaRPr sz="3300">
              <a:solidFill>
                <a:schemeClr val="lt1"/>
              </a:solidFill>
            </a:endParaRPr>
          </a:p>
        </p:txBody>
      </p:sp>
      <p:cxnSp>
        <p:nvCxnSpPr>
          <p:cNvPr id="562" name="Google Shape;562;p36"/>
          <p:cNvCxnSpPr>
            <a:stCxn id="560" idx="1"/>
          </p:cNvCxnSpPr>
          <p:nvPr/>
        </p:nvCxnSpPr>
        <p:spPr>
          <a:xfrm flipH="1">
            <a:off x="5224825" y="4330516"/>
            <a:ext cx="1123500" cy="142500"/>
          </a:xfrm>
          <a:prstGeom prst="straightConnector1">
            <a:avLst/>
          </a:prstGeom>
          <a:noFill/>
          <a:ln cap="flat" cmpd="sng" w="38100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7"/>
          <p:cNvSpPr txBox="1"/>
          <p:nvPr/>
        </p:nvSpPr>
        <p:spPr>
          <a:xfrm>
            <a:off x="3366400" y="238675"/>
            <a:ext cx="610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Hexadecimal  to Binary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69" name="Google Shape;569;p37"/>
          <p:cNvSpPr txBox="1"/>
          <p:nvPr/>
        </p:nvSpPr>
        <p:spPr>
          <a:xfrm>
            <a:off x="1834325" y="1403925"/>
            <a:ext cx="6452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                </a:t>
            </a:r>
            <a:r>
              <a:rPr lang="es-ES" sz="2300">
                <a:solidFill>
                  <a:schemeClr val="lt1"/>
                </a:solidFill>
              </a:rPr>
              <a:t>10AF</a:t>
            </a:r>
            <a:r>
              <a:rPr baseline="-25000" lang="es-ES" sz="2300">
                <a:solidFill>
                  <a:schemeClr val="lt1"/>
                </a:solidFill>
              </a:rPr>
              <a:t>16</a:t>
            </a:r>
            <a:endParaRPr baseline="-25000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     0001   0000   1010    1111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570" name="Google Shape;570;p37"/>
          <p:cNvCxnSpPr/>
          <p:nvPr/>
        </p:nvCxnSpPr>
        <p:spPr>
          <a:xfrm flipH="1">
            <a:off x="2891700" y="1835475"/>
            <a:ext cx="582600" cy="3669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1" name="Google Shape;571;p37"/>
          <p:cNvCxnSpPr/>
          <p:nvPr/>
        </p:nvCxnSpPr>
        <p:spPr>
          <a:xfrm flipH="1">
            <a:off x="3517425" y="1878650"/>
            <a:ext cx="43200" cy="3669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2" name="Google Shape;572;p37"/>
          <p:cNvCxnSpPr/>
          <p:nvPr/>
        </p:nvCxnSpPr>
        <p:spPr>
          <a:xfrm>
            <a:off x="3625350" y="1878650"/>
            <a:ext cx="302100" cy="3885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3" name="Google Shape;573;p37"/>
          <p:cNvCxnSpPr/>
          <p:nvPr/>
        </p:nvCxnSpPr>
        <p:spPr>
          <a:xfrm>
            <a:off x="3862725" y="1835475"/>
            <a:ext cx="517800" cy="4317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4" name="Google Shape;574;p37"/>
          <p:cNvSpPr txBox="1"/>
          <p:nvPr/>
        </p:nvSpPr>
        <p:spPr>
          <a:xfrm>
            <a:off x="2071675" y="3043900"/>
            <a:ext cx="32583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               </a:t>
            </a:r>
            <a:r>
              <a:rPr lang="es-ES" sz="2200">
                <a:solidFill>
                  <a:schemeClr val="lt1"/>
                </a:solidFill>
              </a:rPr>
              <a:t>1B0C</a:t>
            </a:r>
            <a:r>
              <a:rPr baseline="-25000" lang="es-ES" sz="2200">
                <a:solidFill>
                  <a:schemeClr val="lt1"/>
                </a:solidFill>
              </a:rPr>
              <a:t>16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0001  1011  0000  1100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  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   1      5     4      1      4    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1B0C</a:t>
            </a:r>
            <a:r>
              <a:rPr baseline="-25000" lang="es-ES" sz="2200">
                <a:solidFill>
                  <a:schemeClr val="lt1"/>
                </a:solidFill>
              </a:rPr>
              <a:t>16</a:t>
            </a:r>
            <a:r>
              <a:rPr lang="es-ES" sz="2200">
                <a:solidFill>
                  <a:schemeClr val="lt1"/>
                </a:solidFill>
              </a:rPr>
              <a:t>=15414</a:t>
            </a:r>
            <a:r>
              <a:rPr baseline="-25000" lang="es-ES" sz="2200">
                <a:solidFill>
                  <a:schemeClr val="lt1"/>
                </a:solidFill>
              </a:rPr>
              <a:t>8</a:t>
            </a:r>
            <a:endParaRPr baseline="-25000"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  </a:t>
            </a:r>
            <a:endParaRPr sz="2200">
              <a:solidFill>
                <a:schemeClr val="lt1"/>
              </a:solidFill>
            </a:endParaRPr>
          </a:p>
        </p:txBody>
      </p:sp>
      <p:cxnSp>
        <p:nvCxnSpPr>
          <p:cNvPr id="575" name="Google Shape;575;p37"/>
          <p:cNvCxnSpPr/>
          <p:nvPr/>
        </p:nvCxnSpPr>
        <p:spPr>
          <a:xfrm flipH="1">
            <a:off x="2783800" y="3429000"/>
            <a:ext cx="582600" cy="3669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6" name="Google Shape;576;p37"/>
          <p:cNvCxnSpPr/>
          <p:nvPr/>
        </p:nvCxnSpPr>
        <p:spPr>
          <a:xfrm flipH="1">
            <a:off x="3156525" y="3475475"/>
            <a:ext cx="404100" cy="4059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7" name="Google Shape;577;p37"/>
          <p:cNvCxnSpPr/>
          <p:nvPr/>
        </p:nvCxnSpPr>
        <p:spPr>
          <a:xfrm>
            <a:off x="3733250" y="3475475"/>
            <a:ext cx="237300" cy="3453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8" name="Google Shape;578;p37"/>
          <p:cNvCxnSpPr/>
          <p:nvPr/>
        </p:nvCxnSpPr>
        <p:spPr>
          <a:xfrm>
            <a:off x="3949025" y="3475475"/>
            <a:ext cx="582600" cy="3453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9" name="Google Shape;579;p37"/>
          <p:cNvCxnSpPr/>
          <p:nvPr/>
        </p:nvCxnSpPr>
        <p:spPr>
          <a:xfrm flipH="1">
            <a:off x="4617925" y="4014925"/>
            <a:ext cx="43200" cy="712200"/>
          </a:xfrm>
          <a:prstGeom prst="straightConnector1">
            <a:avLst/>
          </a:prstGeom>
          <a:noFill/>
          <a:ln cap="flat" cmpd="sng" w="28575">
            <a:solidFill>
              <a:srgbClr val="E3285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0" name="Google Shape;580;p37"/>
          <p:cNvCxnSpPr/>
          <p:nvPr/>
        </p:nvCxnSpPr>
        <p:spPr>
          <a:xfrm flipH="1">
            <a:off x="3970550" y="4014925"/>
            <a:ext cx="43200" cy="712200"/>
          </a:xfrm>
          <a:prstGeom prst="straightConnector1">
            <a:avLst/>
          </a:prstGeom>
          <a:noFill/>
          <a:ln cap="flat" cmpd="sng" w="28575">
            <a:solidFill>
              <a:srgbClr val="E3285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1" name="Google Shape;581;p37"/>
          <p:cNvCxnSpPr/>
          <p:nvPr/>
        </p:nvCxnSpPr>
        <p:spPr>
          <a:xfrm flipH="1">
            <a:off x="3413175" y="4014925"/>
            <a:ext cx="43200" cy="712200"/>
          </a:xfrm>
          <a:prstGeom prst="straightConnector1">
            <a:avLst/>
          </a:prstGeom>
          <a:noFill/>
          <a:ln cap="flat" cmpd="sng" w="28575">
            <a:solidFill>
              <a:srgbClr val="E3285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2" name="Google Shape;582;p37"/>
          <p:cNvCxnSpPr/>
          <p:nvPr/>
        </p:nvCxnSpPr>
        <p:spPr>
          <a:xfrm flipH="1">
            <a:off x="2891700" y="4014925"/>
            <a:ext cx="43200" cy="712200"/>
          </a:xfrm>
          <a:prstGeom prst="straightConnector1">
            <a:avLst/>
          </a:prstGeom>
          <a:noFill/>
          <a:ln cap="flat" cmpd="sng" w="28575">
            <a:solidFill>
              <a:srgbClr val="E3285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3" name="Google Shape;583;p37"/>
          <p:cNvCxnSpPr/>
          <p:nvPr/>
        </p:nvCxnSpPr>
        <p:spPr>
          <a:xfrm flipH="1">
            <a:off x="2284625" y="4014925"/>
            <a:ext cx="43200" cy="712200"/>
          </a:xfrm>
          <a:prstGeom prst="straightConnector1">
            <a:avLst/>
          </a:prstGeom>
          <a:noFill/>
          <a:ln cap="flat" cmpd="sng" w="28575">
            <a:solidFill>
              <a:srgbClr val="E3285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9" name="Google Shape;589;p38"/>
          <p:cNvGraphicFramePr/>
          <p:nvPr/>
        </p:nvGraphicFramePr>
        <p:xfrm>
          <a:off x="952500" y="131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2571750"/>
                <a:gridCol w="2571750"/>
                <a:gridCol w="2571750"/>
                <a:gridCol w="2571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>
                          <a:solidFill>
                            <a:schemeClr val="lt1"/>
                          </a:solidFill>
                        </a:rPr>
                        <a:t>Decimal</a:t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>
                          <a:solidFill>
                            <a:schemeClr val="lt1"/>
                          </a:solidFill>
                        </a:rPr>
                        <a:t>Binary</a:t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>
                          <a:solidFill>
                            <a:schemeClr val="lt1"/>
                          </a:solidFill>
                        </a:rPr>
                        <a:t>Octal</a:t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>
                          <a:solidFill>
                            <a:schemeClr val="lt1"/>
                          </a:solidFill>
                        </a:rPr>
                        <a:t>Hexa-Decimal</a:t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>
                          <a:solidFill>
                            <a:schemeClr val="lt1"/>
                          </a:solidFill>
                        </a:rPr>
                        <a:t>33</a:t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>
                          <a:solidFill>
                            <a:schemeClr val="lt1"/>
                          </a:solidFill>
                        </a:rPr>
                        <a:t>1110101</a:t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>
                          <a:solidFill>
                            <a:schemeClr val="lt1"/>
                          </a:solidFill>
                        </a:rPr>
                        <a:t>703</a:t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>
                          <a:solidFill>
                            <a:schemeClr val="lt1"/>
                          </a:solidFill>
                        </a:rPr>
                        <a:t>1AF</a:t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90" name="Google Shape;590;p38"/>
          <p:cNvSpPr txBox="1"/>
          <p:nvPr/>
        </p:nvSpPr>
        <p:spPr>
          <a:xfrm>
            <a:off x="2136425" y="432875"/>
            <a:ext cx="978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lt1"/>
                </a:solidFill>
              </a:rPr>
              <a:t>Exercise - Convert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9"/>
          <p:cNvSpPr txBox="1"/>
          <p:nvPr/>
        </p:nvSpPr>
        <p:spPr>
          <a:xfrm>
            <a:off x="3495875" y="324975"/>
            <a:ext cx="5351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Decimal Arithmetic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597" name="Google Shape;597;p39"/>
          <p:cNvSpPr txBox="1"/>
          <p:nvPr/>
        </p:nvSpPr>
        <p:spPr>
          <a:xfrm>
            <a:off x="1145150" y="1189475"/>
            <a:ext cx="26313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Decimal Addition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rgbClr val="FF0000"/>
                </a:solidFill>
              </a:rPr>
              <a:t>11</a:t>
            </a:r>
            <a:endParaRPr sz="23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19.7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12.8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------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32.5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598" name="Google Shape;598;p39"/>
          <p:cNvSpPr txBox="1"/>
          <p:nvPr/>
        </p:nvSpPr>
        <p:spPr>
          <a:xfrm>
            <a:off x="3689950" y="1297175"/>
            <a:ext cx="28485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Decimal Subtraction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 </a:t>
            </a:r>
            <a:r>
              <a:rPr lang="es-ES" sz="2100">
                <a:solidFill>
                  <a:srgbClr val="E22559"/>
                </a:solidFill>
              </a:rPr>
              <a:t>8  17</a:t>
            </a:r>
            <a:endParaRPr sz="2100">
              <a:solidFill>
                <a:srgbClr val="E225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19.7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12.8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-------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  6.9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599" name="Google Shape;599;p39"/>
          <p:cNvSpPr txBox="1"/>
          <p:nvPr/>
        </p:nvSpPr>
        <p:spPr>
          <a:xfrm>
            <a:off x="6410225" y="1426650"/>
            <a:ext cx="28485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Decimal multiplication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19.7 x 12.8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---------------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  1576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  394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197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---------------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25216 = 252.16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600" name="Google Shape;600;p39"/>
          <p:cNvSpPr txBox="1"/>
          <p:nvPr/>
        </p:nvSpPr>
        <p:spPr>
          <a:xfrm>
            <a:off x="9130500" y="1530050"/>
            <a:ext cx="28485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Decimal division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  43 / 10 = 4.3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43/2      = 21.5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0"/>
          <p:cNvSpPr txBox="1"/>
          <p:nvPr/>
        </p:nvSpPr>
        <p:spPr>
          <a:xfrm>
            <a:off x="3215350" y="281800"/>
            <a:ext cx="630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Arithmetic operations -Binary Addition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07" name="Google Shape;607;p40"/>
          <p:cNvSpPr txBox="1"/>
          <p:nvPr/>
        </p:nvSpPr>
        <p:spPr>
          <a:xfrm>
            <a:off x="949600" y="835900"/>
            <a:ext cx="110697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Rules-</a:t>
            </a:r>
            <a:r>
              <a:rPr lang="es-ES" sz="2200">
                <a:solidFill>
                  <a:schemeClr val="lt1"/>
                </a:solidFill>
              </a:rPr>
              <a:t>Binary Addition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0 + 0 = 0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0 + 1 = 1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1 + 0 = 1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1 + 1 = 0, and carry 1 to the next more significant bit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example: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00011010 + 00001100 =?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                   1 1            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          0 0 0 1 1 0 1 0  =  </a:t>
            </a:r>
            <a:r>
              <a:rPr lang="es-ES" sz="2200" strike="sngStrike">
                <a:solidFill>
                  <a:schemeClr val="lt1"/>
                </a:solidFill>
              </a:rPr>
              <a:t>0x2</a:t>
            </a:r>
            <a:r>
              <a:rPr baseline="30000" lang="es-ES" sz="2200" strike="sngStrike">
                <a:solidFill>
                  <a:schemeClr val="lt1"/>
                </a:solidFill>
              </a:rPr>
              <a:t>7</a:t>
            </a:r>
            <a:r>
              <a:rPr lang="es-ES" sz="2200">
                <a:solidFill>
                  <a:schemeClr val="lt1"/>
                </a:solidFill>
              </a:rPr>
              <a:t>+</a:t>
            </a:r>
            <a:r>
              <a:rPr lang="es-ES" sz="2200" strike="sngStrike">
                <a:solidFill>
                  <a:schemeClr val="lt1"/>
                </a:solidFill>
              </a:rPr>
              <a:t>0x2</a:t>
            </a:r>
            <a:r>
              <a:rPr baseline="30000" lang="es-ES" sz="2200" strike="sngStrike">
                <a:solidFill>
                  <a:schemeClr val="lt1"/>
                </a:solidFill>
              </a:rPr>
              <a:t>6</a:t>
            </a:r>
            <a:r>
              <a:rPr lang="es-ES" sz="2200">
                <a:solidFill>
                  <a:schemeClr val="lt1"/>
                </a:solidFill>
              </a:rPr>
              <a:t>+</a:t>
            </a:r>
            <a:r>
              <a:rPr lang="es-ES" sz="2200" strike="sngStrike">
                <a:solidFill>
                  <a:schemeClr val="lt1"/>
                </a:solidFill>
              </a:rPr>
              <a:t>0x2</a:t>
            </a:r>
            <a:r>
              <a:rPr baseline="30000" lang="es-ES" sz="2200" strike="sngStrike">
                <a:solidFill>
                  <a:schemeClr val="lt1"/>
                </a:solidFill>
              </a:rPr>
              <a:t>5</a:t>
            </a:r>
            <a:r>
              <a:rPr lang="es-ES" sz="2200">
                <a:solidFill>
                  <a:schemeClr val="lt1"/>
                </a:solidFill>
              </a:rPr>
              <a:t>+1x2</a:t>
            </a:r>
            <a:r>
              <a:rPr baseline="30000" lang="es-ES" sz="2200">
                <a:solidFill>
                  <a:schemeClr val="lt1"/>
                </a:solidFill>
              </a:rPr>
              <a:t>4</a:t>
            </a:r>
            <a:r>
              <a:rPr lang="es-ES" sz="2200">
                <a:solidFill>
                  <a:schemeClr val="lt1"/>
                </a:solidFill>
              </a:rPr>
              <a:t>+1x2</a:t>
            </a:r>
            <a:r>
              <a:rPr baseline="30000" lang="es-ES" sz="2200">
                <a:solidFill>
                  <a:schemeClr val="lt1"/>
                </a:solidFill>
              </a:rPr>
              <a:t>3</a:t>
            </a:r>
            <a:r>
              <a:rPr lang="es-ES" sz="2200">
                <a:solidFill>
                  <a:schemeClr val="lt1"/>
                </a:solidFill>
              </a:rPr>
              <a:t>+</a:t>
            </a:r>
            <a:r>
              <a:rPr lang="es-ES" sz="2200" strike="sngStrike">
                <a:solidFill>
                  <a:schemeClr val="lt1"/>
                </a:solidFill>
              </a:rPr>
              <a:t>0x2</a:t>
            </a:r>
            <a:r>
              <a:rPr baseline="30000" lang="es-ES" sz="2200" strike="sngStrike">
                <a:solidFill>
                  <a:schemeClr val="lt1"/>
                </a:solidFill>
              </a:rPr>
              <a:t>2</a:t>
            </a:r>
            <a:r>
              <a:rPr lang="es-ES" sz="2200">
                <a:solidFill>
                  <a:schemeClr val="lt1"/>
                </a:solidFill>
              </a:rPr>
              <a:t>+1x2</a:t>
            </a:r>
            <a:r>
              <a:rPr baseline="30000" lang="es-ES" sz="2200">
                <a:solidFill>
                  <a:schemeClr val="lt1"/>
                </a:solidFill>
              </a:rPr>
              <a:t>1</a:t>
            </a:r>
            <a:r>
              <a:rPr lang="es-ES" sz="2200">
                <a:solidFill>
                  <a:schemeClr val="lt1"/>
                </a:solidFill>
              </a:rPr>
              <a:t>+</a:t>
            </a:r>
            <a:r>
              <a:rPr lang="es-ES" sz="2200" strike="sngStrike">
                <a:solidFill>
                  <a:schemeClr val="lt1"/>
                </a:solidFill>
              </a:rPr>
              <a:t>0x2</a:t>
            </a:r>
            <a:r>
              <a:rPr baseline="30000" lang="es-ES" sz="2200" strike="sngStrike">
                <a:solidFill>
                  <a:schemeClr val="lt1"/>
                </a:solidFill>
              </a:rPr>
              <a:t>0</a:t>
            </a:r>
            <a:r>
              <a:rPr lang="es-ES" sz="2200" strike="sngStrike">
                <a:solidFill>
                  <a:schemeClr val="lt1"/>
                </a:solidFill>
              </a:rPr>
              <a:t> =</a:t>
            </a:r>
            <a:r>
              <a:rPr lang="es-ES" sz="2200">
                <a:solidFill>
                  <a:schemeClr val="lt1"/>
                </a:solidFill>
              </a:rPr>
              <a:t>16+8+2= 26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          0 0 0 0 1 1 0 0  = </a:t>
            </a:r>
            <a:r>
              <a:rPr lang="es-ES" sz="2200" strike="sngStrike">
                <a:solidFill>
                  <a:schemeClr val="lt1"/>
                </a:solidFill>
              </a:rPr>
              <a:t>0x2</a:t>
            </a:r>
            <a:r>
              <a:rPr baseline="30000" lang="es-ES" sz="2200" strike="sngStrike">
                <a:solidFill>
                  <a:schemeClr val="lt1"/>
                </a:solidFill>
              </a:rPr>
              <a:t>7</a:t>
            </a:r>
            <a:r>
              <a:rPr lang="es-ES" sz="2200">
                <a:solidFill>
                  <a:schemeClr val="lt1"/>
                </a:solidFill>
              </a:rPr>
              <a:t>+</a:t>
            </a:r>
            <a:r>
              <a:rPr lang="es-ES" sz="2200" strike="sngStrike">
                <a:solidFill>
                  <a:schemeClr val="lt1"/>
                </a:solidFill>
              </a:rPr>
              <a:t>0x2</a:t>
            </a:r>
            <a:r>
              <a:rPr baseline="30000" lang="es-ES" sz="2200" strike="sngStrike">
                <a:solidFill>
                  <a:schemeClr val="lt1"/>
                </a:solidFill>
              </a:rPr>
              <a:t>6</a:t>
            </a:r>
            <a:r>
              <a:rPr lang="es-ES" sz="2200">
                <a:solidFill>
                  <a:schemeClr val="lt1"/>
                </a:solidFill>
              </a:rPr>
              <a:t>+</a:t>
            </a:r>
            <a:r>
              <a:rPr lang="es-ES" sz="2200" strike="sngStrike">
                <a:solidFill>
                  <a:schemeClr val="lt1"/>
                </a:solidFill>
              </a:rPr>
              <a:t>0x2</a:t>
            </a:r>
            <a:r>
              <a:rPr baseline="30000" lang="es-ES" sz="2200" strike="sngStrike">
                <a:solidFill>
                  <a:schemeClr val="lt1"/>
                </a:solidFill>
              </a:rPr>
              <a:t>5</a:t>
            </a:r>
            <a:r>
              <a:rPr lang="es-ES" sz="2200">
                <a:solidFill>
                  <a:schemeClr val="lt1"/>
                </a:solidFill>
              </a:rPr>
              <a:t>+</a:t>
            </a:r>
            <a:r>
              <a:rPr lang="es-ES" sz="2200" strike="sngStrike">
                <a:solidFill>
                  <a:schemeClr val="lt1"/>
                </a:solidFill>
              </a:rPr>
              <a:t>0x2</a:t>
            </a:r>
            <a:r>
              <a:rPr baseline="30000" lang="es-ES" sz="2200" strike="sngStrike">
                <a:solidFill>
                  <a:schemeClr val="lt1"/>
                </a:solidFill>
              </a:rPr>
              <a:t>4</a:t>
            </a:r>
            <a:r>
              <a:rPr lang="es-ES" sz="2200">
                <a:solidFill>
                  <a:schemeClr val="lt1"/>
                </a:solidFill>
              </a:rPr>
              <a:t>+1x2</a:t>
            </a:r>
            <a:r>
              <a:rPr baseline="30000" lang="es-ES" sz="2200">
                <a:solidFill>
                  <a:schemeClr val="lt1"/>
                </a:solidFill>
              </a:rPr>
              <a:t>3</a:t>
            </a:r>
            <a:r>
              <a:rPr lang="es-ES" sz="2200">
                <a:solidFill>
                  <a:schemeClr val="lt1"/>
                </a:solidFill>
              </a:rPr>
              <a:t>+1x2</a:t>
            </a:r>
            <a:r>
              <a:rPr baseline="30000" lang="es-ES" sz="2200">
                <a:solidFill>
                  <a:schemeClr val="lt1"/>
                </a:solidFill>
              </a:rPr>
              <a:t>2</a:t>
            </a:r>
            <a:r>
              <a:rPr lang="es-ES" sz="2200">
                <a:solidFill>
                  <a:schemeClr val="lt1"/>
                </a:solidFill>
              </a:rPr>
              <a:t>+</a:t>
            </a:r>
            <a:r>
              <a:rPr lang="es-ES" sz="2200" strike="sngStrike">
                <a:solidFill>
                  <a:schemeClr val="lt1"/>
                </a:solidFill>
              </a:rPr>
              <a:t>0x2</a:t>
            </a:r>
            <a:r>
              <a:rPr baseline="30000" lang="es-ES" sz="2200" strike="sngStrike">
                <a:solidFill>
                  <a:schemeClr val="lt1"/>
                </a:solidFill>
              </a:rPr>
              <a:t>1</a:t>
            </a:r>
            <a:r>
              <a:rPr lang="es-ES" sz="2200">
                <a:solidFill>
                  <a:schemeClr val="lt1"/>
                </a:solidFill>
              </a:rPr>
              <a:t>+</a:t>
            </a:r>
            <a:r>
              <a:rPr lang="es-ES" sz="2200" strike="sngStrike">
                <a:solidFill>
                  <a:schemeClr val="lt1"/>
                </a:solidFill>
              </a:rPr>
              <a:t>0x2</a:t>
            </a:r>
            <a:r>
              <a:rPr baseline="30000" lang="es-ES" sz="2200" strike="sngStrike">
                <a:solidFill>
                  <a:schemeClr val="lt1"/>
                </a:solidFill>
              </a:rPr>
              <a:t>0</a:t>
            </a:r>
            <a:r>
              <a:rPr lang="es-ES" sz="2200">
                <a:solidFill>
                  <a:schemeClr val="lt1"/>
                </a:solidFill>
              </a:rPr>
              <a:t>  = 8+4 =     12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         ---------------------                                                                                             -----   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           0 0 1 0 0 1 1 0 = </a:t>
            </a:r>
            <a:r>
              <a:rPr lang="es-ES" sz="2200" strike="sngStrike">
                <a:solidFill>
                  <a:schemeClr val="lt1"/>
                </a:solidFill>
              </a:rPr>
              <a:t>0x2</a:t>
            </a:r>
            <a:r>
              <a:rPr baseline="30000" lang="es-ES" sz="2200" strike="sngStrike">
                <a:solidFill>
                  <a:schemeClr val="lt1"/>
                </a:solidFill>
              </a:rPr>
              <a:t>7</a:t>
            </a:r>
            <a:r>
              <a:rPr lang="es-ES" sz="2200">
                <a:solidFill>
                  <a:schemeClr val="lt1"/>
                </a:solidFill>
              </a:rPr>
              <a:t>+</a:t>
            </a:r>
            <a:r>
              <a:rPr lang="es-ES" sz="2200" strike="sngStrike">
                <a:solidFill>
                  <a:schemeClr val="lt1"/>
                </a:solidFill>
              </a:rPr>
              <a:t>0x2</a:t>
            </a:r>
            <a:r>
              <a:rPr baseline="30000" lang="es-ES" sz="2200" strike="sngStrike">
                <a:solidFill>
                  <a:schemeClr val="lt1"/>
                </a:solidFill>
              </a:rPr>
              <a:t>6</a:t>
            </a:r>
            <a:r>
              <a:rPr lang="es-ES" sz="2200">
                <a:solidFill>
                  <a:schemeClr val="lt1"/>
                </a:solidFill>
              </a:rPr>
              <a:t>+1x2</a:t>
            </a:r>
            <a:r>
              <a:rPr baseline="30000" lang="es-ES" sz="2200">
                <a:solidFill>
                  <a:schemeClr val="lt1"/>
                </a:solidFill>
              </a:rPr>
              <a:t>5</a:t>
            </a:r>
            <a:r>
              <a:rPr lang="es-ES" sz="2200" strike="sngStrike">
                <a:solidFill>
                  <a:schemeClr val="lt1"/>
                </a:solidFill>
              </a:rPr>
              <a:t>+0x2</a:t>
            </a:r>
            <a:r>
              <a:rPr baseline="30000" lang="es-ES" sz="2200" strike="sngStrike">
                <a:solidFill>
                  <a:schemeClr val="lt1"/>
                </a:solidFill>
              </a:rPr>
              <a:t>4</a:t>
            </a:r>
            <a:r>
              <a:rPr lang="es-ES" sz="2200">
                <a:solidFill>
                  <a:schemeClr val="lt1"/>
                </a:solidFill>
              </a:rPr>
              <a:t>+</a:t>
            </a:r>
            <a:r>
              <a:rPr lang="es-ES" sz="2200" strike="sngStrike">
                <a:solidFill>
                  <a:schemeClr val="lt1"/>
                </a:solidFill>
              </a:rPr>
              <a:t>0x2</a:t>
            </a:r>
            <a:r>
              <a:rPr baseline="30000" lang="es-ES" sz="2200" strike="sngStrike">
                <a:solidFill>
                  <a:schemeClr val="lt1"/>
                </a:solidFill>
              </a:rPr>
              <a:t>3</a:t>
            </a:r>
            <a:r>
              <a:rPr lang="es-ES" sz="2200">
                <a:solidFill>
                  <a:schemeClr val="lt1"/>
                </a:solidFill>
              </a:rPr>
              <a:t>+1x2</a:t>
            </a:r>
            <a:r>
              <a:rPr baseline="30000" lang="es-ES" sz="2200">
                <a:solidFill>
                  <a:schemeClr val="lt1"/>
                </a:solidFill>
              </a:rPr>
              <a:t>2</a:t>
            </a:r>
            <a:r>
              <a:rPr lang="es-ES" sz="2200">
                <a:solidFill>
                  <a:schemeClr val="lt1"/>
                </a:solidFill>
              </a:rPr>
              <a:t>+1x2</a:t>
            </a:r>
            <a:r>
              <a:rPr baseline="30000" lang="es-ES" sz="2200">
                <a:solidFill>
                  <a:schemeClr val="lt1"/>
                </a:solidFill>
              </a:rPr>
              <a:t>1</a:t>
            </a:r>
            <a:r>
              <a:rPr lang="es-ES" sz="2200">
                <a:solidFill>
                  <a:schemeClr val="lt1"/>
                </a:solidFill>
              </a:rPr>
              <a:t>+</a:t>
            </a:r>
            <a:r>
              <a:rPr lang="es-ES" sz="2200" strike="sngStrike">
                <a:solidFill>
                  <a:schemeClr val="lt1"/>
                </a:solidFill>
              </a:rPr>
              <a:t>0x2</a:t>
            </a:r>
            <a:r>
              <a:rPr baseline="30000" lang="es-ES" sz="2200" strike="sngStrike">
                <a:solidFill>
                  <a:schemeClr val="lt1"/>
                </a:solidFill>
              </a:rPr>
              <a:t>0</a:t>
            </a:r>
            <a:r>
              <a:rPr lang="es-ES" sz="2200">
                <a:solidFill>
                  <a:schemeClr val="lt1"/>
                </a:solidFill>
              </a:rPr>
              <a:t>  = 32+4+2=  38    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>
                <a:solidFill>
                  <a:schemeClr val="lt1"/>
                </a:solidFill>
              </a:rPr>
              <a:t>                       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1"/>
          <p:cNvSpPr txBox="1"/>
          <p:nvPr/>
        </p:nvSpPr>
        <p:spPr>
          <a:xfrm>
            <a:off x="2179575" y="1080225"/>
            <a:ext cx="19206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>
                <a:solidFill>
                  <a:schemeClr val="lt1"/>
                </a:solidFill>
              </a:rPr>
              <a:t> </a:t>
            </a:r>
            <a:r>
              <a:rPr lang="es-ES" sz="2900">
                <a:solidFill>
                  <a:srgbClr val="E22559"/>
                </a:solidFill>
              </a:rPr>
              <a:t> 11   1</a:t>
            </a:r>
            <a:endParaRPr sz="2900">
              <a:solidFill>
                <a:srgbClr val="E225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>
                <a:solidFill>
                  <a:schemeClr val="lt1"/>
                </a:solidFill>
              </a:rPr>
              <a:t>1011.01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>
                <a:solidFill>
                  <a:schemeClr val="lt1"/>
                </a:solidFill>
              </a:rPr>
              <a:t>    11.011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>
                <a:solidFill>
                  <a:schemeClr val="lt1"/>
                </a:solidFill>
              </a:rPr>
              <a:t>------------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>
                <a:solidFill>
                  <a:schemeClr val="lt1"/>
                </a:solidFill>
              </a:rPr>
              <a:t>1110.101             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614" name="Google Shape;614;p41"/>
          <p:cNvSpPr txBox="1"/>
          <p:nvPr/>
        </p:nvSpPr>
        <p:spPr>
          <a:xfrm>
            <a:off x="3085900" y="238650"/>
            <a:ext cx="5712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lt1"/>
                </a:solidFill>
              </a:rPr>
              <a:t>Binary Addition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615" name="Google Shape;615;p41"/>
          <p:cNvSpPr txBox="1"/>
          <p:nvPr/>
        </p:nvSpPr>
        <p:spPr>
          <a:xfrm>
            <a:off x="4747450" y="1231275"/>
            <a:ext cx="118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6" name="Google Shape;616;p41"/>
          <p:cNvSpPr txBox="1"/>
          <p:nvPr/>
        </p:nvSpPr>
        <p:spPr>
          <a:xfrm>
            <a:off x="4100175" y="1080225"/>
            <a:ext cx="18342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 </a:t>
            </a:r>
            <a:r>
              <a:rPr lang="es-ES" sz="2500">
                <a:solidFill>
                  <a:srgbClr val="E3285D"/>
                </a:solidFill>
              </a:rPr>
              <a:t>1111</a:t>
            </a:r>
            <a:r>
              <a:rPr lang="es-ES" sz="2500">
                <a:solidFill>
                  <a:schemeClr val="lt1"/>
                </a:solidFill>
              </a:rPr>
              <a:t> 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 10101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 11011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------------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110000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617" name="Google Shape;617;p41"/>
          <p:cNvSpPr txBox="1"/>
          <p:nvPr/>
        </p:nvSpPr>
        <p:spPr>
          <a:xfrm>
            <a:off x="5934375" y="1234125"/>
            <a:ext cx="18342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 </a:t>
            </a:r>
            <a:r>
              <a:rPr lang="es-ES" sz="2500">
                <a:solidFill>
                  <a:srgbClr val="E3285D"/>
                </a:solidFill>
              </a:rPr>
              <a:t>1111</a:t>
            </a:r>
            <a:r>
              <a:rPr lang="es-ES" sz="2500">
                <a:solidFill>
                  <a:schemeClr val="lt1"/>
                </a:solidFill>
              </a:rPr>
              <a:t> 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 11001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     111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------------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100000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618" name="Google Shape;618;p41"/>
          <p:cNvSpPr txBox="1"/>
          <p:nvPr/>
        </p:nvSpPr>
        <p:spPr>
          <a:xfrm>
            <a:off x="8008650" y="1234125"/>
            <a:ext cx="24513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 </a:t>
            </a:r>
            <a:r>
              <a:rPr lang="es-ES" sz="2500">
                <a:solidFill>
                  <a:schemeClr val="lt1"/>
                </a:solidFill>
              </a:rPr>
              <a:t> </a:t>
            </a:r>
            <a:r>
              <a:rPr lang="es-ES" sz="2500">
                <a:solidFill>
                  <a:srgbClr val="E3285D"/>
                </a:solidFill>
              </a:rPr>
              <a:t>11011</a:t>
            </a:r>
            <a:r>
              <a:rPr lang="es-ES" sz="2500">
                <a:solidFill>
                  <a:schemeClr val="lt1"/>
                </a:solidFill>
              </a:rPr>
              <a:t> </a:t>
            </a:r>
            <a:r>
              <a:rPr lang="es-ES" sz="2500">
                <a:solidFill>
                  <a:srgbClr val="E3285D"/>
                </a:solidFill>
              </a:rPr>
              <a:t>11</a:t>
            </a:r>
            <a:endParaRPr sz="2500">
              <a:solidFill>
                <a:srgbClr val="E3285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 10101.101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   1101.011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--------------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100011.000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619" name="Google Shape;619;p41"/>
          <p:cNvSpPr txBox="1"/>
          <p:nvPr/>
        </p:nvSpPr>
        <p:spPr>
          <a:xfrm>
            <a:off x="2296150" y="3911225"/>
            <a:ext cx="24513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    </a:t>
            </a:r>
            <a:r>
              <a:rPr lang="es-ES" sz="2500">
                <a:solidFill>
                  <a:srgbClr val="E3285D"/>
                </a:solidFill>
              </a:rPr>
              <a:t>1</a:t>
            </a:r>
            <a:r>
              <a:rPr lang="es-ES" sz="2500">
                <a:solidFill>
                  <a:srgbClr val="E3285D"/>
                </a:solidFill>
              </a:rPr>
              <a:t>110</a:t>
            </a:r>
            <a:r>
              <a:rPr lang="es-ES" sz="2500">
                <a:solidFill>
                  <a:schemeClr val="lt1"/>
                </a:solidFill>
              </a:rPr>
              <a:t> </a:t>
            </a:r>
            <a:r>
              <a:rPr lang="es-ES" sz="2500">
                <a:solidFill>
                  <a:srgbClr val="E3285D"/>
                </a:solidFill>
              </a:rPr>
              <a:t>11</a:t>
            </a:r>
            <a:endParaRPr sz="2500">
              <a:solidFill>
                <a:srgbClr val="E3285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      111.0111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  10011.001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-----------------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</a:rPr>
              <a:t>  11010.1001</a:t>
            </a: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2"/>
          <p:cNvSpPr txBox="1"/>
          <p:nvPr/>
        </p:nvSpPr>
        <p:spPr>
          <a:xfrm>
            <a:off x="2524850" y="44450"/>
            <a:ext cx="5826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chemeClr val="lt1"/>
                </a:solidFill>
              </a:rPr>
              <a:t>1’s Complement and 2’s Complement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626" name="Google Shape;626;p42"/>
          <p:cNvSpPr txBox="1"/>
          <p:nvPr/>
        </p:nvSpPr>
        <p:spPr>
          <a:xfrm>
            <a:off x="1186950" y="691800"/>
            <a:ext cx="11005200" cy="6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1’s  complement of a binary number = change 1’s into 0 , and 0’s into 1 (inverse the number)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example : Find 1’s complement of (11010)</a:t>
            </a:r>
            <a:r>
              <a:rPr baseline="-25000" lang="es-ES" sz="2300">
                <a:solidFill>
                  <a:schemeClr val="lt1"/>
                </a:solidFill>
              </a:rPr>
              <a:t>2</a:t>
            </a:r>
            <a:endParaRPr baseline="-25000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number             = 11010 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1’s complement =00101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2’s complement of a binary number = find 1’s complement and add 1 to the result. (used to represent negative numbers.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2’s complement = 1’s </a:t>
            </a:r>
            <a:r>
              <a:rPr lang="es-ES" sz="2300">
                <a:solidFill>
                  <a:schemeClr val="lt1"/>
                </a:solidFill>
              </a:rPr>
              <a:t>complement</a:t>
            </a:r>
            <a:r>
              <a:rPr lang="es-ES" sz="2300">
                <a:solidFill>
                  <a:schemeClr val="lt1"/>
                </a:solidFill>
              </a:rPr>
              <a:t> + 1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find 2’s complement of (11010)</a:t>
            </a:r>
            <a:r>
              <a:rPr baseline="-25000" lang="es-ES" sz="2300">
                <a:solidFill>
                  <a:schemeClr val="lt1"/>
                </a:solidFill>
              </a:rPr>
              <a:t>2</a:t>
            </a:r>
            <a:endParaRPr baseline="-25000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number        =  11010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</a:t>
            </a:r>
            <a:r>
              <a:rPr lang="es-ES" sz="2300">
                <a:solidFill>
                  <a:srgbClr val="E3285D"/>
                </a:solidFill>
              </a:rPr>
              <a:t>  1 </a:t>
            </a:r>
            <a:endParaRPr sz="2300">
              <a:solidFill>
                <a:srgbClr val="E3285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1’s complement =  00101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add 1             =          1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-----------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00110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3"/>
          <p:cNvSpPr txBox="1"/>
          <p:nvPr/>
        </p:nvSpPr>
        <p:spPr>
          <a:xfrm>
            <a:off x="3215350" y="281800"/>
            <a:ext cx="630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Arithmetic operations -Binary subtraction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33" name="Google Shape;633;p43"/>
          <p:cNvSpPr txBox="1"/>
          <p:nvPr/>
        </p:nvSpPr>
        <p:spPr>
          <a:xfrm>
            <a:off x="949600" y="835900"/>
            <a:ext cx="11069700" cy="6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Rules-Binary subtraction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0 - 0 = 0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0 - 1 = 1, </a:t>
            </a:r>
            <a:r>
              <a:rPr lang="es-ES" sz="2200">
                <a:solidFill>
                  <a:schemeClr val="lt1"/>
                </a:solidFill>
              </a:rPr>
              <a:t> and borrow 1 from the next more significant bit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1 - 0 = 1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1 - 1 = 0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example: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00011010 - 00001100 =?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Binary subtraction can be done in two ways. 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AutoNum type="arabicParenR"/>
            </a:pPr>
            <a:r>
              <a:rPr lang="es-ES" sz="2200">
                <a:solidFill>
                  <a:schemeClr val="lt1"/>
                </a:solidFill>
              </a:rPr>
              <a:t>by finding 1’s complement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AutoNum type="arabicParenR"/>
            </a:pPr>
            <a:r>
              <a:rPr lang="es-ES" sz="2200">
                <a:solidFill>
                  <a:schemeClr val="lt1"/>
                </a:solidFill>
              </a:rPr>
              <a:t>by finding 2’s complement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Binary subtraction -Using 1’s complement - steps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find the 1’s complement of subtrahend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add this with minued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if the result of addition has a carry over , bring down the carry to the last bit add add it to the result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if there is no carry over, it means the result is negative. so find the 1’s complement of the result.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                       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4"/>
          <p:cNvSpPr txBox="1"/>
          <p:nvPr/>
        </p:nvSpPr>
        <p:spPr>
          <a:xfrm>
            <a:off x="776950" y="646500"/>
            <a:ext cx="11415000" cy="6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Ex :  110101 - 100101</a:t>
            </a:r>
            <a:r>
              <a:rPr lang="es-ES" sz="2300">
                <a:solidFill>
                  <a:schemeClr val="lt1"/>
                </a:solidFill>
              </a:rPr>
              <a:t> </a:t>
            </a:r>
            <a:r>
              <a:rPr lang="es-ES" sz="2300">
                <a:solidFill>
                  <a:srgbClr val="E22559"/>
                </a:solidFill>
              </a:rPr>
              <a:t>                                    </a:t>
            </a:r>
            <a:r>
              <a:rPr lang="es-ES" sz="2300">
                <a:solidFill>
                  <a:schemeClr val="lt1"/>
                </a:solidFill>
              </a:rPr>
              <a:t> Decimal equivalent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Minued                                     =    00110101        =2</a:t>
            </a:r>
            <a:r>
              <a:rPr baseline="30000" lang="es-ES" sz="2300">
                <a:solidFill>
                  <a:schemeClr val="lt1"/>
                </a:solidFill>
              </a:rPr>
              <a:t>5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4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2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0</a:t>
            </a:r>
            <a:r>
              <a:rPr lang="es-ES" sz="2300">
                <a:solidFill>
                  <a:schemeClr val="lt1"/>
                </a:solidFill>
              </a:rPr>
              <a:t>  = 32+16+4+1 = 53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1’s complement of subtrahend =    11011010        =2</a:t>
            </a:r>
            <a:r>
              <a:rPr baseline="30000" lang="es-ES" sz="2300">
                <a:solidFill>
                  <a:schemeClr val="lt1"/>
                </a:solidFill>
              </a:rPr>
              <a:t>5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2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0</a:t>
            </a:r>
            <a:r>
              <a:rPr lang="es-ES" sz="2300">
                <a:solidFill>
                  <a:schemeClr val="lt1"/>
                </a:solidFill>
              </a:rPr>
              <a:t>       = 32+4+1       = 37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               --------------                                                      ----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             </a:t>
            </a:r>
            <a:r>
              <a:rPr lang="es-ES" sz="2300">
                <a:solidFill>
                  <a:srgbClr val="E22559"/>
                </a:solidFill>
              </a:rPr>
              <a:t> 1</a:t>
            </a:r>
            <a:r>
              <a:rPr lang="es-ES" sz="2300">
                <a:solidFill>
                  <a:schemeClr val="lt1"/>
                </a:solidFill>
              </a:rPr>
              <a:t> 00001111                                                        16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                               1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rgbClr val="E22559"/>
                </a:solidFill>
              </a:rPr>
              <a:t>                                                      </a:t>
            </a:r>
            <a:r>
              <a:rPr lang="es-ES" sz="2300">
                <a:solidFill>
                  <a:schemeClr val="lt1"/>
                </a:solidFill>
              </a:rPr>
              <a:t> --------------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                 00010000    </a:t>
            </a:r>
            <a:r>
              <a:rPr lang="es-ES" sz="2300">
                <a:solidFill>
                  <a:schemeClr val="lt1"/>
                </a:solidFill>
              </a:rPr>
              <a:t>        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300">
                <a:solidFill>
                  <a:schemeClr val="lt1"/>
                </a:solidFill>
              </a:rPr>
              <a:t>Ex :  101011 - 111001 </a:t>
            </a:r>
            <a:r>
              <a:rPr lang="es-ES" sz="2300">
                <a:solidFill>
                  <a:srgbClr val="E22559"/>
                </a:solidFill>
              </a:rPr>
              <a:t>                         111           </a:t>
            </a:r>
            <a:r>
              <a:rPr lang="es-ES" sz="2300">
                <a:solidFill>
                  <a:schemeClr val="lt1"/>
                </a:solidFill>
              </a:rPr>
              <a:t> Decimal equivalent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300">
                <a:solidFill>
                  <a:schemeClr val="lt1"/>
                </a:solidFill>
              </a:rPr>
              <a:t>Minued                                     =    00101011        =2</a:t>
            </a:r>
            <a:r>
              <a:rPr baseline="30000" lang="es-ES" sz="2300">
                <a:solidFill>
                  <a:schemeClr val="lt1"/>
                </a:solidFill>
              </a:rPr>
              <a:t>5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3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1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0</a:t>
            </a:r>
            <a:r>
              <a:rPr lang="es-ES" sz="2300">
                <a:solidFill>
                  <a:schemeClr val="lt1"/>
                </a:solidFill>
              </a:rPr>
              <a:t>  = 32+8+2+1   =    43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300">
                <a:solidFill>
                  <a:schemeClr val="lt1"/>
                </a:solidFill>
              </a:rPr>
              <a:t>1’s complement of subtrahend =    11000110        =2</a:t>
            </a:r>
            <a:r>
              <a:rPr baseline="30000" lang="es-ES" sz="2300">
                <a:solidFill>
                  <a:schemeClr val="lt1"/>
                </a:solidFill>
              </a:rPr>
              <a:t>5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4 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3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0</a:t>
            </a:r>
            <a:r>
              <a:rPr lang="es-ES" sz="2300">
                <a:solidFill>
                  <a:schemeClr val="lt1"/>
                </a:solidFill>
              </a:rPr>
              <a:t>  = 32+16+8+1 =   57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               --------------                                                            ----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             </a:t>
            </a:r>
            <a:r>
              <a:rPr lang="es-ES" sz="2300">
                <a:solidFill>
                  <a:srgbClr val="E22559"/>
                </a:solidFill>
              </a:rPr>
              <a:t>  </a:t>
            </a:r>
            <a:r>
              <a:rPr lang="es-ES" sz="2300">
                <a:solidFill>
                  <a:schemeClr val="lt1"/>
                </a:solidFill>
              </a:rPr>
              <a:t> 11110001                                                           -14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300">
                <a:solidFill>
                  <a:srgbClr val="E22559"/>
                </a:solidFill>
              </a:rPr>
              <a:t>                                                      </a:t>
            </a:r>
            <a:r>
              <a:rPr lang="es-ES" sz="2300">
                <a:solidFill>
                  <a:schemeClr val="lt1"/>
                </a:solidFill>
              </a:rPr>
              <a:t> --------------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no carry, so negative number,      00001110         = 2</a:t>
            </a:r>
            <a:r>
              <a:rPr baseline="30000" lang="es-ES" sz="2300">
                <a:solidFill>
                  <a:schemeClr val="lt1"/>
                </a:solidFill>
              </a:rPr>
              <a:t>3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2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1</a:t>
            </a:r>
            <a:r>
              <a:rPr lang="es-ES" sz="2300">
                <a:solidFill>
                  <a:schemeClr val="lt1"/>
                </a:solidFill>
              </a:rPr>
              <a:t>    =8+4+2              =  14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so find the 1’s complement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of result                                                         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640" name="Google Shape;640;p44"/>
          <p:cNvSpPr txBox="1"/>
          <p:nvPr/>
        </p:nvSpPr>
        <p:spPr>
          <a:xfrm>
            <a:off x="3107475" y="0"/>
            <a:ext cx="804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lt1"/>
                </a:solidFill>
              </a:rPr>
              <a:t>Binary Subtraction- 1’s complement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641" name="Google Shape;641;p44"/>
          <p:cNvSpPr/>
          <p:nvPr/>
        </p:nvSpPr>
        <p:spPr>
          <a:xfrm>
            <a:off x="5308476" y="2439700"/>
            <a:ext cx="1402590" cy="328311"/>
          </a:xfrm>
          <a:custGeom>
            <a:rect b="b" l="l" r="r" t="t"/>
            <a:pathLst>
              <a:path extrusionOk="0" h="13996" w="48336">
                <a:moveTo>
                  <a:pt x="0" y="0"/>
                </a:moveTo>
                <a:cubicBezTo>
                  <a:pt x="5500" y="9169"/>
                  <a:pt x="18655" y="12947"/>
                  <a:pt x="29347" y="12947"/>
                </a:cubicBezTo>
                <a:cubicBezTo>
                  <a:pt x="32512" y="12947"/>
                  <a:pt x="36604" y="15185"/>
                  <a:pt x="38842" y="12947"/>
                </a:cubicBezTo>
                <a:cubicBezTo>
                  <a:pt x="40063" y="11726"/>
                  <a:pt x="37622" y="8989"/>
                  <a:pt x="38842" y="7768"/>
                </a:cubicBezTo>
                <a:cubicBezTo>
                  <a:pt x="41115" y="5492"/>
                  <a:pt x="45119" y="6042"/>
                  <a:pt x="48336" y="6042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5"/>
          <p:cNvSpPr txBox="1"/>
          <p:nvPr/>
        </p:nvSpPr>
        <p:spPr>
          <a:xfrm>
            <a:off x="733800" y="646500"/>
            <a:ext cx="11458200" cy="4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Ex :  1011.001 - 110.10 </a:t>
            </a:r>
            <a:r>
              <a:rPr lang="es-ES" sz="2300">
                <a:solidFill>
                  <a:srgbClr val="E22559"/>
                </a:solidFill>
              </a:rPr>
              <a:t>                                    </a:t>
            </a:r>
            <a:r>
              <a:rPr lang="es-ES" sz="2300">
                <a:solidFill>
                  <a:schemeClr val="lt1"/>
                </a:solidFill>
              </a:rPr>
              <a:t> Decimal equivalent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Minued                                     =    00001011.001    </a:t>
            </a:r>
            <a:r>
              <a:rPr lang="es-ES" sz="2300">
                <a:solidFill>
                  <a:schemeClr val="lt1"/>
                </a:solidFill>
              </a:rPr>
              <a:t>=</a:t>
            </a:r>
            <a:r>
              <a:rPr lang="es-ES" sz="2300">
                <a:solidFill>
                  <a:schemeClr val="lt1"/>
                </a:solidFill>
              </a:rPr>
              <a:t> 2</a:t>
            </a:r>
            <a:r>
              <a:rPr baseline="30000" lang="es-ES" sz="2300">
                <a:solidFill>
                  <a:schemeClr val="lt1"/>
                </a:solidFill>
              </a:rPr>
              <a:t>3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1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0</a:t>
            </a:r>
            <a:r>
              <a:rPr lang="es-ES" sz="2300">
                <a:solidFill>
                  <a:schemeClr val="lt1"/>
                </a:solidFill>
              </a:rPr>
              <a:t>+⅛ =11.125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1’s complement of subtrahend =    11111001.011      = 2</a:t>
            </a:r>
            <a:r>
              <a:rPr baseline="30000" lang="es-ES" sz="2300">
                <a:solidFill>
                  <a:schemeClr val="lt1"/>
                </a:solidFill>
              </a:rPr>
              <a:t>2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1</a:t>
            </a:r>
            <a:r>
              <a:rPr lang="es-ES" sz="2300">
                <a:solidFill>
                  <a:schemeClr val="lt1"/>
                </a:solidFill>
              </a:rPr>
              <a:t>+½ =       6.5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               -------------------                                  --------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             </a:t>
            </a:r>
            <a:r>
              <a:rPr lang="es-ES" sz="2300">
                <a:solidFill>
                  <a:srgbClr val="E22559"/>
                </a:solidFill>
              </a:rPr>
              <a:t> 1</a:t>
            </a:r>
            <a:r>
              <a:rPr lang="es-ES" sz="2300">
                <a:solidFill>
                  <a:schemeClr val="lt1"/>
                </a:solidFill>
              </a:rPr>
              <a:t> 00000100.100                                4.625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                                      1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rgbClr val="E22559"/>
                </a:solidFill>
              </a:rPr>
              <a:t>                                                      </a:t>
            </a:r>
            <a:r>
              <a:rPr lang="es-ES" sz="2300">
                <a:solidFill>
                  <a:schemeClr val="lt1"/>
                </a:solidFill>
              </a:rPr>
              <a:t> --------------------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                 00000100.101   =22+½+⅛          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find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10110.01 - 11010.10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ans= -100.01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648" name="Google Shape;648;p45"/>
          <p:cNvSpPr txBox="1"/>
          <p:nvPr/>
        </p:nvSpPr>
        <p:spPr>
          <a:xfrm>
            <a:off x="1014325" y="0"/>
            <a:ext cx="1050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lt1"/>
                </a:solidFill>
              </a:rPr>
              <a:t>Binary Subtraction with fraction - 1’s complement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649" name="Google Shape;649;p45"/>
          <p:cNvSpPr/>
          <p:nvPr/>
        </p:nvSpPr>
        <p:spPr>
          <a:xfrm>
            <a:off x="5308476" y="2439700"/>
            <a:ext cx="1402590" cy="328311"/>
          </a:xfrm>
          <a:custGeom>
            <a:rect b="b" l="l" r="r" t="t"/>
            <a:pathLst>
              <a:path extrusionOk="0" h="13996" w="48336">
                <a:moveTo>
                  <a:pt x="0" y="0"/>
                </a:moveTo>
                <a:cubicBezTo>
                  <a:pt x="5500" y="9169"/>
                  <a:pt x="18655" y="12947"/>
                  <a:pt x="29347" y="12947"/>
                </a:cubicBezTo>
                <a:cubicBezTo>
                  <a:pt x="32512" y="12947"/>
                  <a:pt x="36604" y="15185"/>
                  <a:pt x="38842" y="12947"/>
                </a:cubicBezTo>
                <a:cubicBezTo>
                  <a:pt x="40063" y="11726"/>
                  <a:pt x="37622" y="8989"/>
                  <a:pt x="38842" y="7768"/>
                </a:cubicBezTo>
                <a:cubicBezTo>
                  <a:pt x="41115" y="5492"/>
                  <a:pt x="45119" y="6042"/>
                  <a:pt x="48336" y="6042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"/>
          <p:cNvSpPr txBox="1"/>
          <p:nvPr/>
        </p:nvSpPr>
        <p:spPr>
          <a:xfrm>
            <a:off x="1977325" y="0"/>
            <a:ext cx="84627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lt1"/>
                </a:solidFill>
              </a:rPr>
              <a:t>Number system- positional value</a:t>
            </a:r>
            <a:endParaRPr sz="3300">
              <a:solidFill>
                <a:schemeClr val="lt1"/>
              </a:solidFill>
            </a:endParaRPr>
          </a:p>
        </p:txBody>
      </p:sp>
      <p:sp>
        <p:nvSpPr>
          <p:cNvPr id="268" name="Google Shape;268;p10"/>
          <p:cNvSpPr txBox="1"/>
          <p:nvPr/>
        </p:nvSpPr>
        <p:spPr>
          <a:xfrm>
            <a:off x="819625" y="476025"/>
            <a:ext cx="11293800" cy="6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The weightage of each position is given as     </a:t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Decimal system with positioning                         </a:t>
            </a: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s-E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Decimal - floating point 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Binary system with positioning                                 </a:t>
            </a:r>
            <a:r>
              <a:rPr lang="es-E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Binary - floating point </a:t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Octal system with positioning                                  </a:t>
            </a:r>
            <a:r>
              <a:rPr lang="es-E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Octal - floating point 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Hexadecimal system with positioning                  Hexadecimal</a:t>
            </a:r>
            <a:r>
              <a:rPr lang="es-E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floating point 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000"/>
              </a:spcAft>
              <a:buNone/>
            </a:pPr>
            <a:r>
              <a:t/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9" name="Google Shape;269;p10"/>
          <p:cNvGraphicFramePr/>
          <p:nvPr/>
        </p:nvGraphicFramePr>
        <p:xfrm>
          <a:off x="907700" y="15164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706225"/>
                <a:gridCol w="706225"/>
                <a:gridCol w="706225"/>
                <a:gridCol w="706225"/>
                <a:gridCol w="706225"/>
                <a:gridCol w="706225"/>
              </a:tblGrid>
              <a:tr h="47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5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4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3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2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0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70" name="Google Shape;27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0400" y="640300"/>
            <a:ext cx="3153125" cy="1264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1" name="Google Shape;271;p10"/>
          <p:cNvGraphicFramePr/>
          <p:nvPr/>
        </p:nvGraphicFramePr>
        <p:xfrm>
          <a:off x="5822925" y="159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605350"/>
                <a:gridCol w="605350"/>
                <a:gridCol w="605350"/>
                <a:gridCol w="605350"/>
                <a:gridCol w="6053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-2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-3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-4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-5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72" name="Google Shape;272;p10"/>
          <p:cNvGraphicFramePr/>
          <p:nvPr/>
        </p:nvGraphicFramePr>
        <p:xfrm>
          <a:off x="907700" y="26333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451950"/>
                <a:gridCol w="451950"/>
                <a:gridCol w="451950"/>
                <a:gridCol w="451950"/>
                <a:gridCol w="451950"/>
                <a:gridCol w="451950"/>
                <a:gridCol w="451950"/>
                <a:gridCol w="451950"/>
              </a:tblGrid>
              <a:tr h="47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5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4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5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4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3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2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0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73" name="Google Shape;273;p10"/>
          <p:cNvGraphicFramePr/>
          <p:nvPr/>
        </p:nvGraphicFramePr>
        <p:xfrm>
          <a:off x="5822925" y="258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630625"/>
                <a:gridCol w="630625"/>
                <a:gridCol w="630625"/>
                <a:gridCol w="630625"/>
                <a:gridCol w="6306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-2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-3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-4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-5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74" name="Google Shape;274;p10"/>
          <p:cNvGraphicFramePr/>
          <p:nvPr/>
        </p:nvGraphicFramePr>
        <p:xfrm>
          <a:off x="953225" y="37503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451950"/>
                <a:gridCol w="451950"/>
                <a:gridCol w="451950"/>
                <a:gridCol w="451950"/>
                <a:gridCol w="451950"/>
                <a:gridCol w="451950"/>
                <a:gridCol w="451950"/>
                <a:gridCol w="451950"/>
              </a:tblGrid>
              <a:tr h="47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5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4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5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4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3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2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0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75" name="Google Shape;275;p10"/>
          <p:cNvGraphicFramePr/>
          <p:nvPr/>
        </p:nvGraphicFramePr>
        <p:xfrm>
          <a:off x="5759738" y="379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630625"/>
                <a:gridCol w="630625"/>
                <a:gridCol w="630625"/>
                <a:gridCol w="630625"/>
                <a:gridCol w="6306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-2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-3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-4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-5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76" name="Google Shape;276;p10"/>
          <p:cNvGraphicFramePr/>
          <p:nvPr/>
        </p:nvGraphicFramePr>
        <p:xfrm>
          <a:off x="953225" y="53112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451950"/>
                <a:gridCol w="451950"/>
                <a:gridCol w="451950"/>
                <a:gridCol w="451950"/>
                <a:gridCol w="451950"/>
                <a:gridCol w="451950"/>
                <a:gridCol w="451950"/>
                <a:gridCol w="451950"/>
              </a:tblGrid>
              <a:tr h="47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5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4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5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4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3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2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0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77" name="Google Shape;277;p10"/>
          <p:cNvGraphicFramePr/>
          <p:nvPr/>
        </p:nvGraphicFramePr>
        <p:xfrm>
          <a:off x="5759725" y="535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630625"/>
                <a:gridCol w="630625"/>
                <a:gridCol w="630625"/>
                <a:gridCol w="630625"/>
                <a:gridCol w="6306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-2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-3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-4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-5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6"/>
          <p:cNvSpPr txBox="1"/>
          <p:nvPr/>
        </p:nvSpPr>
        <p:spPr>
          <a:xfrm>
            <a:off x="2222750" y="345275"/>
            <a:ext cx="804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lt1"/>
                </a:solidFill>
              </a:rPr>
              <a:t>Binary Subtraction- 2’s complement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656" name="Google Shape;656;p46"/>
          <p:cNvSpPr txBox="1"/>
          <p:nvPr/>
        </p:nvSpPr>
        <p:spPr>
          <a:xfrm>
            <a:off x="798525" y="1619700"/>
            <a:ext cx="109317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</a:rPr>
              <a:t>rules 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arenR"/>
            </a:pPr>
            <a:r>
              <a:rPr lang="es-ES" sz="2800">
                <a:solidFill>
                  <a:schemeClr val="lt1"/>
                </a:solidFill>
              </a:rPr>
              <a:t>2’s complement of the subtrahend is found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arenR"/>
            </a:pPr>
            <a:r>
              <a:rPr lang="es-ES" sz="2800">
                <a:solidFill>
                  <a:schemeClr val="lt1"/>
                </a:solidFill>
              </a:rPr>
              <a:t>add it with minuend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arenR"/>
            </a:pPr>
            <a:r>
              <a:rPr lang="es-ES" sz="2800">
                <a:solidFill>
                  <a:schemeClr val="lt1"/>
                </a:solidFill>
              </a:rPr>
              <a:t>if the final carry over of the sum is 1, it is dropped and the result is positive.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arenR"/>
            </a:pPr>
            <a:r>
              <a:rPr lang="es-ES" sz="2800">
                <a:solidFill>
                  <a:schemeClr val="lt1"/>
                </a:solidFill>
              </a:rPr>
              <a:t>if there is no carry, the result is negative. so find the 2’s complement of the result again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7"/>
          <p:cNvSpPr txBox="1"/>
          <p:nvPr/>
        </p:nvSpPr>
        <p:spPr>
          <a:xfrm>
            <a:off x="776950" y="646500"/>
            <a:ext cx="11415000" cy="6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Ex :  110101 - 100101 </a:t>
            </a:r>
            <a:r>
              <a:rPr lang="es-ES" sz="2300">
                <a:solidFill>
                  <a:srgbClr val="E22559"/>
                </a:solidFill>
              </a:rPr>
              <a:t>                                    </a:t>
            </a:r>
            <a:r>
              <a:rPr lang="es-ES" sz="2300">
                <a:solidFill>
                  <a:schemeClr val="lt1"/>
                </a:solidFill>
              </a:rPr>
              <a:t> Decimal equivalent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Minued                                     =    00110101        =2</a:t>
            </a:r>
            <a:r>
              <a:rPr baseline="30000" lang="es-ES" sz="2300">
                <a:solidFill>
                  <a:schemeClr val="lt1"/>
                </a:solidFill>
              </a:rPr>
              <a:t>5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4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2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0</a:t>
            </a:r>
            <a:r>
              <a:rPr lang="es-ES" sz="2300">
                <a:solidFill>
                  <a:schemeClr val="lt1"/>
                </a:solidFill>
              </a:rPr>
              <a:t>  = 32+16+4+1 = 53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1’s complement of subtrahend =   </a:t>
            </a:r>
            <a:r>
              <a:rPr lang="es-ES" sz="2300">
                <a:solidFill>
                  <a:schemeClr val="lt1"/>
                </a:solidFill>
                <a:highlight>
                  <a:srgbClr val="F7B42D"/>
                </a:highlight>
              </a:rPr>
              <a:t> 11011010</a:t>
            </a:r>
            <a:r>
              <a:rPr lang="es-ES" sz="2300">
                <a:solidFill>
                  <a:schemeClr val="lt1"/>
                </a:solidFill>
              </a:rPr>
              <a:t>        =2</a:t>
            </a:r>
            <a:r>
              <a:rPr baseline="30000" lang="es-ES" sz="2300">
                <a:solidFill>
                  <a:schemeClr val="lt1"/>
                </a:solidFill>
              </a:rPr>
              <a:t>5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2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0</a:t>
            </a:r>
            <a:r>
              <a:rPr lang="es-ES" sz="2300">
                <a:solidFill>
                  <a:schemeClr val="lt1"/>
                </a:solidFill>
              </a:rPr>
              <a:t>       = 32+4+1       = 37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2’s complement                              +           1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             </a:t>
            </a:r>
            <a:r>
              <a:rPr lang="es-ES" sz="2300">
                <a:solidFill>
                  <a:srgbClr val="E22559"/>
                </a:solidFill>
              </a:rPr>
              <a:t>   </a:t>
            </a:r>
            <a:r>
              <a:rPr lang="es-ES" sz="2300">
                <a:solidFill>
                  <a:schemeClr val="lt1"/>
                </a:solidFill>
                <a:highlight>
                  <a:srgbClr val="F7B42D"/>
                </a:highlight>
              </a:rPr>
              <a:t> 11011011</a:t>
            </a:r>
            <a:r>
              <a:rPr lang="es-ES" sz="2300">
                <a:solidFill>
                  <a:schemeClr val="lt1"/>
                </a:solidFill>
              </a:rPr>
              <a:t>                                                        16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                              </a:t>
            </a:r>
            <a:r>
              <a:rPr lang="es-ES" sz="2300">
                <a:solidFill>
                  <a:srgbClr val="E22559"/>
                </a:solidFill>
              </a:rPr>
              <a:t>                                                    </a:t>
            </a:r>
            <a:r>
              <a:rPr lang="es-ES" sz="2300">
                <a:solidFill>
                  <a:schemeClr val="lt1"/>
                </a:solidFill>
              </a:rPr>
              <a:t>            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              1 00010000            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Ex :  101011 - 111001 </a:t>
            </a:r>
            <a:r>
              <a:rPr lang="es-ES" sz="2300">
                <a:solidFill>
                  <a:srgbClr val="E22559"/>
                </a:solidFill>
              </a:rPr>
              <a:t>                                         </a:t>
            </a:r>
            <a:r>
              <a:rPr lang="es-ES" sz="2300">
                <a:solidFill>
                  <a:schemeClr val="lt1"/>
                </a:solidFill>
              </a:rPr>
              <a:t> Decimal equivalent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Minued                                     =    00101011        =2</a:t>
            </a:r>
            <a:r>
              <a:rPr baseline="30000" lang="es-ES" sz="2300">
                <a:solidFill>
                  <a:schemeClr val="lt1"/>
                </a:solidFill>
              </a:rPr>
              <a:t>5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3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1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0</a:t>
            </a:r>
            <a:r>
              <a:rPr lang="es-ES" sz="2300">
                <a:solidFill>
                  <a:schemeClr val="lt1"/>
                </a:solidFill>
              </a:rPr>
              <a:t>  = 32+8+2+1   =    43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1’s complement of subtrahend =    </a:t>
            </a:r>
            <a:r>
              <a:rPr lang="es-ES" sz="2300">
                <a:solidFill>
                  <a:schemeClr val="lt1"/>
                </a:solidFill>
                <a:highlight>
                  <a:srgbClr val="F7B42D"/>
                </a:highlight>
              </a:rPr>
              <a:t>11000110</a:t>
            </a:r>
            <a:r>
              <a:rPr lang="es-ES" sz="2300">
                <a:solidFill>
                  <a:schemeClr val="lt1"/>
                </a:solidFill>
              </a:rPr>
              <a:t>        =2</a:t>
            </a:r>
            <a:r>
              <a:rPr baseline="30000" lang="es-ES" sz="2300">
                <a:solidFill>
                  <a:schemeClr val="lt1"/>
                </a:solidFill>
              </a:rPr>
              <a:t>5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4 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3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0</a:t>
            </a:r>
            <a:r>
              <a:rPr lang="es-ES" sz="2300">
                <a:solidFill>
                  <a:schemeClr val="lt1"/>
                </a:solidFill>
              </a:rPr>
              <a:t>  = 32+16+8+1 =   57</a:t>
            </a:r>
            <a:endParaRPr sz="2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           +           1</a:t>
            </a:r>
            <a:r>
              <a:rPr lang="es-ES" sz="2300">
                <a:solidFill>
                  <a:schemeClr val="lt1"/>
                </a:solidFill>
              </a:rPr>
              <a:t>  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                 </a:t>
            </a:r>
            <a:r>
              <a:rPr lang="es-ES" sz="2300">
                <a:solidFill>
                  <a:schemeClr val="lt1"/>
                </a:solidFill>
                <a:highlight>
                  <a:srgbClr val="F7B42D"/>
                </a:highlight>
              </a:rPr>
              <a:t>11000111</a:t>
            </a:r>
            <a:endParaRPr sz="2300">
              <a:solidFill>
                <a:schemeClr val="lt1"/>
              </a:solidFill>
              <a:highlight>
                <a:srgbClr val="F7B42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            </a:t>
            </a:r>
            <a:r>
              <a:rPr lang="es-ES" sz="2300">
                <a:solidFill>
                  <a:srgbClr val="E22559"/>
                </a:solidFill>
              </a:rPr>
              <a:t>  </a:t>
            </a:r>
            <a:r>
              <a:rPr lang="es-ES" sz="2300">
                <a:solidFill>
                  <a:schemeClr val="lt1"/>
                </a:solidFill>
              </a:rPr>
              <a:t>                 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no carry, so negative number,       11110010         = 2</a:t>
            </a:r>
            <a:r>
              <a:rPr baseline="30000" lang="es-ES" sz="2300">
                <a:solidFill>
                  <a:schemeClr val="lt1"/>
                </a:solidFill>
              </a:rPr>
              <a:t>3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2</a:t>
            </a:r>
            <a:r>
              <a:rPr lang="es-ES" sz="2300">
                <a:solidFill>
                  <a:schemeClr val="lt1"/>
                </a:solidFill>
              </a:rPr>
              <a:t>+2</a:t>
            </a:r>
            <a:r>
              <a:rPr baseline="30000" lang="es-ES" sz="2300">
                <a:solidFill>
                  <a:schemeClr val="lt1"/>
                </a:solidFill>
              </a:rPr>
              <a:t>1</a:t>
            </a:r>
            <a:r>
              <a:rPr lang="es-ES" sz="2300">
                <a:solidFill>
                  <a:schemeClr val="lt1"/>
                </a:solidFill>
              </a:rPr>
              <a:t>    =8+4+2              =  14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so find the 2’s complement          = 00001101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of result                                                        1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                                                    = 00001110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663" name="Google Shape;663;p47"/>
          <p:cNvSpPr txBox="1"/>
          <p:nvPr/>
        </p:nvSpPr>
        <p:spPr>
          <a:xfrm>
            <a:off x="3107475" y="0"/>
            <a:ext cx="804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lt1"/>
                </a:solidFill>
              </a:rPr>
              <a:t>Binary Subtraction- 2’s complement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664" name="Google Shape;664;p47"/>
          <p:cNvSpPr/>
          <p:nvPr/>
        </p:nvSpPr>
        <p:spPr>
          <a:xfrm>
            <a:off x="4725875" y="1274425"/>
            <a:ext cx="647341" cy="1044775"/>
          </a:xfrm>
          <a:custGeom>
            <a:rect b="b" l="l" r="r" t="t"/>
            <a:pathLst>
              <a:path extrusionOk="0" h="41791" w="23760">
                <a:moveTo>
                  <a:pt x="23760" y="0"/>
                </a:moveTo>
                <a:cubicBezTo>
                  <a:pt x="19484" y="2376"/>
                  <a:pt x="14726" y="3971"/>
                  <a:pt x="10813" y="6906"/>
                </a:cubicBezTo>
                <a:cubicBezTo>
                  <a:pt x="9060" y="8221"/>
                  <a:pt x="9439" y="11125"/>
                  <a:pt x="8224" y="12948"/>
                </a:cubicBezTo>
                <a:cubicBezTo>
                  <a:pt x="4787" y="18105"/>
                  <a:pt x="2821" y="24198"/>
                  <a:pt x="1318" y="30211"/>
                </a:cubicBezTo>
                <a:cubicBezTo>
                  <a:pt x="825" y="32185"/>
                  <a:pt x="-455" y="34433"/>
                  <a:pt x="455" y="36253"/>
                </a:cubicBezTo>
                <a:cubicBezTo>
                  <a:pt x="3763" y="42869"/>
                  <a:pt x="14637" y="41432"/>
                  <a:pt x="22034" y="41432"/>
                </a:cubicBezTo>
              </a:path>
            </a:pathLst>
          </a:custGeom>
          <a:noFill/>
          <a:ln cap="rnd" cmpd="sng" w="28575">
            <a:solidFill>
              <a:srgbClr val="E3285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5" name="Google Shape;665;p47"/>
          <p:cNvSpPr/>
          <p:nvPr/>
        </p:nvSpPr>
        <p:spPr>
          <a:xfrm>
            <a:off x="5071125" y="2914425"/>
            <a:ext cx="302100" cy="172625"/>
          </a:xfrm>
          <a:custGeom>
            <a:rect b="b" l="l" r="r" t="t"/>
            <a:pathLst>
              <a:path extrusionOk="0" h="6905" w="12084">
                <a:moveTo>
                  <a:pt x="12084" y="0"/>
                </a:moveTo>
                <a:cubicBezTo>
                  <a:pt x="7583" y="1125"/>
                  <a:pt x="4639" y="6905"/>
                  <a:pt x="0" y="6905"/>
                </a:cubicBezTo>
              </a:path>
            </a:pathLst>
          </a:custGeom>
          <a:noFill/>
          <a:ln cap="flat" cmpd="sng" w="28575">
            <a:solidFill>
              <a:srgbClr val="E3285D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8"/>
          <p:cNvSpPr txBox="1"/>
          <p:nvPr/>
        </p:nvSpPr>
        <p:spPr>
          <a:xfrm>
            <a:off x="3215350" y="281800"/>
            <a:ext cx="630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Arithmetic operations -Binary multiplication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72" name="Google Shape;672;p48"/>
          <p:cNvSpPr txBox="1"/>
          <p:nvPr/>
        </p:nvSpPr>
        <p:spPr>
          <a:xfrm>
            <a:off x="949600" y="835900"/>
            <a:ext cx="11069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Rules-Binary multiplication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0 x 0 = 0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0 x 1 = 0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1 x 0 = 0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1 x 1 = 1, and no carry or borrow bits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example: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00101001 x 00000110 = 11110110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                  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                       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673" name="Google Shape;67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600" y="3681350"/>
            <a:ext cx="5481000" cy="297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0700" y="3681350"/>
            <a:ext cx="5083900" cy="29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9"/>
          <p:cNvSpPr txBox="1"/>
          <p:nvPr/>
        </p:nvSpPr>
        <p:spPr>
          <a:xfrm>
            <a:off x="3215350" y="281800"/>
            <a:ext cx="630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Arithmetic operations -Binary multiplication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81" name="Google Shape;681;p49"/>
          <p:cNvSpPr txBox="1"/>
          <p:nvPr/>
        </p:nvSpPr>
        <p:spPr>
          <a:xfrm>
            <a:off x="1447500" y="976525"/>
            <a:ext cx="3817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10111 x 1101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10111x1101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----------------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 10111    110</a:t>
            </a:r>
            <a:r>
              <a:rPr lang="es-ES">
                <a:solidFill>
                  <a:srgbClr val="FF0000"/>
                </a:solidFill>
              </a:rPr>
              <a:t>1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101110      1</a:t>
            </a:r>
            <a:r>
              <a:rPr lang="es-ES">
                <a:solidFill>
                  <a:srgbClr val="FF0000"/>
                </a:solidFill>
              </a:rPr>
              <a:t>10</a:t>
            </a:r>
            <a:r>
              <a:rPr lang="es-ES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---------------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1110011    </a:t>
            </a:r>
            <a:r>
              <a:rPr lang="es-ES">
                <a:solidFill>
                  <a:srgbClr val="FF0000"/>
                </a:solidFill>
              </a:rPr>
              <a:t>1</a:t>
            </a:r>
            <a:r>
              <a:rPr lang="es-ES">
                <a:solidFill>
                  <a:schemeClr val="lt1"/>
                </a:solidFill>
              </a:rPr>
              <a:t>101  first intermediate sum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</a:t>
            </a:r>
            <a:r>
              <a:rPr lang="es-ES">
                <a:solidFill>
                  <a:schemeClr val="lt1"/>
                </a:solidFill>
              </a:rPr>
              <a:t>10111</a:t>
            </a:r>
            <a:r>
              <a:rPr lang="es-ES">
                <a:solidFill>
                  <a:schemeClr val="lt1"/>
                </a:solidFill>
              </a:rPr>
              <a:t>     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--------------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100101011         final sum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2" name="Google Shape;682;p49"/>
          <p:cNvSpPr txBox="1"/>
          <p:nvPr/>
        </p:nvSpPr>
        <p:spPr>
          <a:xfrm>
            <a:off x="6945525" y="1175925"/>
            <a:ext cx="37011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11011.101  x  101.111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</a:t>
            </a:r>
            <a:r>
              <a:rPr lang="es-ES">
                <a:solidFill>
                  <a:schemeClr val="lt1"/>
                </a:solidFill>
              </a:rPr>
              <a:t>11011.101  x  101111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------------------------------------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     11011101      10111</a:t>
            </a:r>
            <a:r>
              <a:rPr lang="es-ES">
                <a:solidFill>
                  <a:srgbClr val="FF0000"/>
                </a:solidFill>
              </a:rPr>
              <a:t>1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    11011101        1011</a:t>
            </a:r>
            <a:r>
              <a:rPr lang="es-ES">
                <a:solidFill>
                  <a:srgbClr val="FF0000"/>
                </a:solidFill>
              </a:rPr>
              <a:t>1</a:t>
            </a:r>
            <a:r>
              <a:rPr lang="es-ES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------------------------------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 1010010111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  11011101         101</a:t>
            </a:r>
            <a:r>
              <a:rPr lang="es-ES">
                <a:solidFill>
                  <a:srgbClr val="FF0000"/>
                </a:solidFill>
              </a:rPr>
              <a:t>1</a:t>
            </a:r>
            <a:r>
              <a:rPr lang="es-ES">
                <a:solidFill>
                  <a:schemeClr val="lt1"/>
                </a:solidFill>
              </a:rPr>
              <a:t>11    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---------------------------------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11000001011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11011101            10</a:t>
            </a:r>
            <a:r>
              <a:rPr lang="es-ES">
                <a:solidFill>
                  <a:srgbClr val="FF0000"/>
                </a:solidFill>
              </a:rPr>
              <a:t>1</a:t>
            </a:r>
            <a:r>
              <a:rPr lang="es-ES">
                <a:solidFill>
                  <a:schemeClr val="lt1"/>
                </a:solidFill>
              </a:rPr>
              <a:t>111 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----------------------------------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110011110011    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             0             1</a:t>
            </a:r>
            <a:r>
              <a:rPr lang="es-ES">
                <a:solidFill>
                  <a:srgbClr val="FF0000"/>
                </a:solidFill>
              </a:rPr>
              <a:t>0</a:t>
            </a:r>
            <a:r>
              <a:rPr lang="es-ES">
                <a:solidFill>
                  <a:schemeClr val="lt1"/>
                </a:solidFill>
              </a:rPr>
              <a:t>1111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-------------------------------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110011110011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11011101              </a:t>
            </a:r>
            <a:r>
              <a:rPr lang="es-ES">
                <a:solidFill>
                  <a:srgbClr val="FF0000"/>
                </a:solidFill>
              </a:rPr>
              <a:t>1</a:t>
            </a:r>
            <a:r>
              <a:rPr lang="es-ES">
                <a:solidFill>
                  <a:schemeClr val="lt1"/>
                </a:solidFill>
              </a:rPr>
              <a:t>01111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--------------------------------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10100010010011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--------------------------------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lt1"/>
                </a:solidFill>
              </a:rPr>
              <a:t>result  = 10100010.010011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0"/>
          <p:cNvSpPr txBox="1"/>
          <p:nvPr/>
        </p:nvSpPr>
        <p:spPr>
          <a:xfrm>
            <a:off x="3215350" y="281800"/>
            <a:ext cx="630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Arithmetic operations -Binary division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689" name="Google Shape;68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350" y="2312900"/>
            <a:ext cx="468630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7925" y="2312900"/>
            <a:ext cx="459105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50"/>
          <p:cNvSpPr txBox="1"/>
          <p:nvPr/>
        </p:nvSpPr>
        <p:spPr>
          <a:xfrm>
            <a:off x="1339350" y="1297350"/>
            <a:ext cx="888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Binary division is the repeated process of subtraction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1"/>
          <p:cNvSpPr txBox="1"/>
          <p:nvPr/>
        </p:nvSpPr>
        <p:spPr>
          <a:xfrm>
            <a:off x="3215350" y="281800"/>
            <a:ext cx="630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Arithmetic operations -Binary division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98" name="Google Shape;698;p51"/>
          <p:cNvSpPr txBox="1"/>
          <p:nvPr/>
        </p:nvSpPr>
        <p:spPr>
          <a:xfrm>
            <a:off x="1596950" y="1080225"/>
            <a:ext cx="31935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11001  /  101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101 )  11001  (101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101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-------------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     101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     101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--------------------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answer = 101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example 2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11101.01  / 1100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1100 ) 11101.01  (10.011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 1100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----------------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     10101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       1100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---------------------------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         10010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           1100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--------------------------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           01100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                       1100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-------------------------------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9" name="Google Shape;699;p51"/>
          <p:cNvSpPr txBox="1"/>
          <p:nvPr/>
        </p:nvSpPr>
        <p:spPr>
          <a:xfrm>
            <a:off x="5847975" y="835900"/>
            <a:ext cx="44022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10110.1  /  1101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1101 )  10110.1  (1.101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            1101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--------------------------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            10011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              1101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-------------------------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            011000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                1101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----------------------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               1011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-------------------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example 4:   101.11 /  111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111)  101.11 (0.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          11 1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-----------------------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         10  01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           1  11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---------------------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               10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52"/>
          <p:cNvSpPr txBox="1"/>
          <p:nvPr/>
        </p:nvSpPr>
        <p:spPr>
          <a:xfrm>
            <a:off x="3215350" y="281800"/>
            <a:ext cx="630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Gray code representation</a:t>
            </a:r>
            <a:endParaRPr sz="2400">
              <a:solidFill>
                <a:schemeClr val="lt1"/>
              </a:solidFill>
            </a:endParaRPr>
          </a:p>
        </p:txBody>
      </p:sp>
      <p:graphicFrame>
        <p:nvGraphicFramePr>
          <p:cNvPr id="706" name="Google Shape;706;p52"/>
          <p:cNvGraphicFramePr/>
          <p:nvPr/>
        </p:nvGraphicFramePr>
        <p:xfrm>
          <a:off x="1243500" y="79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650900"/>
                <a:gridCol w="674375"/>
                <a:gridCol w="833475"/>
              </a:tblGrid>
              <a:tr h="86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Decimal Number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Binary Code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Gray code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0000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0000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0001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0001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0010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0011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0011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0010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0100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0110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0101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0111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6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0110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0101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7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0111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0100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1000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1100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9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1001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1101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707" name="Google Shape;707;p52"/>
          <p:cNvGraphicFramePr/>
          <p:nvPr/>
        </p:nvGraphicFramePr>
        <p:xfrm>
          <a:off x="4089525" y="973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512900"/>
                <a:gridCol w="755425"/>
                <a:gridCol w="586325"/>
              </a:tblGrid>
              <a:tr h="107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Decimal Number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Binary Code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Gray code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26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</a:t>
                      </a:r>
                      <a:r>
                        <a:rPr lang="es-ES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1010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1111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1011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1110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</a:t>
                      </a: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1100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1010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</a:t>
                      </a:r>
                      <a:r>
                        <a:rPr lang="es-ES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1101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1011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</a:t>
                      </a:r>
                      <a:r>
                        <a:rPr lang="es-ES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1110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1001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</a:t>
                      </a:r>
                      <a:r>
                        <a:rPr lang="es-ES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1111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1000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08" name="Google Shape;708;p52"/>
          <p:cNvSpPr txBox="1"/>
          <p:nvPr/>
        </p:nvSpPr>
        <p:spPr>
          <a:xfrm>
            <a:off x="4008225" y="5105225"/>
            <a:ext cx="6516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lt1"/>
                </a:solidFill>
              </a:rPr>
              <a:t>the gray code belongs to a class of codes called minimum change codes, in which only one bit in the code changes when moving from one code to the next.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709" name="Google Shape;709;p52"/>
          <p:cNvSpPr txBox="1"/>
          <p:nvPr/>
        </p:nvSpPr>
        <p:spPr>
          <a:xfrm>
            <a:off x="6242800" y="1214625"/>
            <a:ext cx="5197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convert (10110)</a:t>
            </a:r>
            <a:r>
              <a:rPr baseline="-25000" lang="es-ES">
                <a:solidFill>
                  <a:schemeClr val="lt1"/>
                </a:solidFill>
              </a:rPr>
              <a:t>2</a:t>
            </a:r>
            <a:r>
              <a:rPr lang="es-ES">
                <a:solidFill>
                  <a:schemeClr val="lt1"/>
                </a:solidFill>
              </a:rPr>
              <a:t> to its gray code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1  +  0  + 1 + 1 +  0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1       1     1    0     1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convert gray code 1000 to binary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1   0   0   0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1    1   1   1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710" name="Google Shape;710;p52"/>
          <p:cNvCxnSpPr>
            <a:stCxn id="709" idx="1"/>
          </p:cNvCxnSpPr>
          <p:nvPr/>
        </p:nvCxnSpPr>
        <p:spPr>
          <a:xfrm>
            <a:off x="6242800" y="259987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1" name="Google Shape;711;p52"/>
          <p:cNvCxnSpPr/>
          <p:nvPr/>
        </p:nvCxnSpPr>
        <p:spPr>
          <a:xfrm>
            <a:off x="6351900" y="1751800"/>
            <a:ext cx="10500" cy="346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2" name="Google Shape;712;p52"/>
          <p:cNvCxnSpPr/>
          <p:nvPr/>
        </p:nvCxnSpPr>
        <p:spPr>
          <a:xfrm>
            <a:off x="6360550" y="3185850"/>
            <a:ext cx="10500" cy="346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3" name="Google Shape;713;p52"/>
          <p:cNvSpPr/>
          <p:nvPr/>
        </p:nvSpPr>
        <p:spPr>
          <a:xfrm>
            <a:off x="6417600" y="3219875"/>
            <a:ext cx="188750" cy="251675"/>
          </a:xfrm>
          <a:custGeom>
            <a:rect b="b" l="l" r="r" t="t"/>
            <a:pathLst>
              <a:path extrusionOk="0" h="10067" w="7550">
                <a:moveTo>
                  <a:pt x="0" y="10067"/>
                </a:moveTo>
                <a:cubicBezTo>
                  <a:pt x="4195" y="10067"/>
                  <a:pt x="7550" y="4195"/>
                  <a:pt x="7550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4" name="Google Shape;714;p52"/>
          <p:cNvSpPr/>
          <p:nvPr/>
        </p:nvSpPr>
        <p:spPr>
          <a:xfrm>
            <a:off x="6722400" y="3219875"/>
            <a:ext cx="188750" cy="251675"/>
          </a:xfrm>
          <a:custGeom>
            <a:rect b="b" l="l" r="r" t="t"/>
            <a:pathLst>
              <a:path extrusionOk="0" h="10067" w="7550">
                <a:moveTo>
                  <a:pt x="0" y="10067"/>
                </a:moveTo>
                <a:cubicBezTo>
                  <a:pt x="4195" y="10067"/>
                  <a:pt x="7550" y="4195"/>
                  <a:pt x="7550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5" name="Google Shape;715;p52"/>
          <p:cNvSpPr/>
          <p:nvPr/>
        </p:nvSpPr>
        <p:spPr>
          <a:xfrm>
            <a:off x="6951000" y="3219875"/>
            <a:ext cx="188750" cy="251675"/>
          </a:xfrm>
          <a:custGeom>
            <a:rect b="b" l="l" r="r" t="t"/>
            <a:pathLst>
              <a:path extrusionOk="0" h="10067" w="7550">
                <a:moveTo>
                  <a:pt x="0" y="10067"/>
                </a:moveTo>
                <a:cubicBezTo>
                  <a:pt x="4195" y="10067"/>
                  <a:pt x="7550" y="4195"/>
                  <a:pt x="7550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716" name="Google Shape;716;p52"/>
          <p:cNvCxnSpPr/>
          <p:nvPr/>
        </p:nvCxnSpPr>
        <p:spPr>
          <a:xfrm>
            <a:off x="7179600" y="3185850"/>
            <a:ext cx="10500" cy="346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3"/>
          <p:cNvSpPr txBox="1"/>
          <p:nvPr/>
        </p:nvSpPr>
        <p:spPr>
          <a:xfrm>
            <a:off x="3215350" y="281800"/>
            <a:ext cx="630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Octal Addition and subtraction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23" name="Google Shape;723;p53"/>
          <p:cNvSpPr txBox="1"/>
          <p:nvPr/>
        </p:nvSpPr>
        <p:spPr>
          <a:xfrm>
            <a:off x="1661675" y="1252850"/>
            <a:ext cx="26553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Addition   :  456</a:t>
            </a:r>
            <a:r>
              <a:rPr baseline="-25000" lang="es-ES" sz="2300">
                <a:solidFill>
                  <a:schemeClr val="lt1"/>
                </a:solidFill>
              </a:rPr>
              <a:t>8</a:t>
            </a:r>
            <a:r>
              <a:rPr lang="es-ES" sz="2300">
                <a:solidFill>
                  <a:schemeClr val="lt1"/>
                </a:solidFill>
              </a:rPr>
              <a:t>+123</a:t>
            </a:r>
            <a:r>
              <a:rPr baseline="-25000" lang="es-ES" sz="2300">
                <a:solidFill>
                  <a:schemeClr val="lt1"/>
                </a:solidFill>
              </a:rPr>
              <a:t>8</a:t>
            </a:r>
            <a:r>
              <a:rPr lang="es-ES" sz="2300">
                <a:solidFill>
                  <a:schemeClr val="lt1"/>
                </a:solidFill>
              </a:rPr>
              <a:t>=601</a:t>
            </a:r>
            <a:r>
              <a:rPr baseline="-25000" lang="es-ES" sz="2300">
                <a:solidFill>
                  <a:schemeClr val="lt1"/>
                </a:solidFill>
              </a:rPr>
              <a:t>8</a:t>
            </a:r>
            <a:endParaRPr baseline="-25000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rgbClr val="FF0000"/>
                </a:solidFill>
              </a:rPr>
              <a:t>11</a:t>
            </a:r>
            <a:endParaRPr sz="23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456  = 302</a:t>
            </a:r>
            <a:r>
              <a:rPr baseline="-25000" lang="es-ES" sz="2300">
                <a:solidFill>
                  <a:schemeClr val="lt1"/>
                </a:solidFill>
              </a:rPr>
              <a:t>10</a:t>
            </a:r>
            <a:endParaRPr baseline="-25000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123  =   83</a:t>
            </a:r>
            <a:r>
              <a:rPr baseline="-25000" lang="es-ES" sz="2300">
                <a:solidFill>
                  <a:schemeClr val="lt1"/>
                </a:solidFill>
              </a:rPr>
              <a:t>10</a:t>
            </a:r>
            <a:endParaRPr baseline="-25000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------------------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601  =   385</a:t>
            </a:r>
            <a:r>
              <a:rPr baseline="-25000" lang="es-ES" sz="2300">
                <a:solidFill>
                  <a:schemeClr val="lt1"/>
                </a:solidFill>
              </a:rPr>
              <a:t>10</a:t>
            </a:r>
            <a:r>
              <a:rPr lang="es-ES" sz="2300">
                <a:solidFill>
                  <a:schemeClr val="lt1"/>
                </a:solidFill>
              </a:rPr>
              <a:t> 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724" name="Google Shape;724;p53"/>
          <p:cNvSpPr txBox="1"/>
          <p:nvPr/>
        </p:nvSpPr>
        <p:spPr>
          <a:xfrm>
            <a:off x="8287725" y="1252850"/>
            <a:ext cx="35388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Subtraction    :  456</a:t>
            </a:r>
            <a:r>
              <a:rPr baseline="-25000" lang="es-ES" sz="2300">
                <a:solidFill>
                  <a:schemeClr val="lt1"/>
                </a:solidFill>
              </a:rPr>
              <a:t>8</a:t>
            </a:r>
            <a:r>
              <a:rPr lang="es-ES" sz="2300">
                <a:solidFill>
                  <a:schemeClr val="lt1"/>
                </a:solidFill>
              </a:rPr>
              <a:t>-</a:t>
            </a:r>
            <a:r>
              <a:rPr lang="es-ES" sz="2300">
                <a:solidFill>
                  <a:schemeClr val="lt1"/>
                </a:solidFill>
              </a:rPr>
              <a:t>173</a:t>
            </a:r>
            <a:r>
              <a:rPr baseline="-25000" lang="es-ES" sz="2300">
                <a:solidFill>
                  <a:schemeClr val="lt1"/>
                </a:solidFill>
              </a:rPr>
              <a:t>8</a:t>
            </a:r>
            <a:r>
              <a:rPr lang="es-ES" sz="2300">
                <a:solidFill>
                  <a:schemeClr val="lt1"/>
                </a:solidFill>
              </a:rPr>
              <a:t>=333</a:t>
            </a:r>
            <a:r>
              <a:rPr baseline="-25000" lang="es-ES" sz="2300">
                <a:solidFill>
                  <a:schemeClr val="lt1"/>
                </a:solidFill>
              </a:rPr>
              <a:t>8</a:t>
            </a:r>
            <a:endParaRPr baseline="-25000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rgbClr val="FF0000"/>
                </a:solidFill>
              </a:rPr>
              <a:t>  8</a:t>
            </a:r>
            <a:endParaRPr sz="23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456  = 302</a:t>
            </a:r>
            <a:r>
              <a:rPr baseline="-25000" lang="es-ES" sz="2300">
                <a:solidFill>
                  <a:schemeClr val="lt1"/>
                </a:solidFill>
              </a:rPr>
              <a:t>10</a:t>
            </a:r>
            <a:endParaRPr baseline="-25000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173  = 123</a:t>
            </a:r>
            <a:r>
              <a:rPr baseline="-25000" lang="es-ES" sz="2300">
                <a:solidFill>
                  <a:schemeClr val="lt1"/>
                </a:solidFill>
              </a:rPr>
              <a:t>10</a:t>
            </a:r>
            <a:endParaRPr baseline="-25000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------------------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263  =  179</a:t>
            </a:r>
            <a:r>
              <a:rPr baseline="-25000" lang="es-ES" sz="2300">
                <a:solidFill>
                  <a:schemeClr val="lt1"/>
                </a:solidFill>
              </a:rPr>
              <a:t>10</a:t>
            </a:r>
            <a:r>
              <a:rPr lang="es-ES" sz="2300">
                <a:solidFill>
                  <a:schemeClr val="lt1"/>
                </a:solidFill>
              </a:rPr>
              <a:t> </a:t>
            </a:r>
            <a:endParaRPr sz="2300">
              <a:solidFill>
                <a:schemeClr val="lt1"/>
              </a:solidFill>
            </a:endParaRPr>
          </a:p>
        </p:txBody>
      </p:sp>
      <p:pic>
        <p:nvPicPr>
          <p:cNvPr id="725" name="Google Shape;72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8500" y="1621447"/>
            <a:ext cx="3970625" cy="2916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54"/>
          <p:cNvSpPr txBox="1"/>
          <p:nvPr/>
        </p:nvSpPr>
        <p:spPr>
          <a:xfrm>
            <a:off x="3215350" y="281800"/>
            <a:ext cx="630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Hexadecimal </a:t>
            </a:r>
            <a:r>
              <a:rPr lang="es-ES" sz="2400">
                <a:solidFill>
                  <a:schemeClr val="lt1"/>
                </a:solidFill>
              </a:rPr>
              <a:t> Addition and subtraction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32" name="Google Shape;732;p54"/>
          <p:cNvSpPr txBox="1"/>
          <p:nvPr/>
        </p:nvSpPr>
        <p:spPr>
          <a:xfrm>
            <a:off x="1575375" y="835900"/>
            <a:ext cx="26553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Addition   :  4A6</a:t>
            </a:r>
            <a:r>
              <a:rPr baseline="-25000" lang="es-ES" sz="2300">
                <a:solidFill>
                  <a:schemeClr val="lt1"/>
                </a:solidFill>
              </a:rPr>
              <a:t>16</a:t>
            </a:r>
            <a:r>
              <a:rPr lang="es-ES" sz="2300">
                <a:solidFill>
                  <a:schemeClr val="lt1"/>
                </a:solidFill>
              </a:rPr>
              <a:t>+1B3</a:t>
            </a:r>
            <a:r>
              <a:rPr baseline="-25000" lang="es-ES" sz="2300">
                <a:solidFill>
                  <a:schemeClr val="lt1"/>
                </a:solidFill>
              </a:rPr>
              <a:t>16</a:t>
            </a:r>
            <a:r>
              <a:rPr lang="es-ES" sz="2300">
                <a:solidFill>
                  <a:schemeClr val="lt1"/>
                </a:solidFill>
              </a:rPr>
              <a:t>=659</a:t>
            </a:r>
            <a:r>
              <a:rPr baseline="-25000" lang="es-ES" sz="2300">
                <a:solidFill>
                  <a:schemeClr val="lt1"/>
                </a:solidFill>
              </a:rPr>
              <a:t>16</a:t>
            </a:r>
            <a:endParaRPr baseline="-25000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rgbClr val="FF0000"/>
                </a:solidFill>
              </a:rPr>
              <a:t>11</a:t>
            </a:r>
            <a:endParaRPr sz="23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4A6  = 1190</a:t>
            </a:r>
            <a:r>
              <a:rPr baseline="-25000" lang="es-ES" sz="2300">
                <a:solidFill>
                  <a:schemeClr val="lt1"/>
                </a:solidFill>
              </a:rPr>
              <a:t>10</a:t>
            </a:r>
            <a:endParaRPr baseline="-25000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1B3  =   435</a:t>
            </a:r>
            <a:r>
              <a:rPr baseline="-25000" lang="es-ES" sz="2300">
                <a:solidFill>
                  <a:schemeClr val="lt1"/>
                </a:solidFill>
              </a:rPr>
              <a:t>10</a:t>
            </a:r>
            <a:endParaRPr baseline="-25000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------------------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659  =   1625</a:t>
            </a:r>
            <a:r>
              <a:rPr baseline="-25000" lang="es-ES" sz="2300">
                <a:solidFill>
                  <a:schemeClr val="lt1"/>
                </a:solidFill>
              </a:rPr>
              <a:t>10</a:t>
            </a:r>
            <a:r>
              <a:rPr lang="es-ES" sz="2300">
                <a:solidFill>
                  <a:schemeClr val="lt1"/>
                </a:solidFill>
              </a:rPr>
              <a:t> 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733" name="Google Shape;733;p54"/>
          <p:cNvSpPr txBox="1"/>
          <p:nvPr/>
        </p:nvSpPr>
        <p:spPr>
          <a:xfrm>
            <a:off x="1575375" y="3712850"/>
            <a:ext cx="35388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 Subtraction    :  4A6</a:t>
            </a:r>
            <a:r>
              <a:rPr baseline="-25000" lang="es-ES" sz="2300">
                <a:solidFill>
                  <a:schemeClr val="lt1"/>
                </a:solidFill>
              </a:rPr>
              <a:t>16</a:t>
            </a:r>
            <a:r>
              <a:rPr lang="es-ES" sz="2300">
                <a:solidFill>
                  <a:schemeClr val="lt1"/>
                </a:solidFill>
              </a:rPr>
              <a:t>-1B3</a:t>
            </a:r>
            <a:r>
              <a:rPr baseline="-25000" lang="es-ES" sz="2300">
                <a:solidFill>
                  <a:schemeClr val="lt1"/>
                </a:solidFill>
              </a:rPr>
              <a:t>16</a:t>
            </a:r>
            <a:r>
              <a:rPr lang="es-ES" sz="2300">
                <a:solidFill>
                  <a:schemeClr val="lt1"/>
                </a:solidFill>
              </a:rPr>
              <a:t>=2F3</a:t>
            </a:r>
            <a:r>
              <a:rPr baseline="-25000" lang="es-ES" sz="2300">
                <a:solidFill>
                  <a:schemeClr val="lt1"/>
                </a:solidFill>
              </a:rPr>
              <a:t>16</a:t>
            </a:r>
            <a:endParaRPr baseline="-25000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rgbClr val="FF0000"/>
                </a:solidFill>
              </a:rPr>
              <a:t>  8</a:t>
            </a:r>
            <a:endParaRPr sz="23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4A6  = 1190</a:t>
            </a:r>
            <a:r>
              <a:rPr baseline="-25000" lang="es-ES" sz="2300">
                <a:solidFill>
                  <a:schemeClr val="lt1"/>
                </a:solidFill>
              </a:rPr>
              <a:t>10</a:t>
            </a:r>
            <a:endParaRPr baseline="-25000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1B3  =   435</a:t>
            </a:r>
            <a:r>
              <a:rPr baseline="-25000" lang="es-ES" sz="2300">
                <a:solidFill>
                  <a:schemeClr val="lt1"/>
                </a:solidFill>
              </a:rPr>
              <a:t>10</a:t>
            </a:r>
            <a:endParaRPr baseline="-25000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------------------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</a:rPr>
              <a:t>2F3  =  755</a:t>
            </a:r>
            <a:r>
              <a:rPr baseline="-25000" lang="es-ES" sz="2300">
                <a:solidFill>
                  <a:schemeClr val="lt1"/>
                </a:solidFill>
              </a:rPr>
              <a:t>10</a:t>
            </a:r>
            <a:r>
              <a:rPr lang="es-ES" sz="2300">
                <a:solidFill>
                  <a:schemeClr val="lt1"/>
                </a:solidFill>
              </a:rPr>
              <a:t> </a:t>
            </a:r>
            <a:endParaRPr sz="2300">
              <a:solidFill>
                <a:schemeClr val="lt1"/>
              </a:solidFill>
            </a:endParaRPr>
          </a:p>
        </p:txBody>
      </p:sp>
      <p:pic>
        <p:nvPicPr>
          <p:cNvPr id="734" name="Google Shape;73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75" y="988300"/>
            <a:ext cx="6832200" cy="522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"/>
          <p:cNvSpPr/>
          <p:nvPr/>
        </p:nvSpPr>
        <p:spPr>
          <a:xfrm>
            <a:off x="259227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Decimal</a:t>
            </a:r>
            <a:endParaRPr sz="2200"/>
          </a:p>
        </p:txBody>
      </p:sp>
      <p:sp>
        <p:nvSpPr>
          <p:cNvPr id="284" name="Google Shape;284;p11"/>
          <p:cNvSpPr/>
          <p:nvPr/>
        </p:nvSpPr>
        <p:spPr>
          <a:xfrm>
            <a:off x="623772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Octal</a:t>
            </a:r>
            <a:endParaRPr sz="2200"/>
          </a:p>
        </p:txBody>
      </p:sp>
      <p:sp>
        <p:nvSpPr>
          <p:cNvPr id="285" name="Google Shape;285;p11"/>
          <p:cNvSpPr/>
          <p:nvPr/>
        </p:nvSpPr>
        <p:spPr>
          <a:xfrm>
            <a:off x="259227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Binary</a:t>
            </a:r>
            <a:endParaRPr sz="2200"/>
          </a:p>
        </p:txBody>
      </p:sp>
      <p:sp>
        <p:nvSpPr>
          <p:cNvPr id="286" name="Google Shape;286;p11"/>
          <p:cNvSpPr/>
          <p:nvPr/>
        </p:nvSpPr>
        <p:spPr>
          <a:xfrm>
            <a:off x="634832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Hexadecimal</a:t>
            </a:r>
            <a:r>
              <a:rPr lang="es-ES" sz="2200"/>
              <a:t>l</a:t>
            </a:r>
            <a:endParaRPr sz="2200"/>
          </a:p>
        </p:txBody>
      </p:sp>
      <p:sp>
        <p:nvSpPr>
          <p:cNvPr id="287" name="Google Shape;287;p11"/>
          <p:cNvSpPr txBox="1"/>
          <p:nvPr/>
        </p:nvSpPr>
        <p:spPr>
          <a:xfrm>
            <a:off x="3431150" y="368125"/>
            <a:ext cx="4639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lt1"/>
                </a:solidFill>
              </a:rPr>
              <a:t>Decimal to Binary</a:t>
            </a:r>
            <a:endParaRPr sz="3300">
              <a:solidFill>
                <a:schemeClr val="lt1"/>
              </a:solidFill>
            </a:endParaRPr>
          </a:p>
        </p:txBody>
      </p:sp>
      <p:cxnSp>
        <p:nvCxnSpPr>
          <p:cNvPr id="288" name="Google Shape;288;p11"/>
          <p:cNvCxnSpPr>
            <a:stCxn id="283" idx="2"/>
            <a:endCxn id="285" idx="0"/>
          </p:cNvCxnSpPr>
          <p:nvPr/>
        </p:nvCxnSpPr>
        <p:spPr>
          <a:xfrm>
            <a:off x="3908579" y="2590732"/>
            <a:ext cx="0" cy="12759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9" name="Google Shape;289;p11"/>
          <p:cNvSpPr txBox="1"/>
          <p:nvPr/>
        </p:nvSpPr>
        <p:spPr>
          <a:xfrm>
            <a:off x="2093275" y="5050725"/>
            <a:ext cx="7984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Decimal to Binary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s-ES">
                <a:solidFill>
                  <a:schemeClr val="lt1"/>
                </a:solidFill>
              </a:rPr>
              <a:t>divide by 2, keep track of the remainder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s-ES">
                <a:solidFill>
                  <a:schemeClr val="lt1"/>
                </a:solidFill>
              </a:rPr>
              <a:t>first remainder is bit 0 (LSB, least-significant bit)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s-ES">
                <a:solidFill>
                  <a:schemeClr val="lt1"/>
                </a:solidFill>
              </a:rPr>
              <a:t>second remainder is bit 1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s-ES">
                <a:solidFill>
                  <a:schemeClr val="lt1"/>
                </a:solidFill>
              </a:rPr>
              <a:t>etc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"/>
          <p:cNvSpPr txBox="1"/>
          <p:nvPr/>
        </p:nvSpPr>
        <p:spPr>
          <a:xfrm>
            <a:off x="2136425" y="238650"/>
            <a:ext cx="610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</a:rPr>
              <a:t>Decimal to Binary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96" name="Google Shape;296;p12"/>
          <p:cNvSpPr txBox="1"/>
          <p:nvPr/>
        </p:nvSpPr>
        <p:spPr>
          <a:xfrm>
            <a:off x="1381175" y="821275"/>
            <a:ext cx="841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decimal numbers can be converted to binary by repeated division of the number by 2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97" name="Google Shape;297;p12"/>
          <p:cNvSpPr txBox="1"/>
          <p:nvPr/>
        </p:nvSpPr>
        <p:spPr>
          <a:xfrm>
            <a:off x="7574275" y="1986525"/>
            <a:ext cx="3085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lt1"/>
                </a:solidFill>
              </a:rPr>
              <a:t>43</a:t>
            </a:r>
            <a:r>
              <a:rPr baseline="-25000" lang="es-ES" sz="1700">
                <a:solidFill>
                  <a:schemeClr val="lt1"/>
                </a:solidFill>
              </a:rPr>
              <a:t>10</a:t>
            </a:r>
            <a:r>
              <a:rPr lang="es-ES" sz="1700">
                <a:solidFill>
                  <a:schemeClr val="lt1"/>
                </a:solidFill>
              </a:rPr>
              <a:t>= 101011</a:t>
            </a:r>
            <a:r>
              <a:rPr baseline="-25000" lang="es-ES" sz="1700">
                <a:solidFill>
                  <a:schemeClr val="lt1"/>
                </a:solidFill>
              </a:rPr>
              <a:t>2</a:t>
            </a:r>
            <a:endParaRPr baseline="-25000" sz="1700">
              <a:solidFill>
                <a:schemeClr val="lt1"/>
              </a:solidFill>
            </a:endParaRPr>
          </a:p>
        </p:txBody>
      </p:sp>
      <p:pic>
        <p:nvPicPr>
          <p:cNvPr id="298" name="Google Shape;298;p12"/>
          <p:cNvPicPr preferRelativeResize="0"/>
          <p:nvPr/>
        </p:nvPicPr>
        <p:blipFill rotWithShape="1">
          <a:blip r:embed="rId3">
            <a:alphaModFix/>
          </a:blip>
          <a:srcRect b="18795" l="17282" r="61600" t="21931"/>
          <a:stretch/>
        </p:blipFill>
        <p:spPr>
          <a:xfrm>
            <a:off x="7508950" y="3079850"/>
            <a:ext cx="2778173" cy="25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2"/>
          <p:cNvPicPr preferRelativeResize="0"/>
          <p:nvPr/>
        </p:nvPicPr>
        <p:blipFill rotWithShape="1">
          <a:blip r:embed="rId4">
            <a:alphaModFix/>
          </a:blip>
          <a:srcRect b="25406" l="6417" r="74711" t="33011"/>
          <a:stretch/>
        </p:blipFill>
        <p:spPr>
          <a:xfrm>
            <a:off x="1797525" y="1280900"/>
            <a:ext cx="5086223" cy="340297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2"/>
          <p:cNvSpPr txBox="1"/>
          <p:nvPr/>
        </p:nvSpPr>
        <p:spPr>
          <a:xfrm>
            <a:off x="1510625" y="4813350"/>
            <a:ext cx="4423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</a:rPr>
              <a:t>do the following conversion from decimal to binary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arenR"/>
            </a:pPr>
            <a:r>
              <a:rPr lang="es-ES">
                <a:solidFill>
                  <a:schemeClr val="lt1"/>
                </a:solidFill>
              </a:rPr>
              <a:t>244</a:t>
            </a:r>
            <a:r>
              <a:rPr baseline="-25000" lang="es-ES">
                <a:solidFill>
                  <a:schemeClr val="lt1"/>
                </a:solidFill>
              </a:rPr>
              <a:t>10</a:t>
            </a:r>
            <a:endParaRPr baseline="-250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arenR"/>
            </a:pPr>
            <a:r>
              <a:rPr lang="es-ES">
                <a:solidFill>
                  <a:schemeClr val="lt1"/>
                </a:solidFill>
              </a:rPr>
              <a:t>145</a:t>
            </a:r>
            <a:r>
              <a:rPr baseline="-25000" lang="es-ES">
                <a:solidFill>
                  <a:schemeClr val="lt1"/>
                </a:solidFill>
              </a:rPr>
              <a:t>10</a:t>
            </a:r>
            <a:endParaRPr baseline="-250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arenR"/>
            </a:pPr>
            <a:r>
              <a:rPr lang="es-ES">
                <a:solidFill>
                  <a:schemeClr val="lt1"/>
                </a:solidFill>
              </a:rPr>
              <a:t>112</a:t>
            </a:r>
            <a:r>
              <a:rPr baseline="-25000" lang="es-ES">
                <a:solidFill>
                  <a:schemeClr val="lt1"/>
                </a:solidFill>
              </a:rPr>
              <a:t>10</a:t>
            </a:r>
            <a:endParaRPr baseline="-25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/>
          <p:nvPr/>
        </p:nvSpPr>
        <p:spPr>
          <a:xfrm>
            <a:off x="2136425" y="238650"/>
            <a:ext cx="610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</a:rPr>
              <a:t>Decimal to Binary with fractions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307" name="Google Shape;307;p13"/>
          <p:cNvPicPr preferRelativeResize="0"/>
          <p:nvPr/>
        </p:nvPicPr>
        <p:blipFill rotWithShape="1">
          <a:blip r:embed="rId3">
            <a:alphaModFix/>
          </a:blip>
          <a:srcRect b="32256" l="16184" r="58462" t="22560"/>
          <a:stretch/>
        </p:blipFill>
        <p:spPr>
          <a:xfrm>
            <a:off x="6495300" y="854252"/>
            <a:ext cx="5027850" cy="29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3"/>
          <p:cNvPicPr preferRelativeResize="0"/>
          <p:nvPr/>
        </p:nvPicPr>
        <p:blipFill rotWithShape="1">
          <a:blip r:embed="rId4">
            <a:alphaModFix/>
          </a:blip>
          <a:srcRect b="26967" l="16322" r="56436" t="18420"/>
          <a:stretch/>
        </p:blipFill>
        <p:spPr>
          <a:xfrm>
            <a:off x="1230075" y="1268825"/>
            <a:ext cx="4682598" cy="312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"/>
          <p:cNvSpPr/>
          <p:nvPr/>
        </p:nvSpPr>
        <p:spPr>
          <a:xfrm>
            <a:off x="259227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Decimal</a:t>
            </a:r>
            <a:endParaRPr sz="2200"/>
          </a:p>
        </p:txBody>
      </p:sp>
      <p:sp>
        <p:nvSpPr>
          <p:cNvPr id="315" name="Google Shape;315;p14"/>
          <p:cNvSpPr/>
          <p:nvPr/>
        </p:nvSpPr>
        <p:spPr>
          <a:xfrm>
            <a:off x="6237725" y="1662850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Octal</a:t>
            </a:r>
            <a:endParaRPr sz="2200"/>
          </a:p>
        </p:txBody>
      </p:sp>
      <p:sp>
        <p:nvSpPr>
          <p:cNvPr id="316" name="Google Shape;316;p14"/>
          <p:cNvSpPr/>
          <p:nvPr/>
        </p:nvSpPr>
        <p:spPr>
          <a:xfrm>
            <a:off x="259227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Binary</a:t>
            </a:r>
            <a:endParaRPr sz="2200"/>
          </a:p>
        </p:txBody>
      </p:sp>
      <p:sp>
        <p:nvSpPr>
          <p:cNvPr id="317" name="Google Shape;317;p14"/>
          <p:cNvSpPr/>
          <p:nvPr/>
        </p:nvSpPr>
        <p:spPr>
          <a:xfrm>
            <a:off x="6348325" y="3866575"/>
            <a:ext cx="2632608" cy="92788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Hexadecimal</a:t>
            </a:r>
            <a:endParaRPr sz="2200"/>
          </a:p>
        </p:txBody>
      </p:sp>
      <p:sp>
        <p:nvSpPr>
          <p:cNvPr id="318" name="Google Shape;318;p14"/>
          <p:cNvSpPr txBox="1"/>
          <p:nvPr/>
        </p:nvSpPr>
        <p:spPr>
          <a:xfrm>
            <a:off x="3431150" y="368125"/>
            <a:ext cx="4639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lt1"/>
                </a:solidFill>
              </a:rPr>
              <a:t> Binary to </a:t>
            </a:r>
            <a:r>
              <a:rPr lang="es-ES" sz="3300">
                <a:solidFill>
                  <a:schemeClr val="lt1"/>
                </a:solidFill>
              </a:rPr>
              <a:t>Decimal</a:t>
            </a:r>
            <a:endParaRPr sz="3300">
              <a:solidFill>
                <a:schemeClr val="lt1"/>
              </a:solidFill>
            </a:endParaRPr>
          </a:p>
        </p:txBody>
      </p:sp>
      <p:cxnSp>
        <p:nvCxnSpPr>
          <p:cNvPr id="319" name="Google Shape;319;p14"/>
          <p:cNvCxnSpPr>
            <a:stCxn id="316" idx="0"/>
            <a:endCxn id="314" idx="2"/>
          </p:cNvCxnSpPr>
          <p:nvPr/>
        </p:nvCxnSpPr>
        <p:spPr>
          <a:xfrm rot="10800000">
            <a:off x="3908579" y="2590675"/>
            <a:ext cx="0" cy="1275900"/>
          </a:xfrm>
          <a:prstGeom prst="straightConnector1">
            <a:avLst/>
          </a:prstGeom>
          <a:noFill/>
          <a:ln cap="flat" cmpd="sng" w="28575">
            <a:solidFill>
              <a:srgbClr val="E2255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/>
          <p:nvPr/>
        </p:nvSpPr>
        <p:spPr>
          <a:xfrm>
            <a:off x="2028575" y="-4850"/>
            <a:ext cx="8462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lt1"/>
                </a:solidFill>
              </a:rPr>
              <a:t>Binary Number system</a:t>
            </a:r>
            <a:endParaRPr sz="3300">
              <a:solidFill>
                <a:schemeClr val="lt1"/>
              </a:solidFill>
            </a:endParaRPr>
          </a:p>
        </p:txBody>
      </p:sp>
      <p:sp>
        <p:nvSpPr>
          <p:cNvPr id="326" name="Google Shape;326;p15"/>
          <p:cNvSpPr txBox="1"/>
          <p:nvPr/>
        </p:nvSpPr>
        <p:spPr>
          <a:xfrm>
            <a:off x="1249475" y="657250"/>
            <a:ext cx="10942500" cy="61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electrical signals are represented as high and low, on and off, 1 and 0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 representing as 0 and 1 (2 digits) is called binary system. each binary digit is also called as bit. this is also positional value system.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right most digit is called Least significant bit(LSB) and left most digit is called as most significant bit(MSB)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MSB                                                                       LSB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F36040"/>
                </a:solidFill>
                <a:latin typeface="Calibri"/>
                <a:ea typeface="Calibri"/>
                <a:cs typeface="Calibri"/>
                <a:sym typeface="Calibri"/>
              </a:rPr>
              <a:t>Binary to decimal</a:t>
            </a: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equivalent can be found like this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arenR"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Multiply each bit by 2</a:t>
            </a:r>
            <a:r>
              <a:rPr baseline="30000"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where “</a:t>
            </a:r>
            <a:r>
              <a:rPr i="1"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n”</a:t>
            </a: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the weight of the bit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arenR"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weight is the position of the bit, starting from 0 on the right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arenR"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 the results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7" name="Google Shape;327;p15"/>
          <p:cNvGraphicFramePr/>
          <p:nvPr/>
        </p:nvGraphicFramePr>
        <p:xfrm>
          <a:off x="1815650" y="183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950275"/>
                <a:gridCol w="950275"/>
                <a:gridCol w="950275"/>
                <a:gridCol w="950275"/>
                <a:gridCol w="950275"/>
                <a:gridCol w="950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5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4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3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2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baseline="30000" lang="es-ES">
                          <a:solidFill>
                            <a:schemeClr val="lt1"/>
                          </a:solidFill>
                        </a:rPr>
                        <a:t>0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28" name="Google Shape;328;p15"/>
          <p:cNvGraphicFramePr/>
          <p:nvPr/>
        </p:nvGraphicFramePr>
        <p:xfrm>
          <a:off x="1673875" y="305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{87905155-83CC-4E3B-87A5-C3675F494F1D}</a:tableStyleId>
              </a:tblPr>
              <a:tblGrid>
                <a:gridCol w="950275"/>
                <a:gridCol w="950275"/>
                <a:gridCol w="950275"/>
                <a:gridCol w="950275"/>
                <a:gridCol w="950275"/>
                <a:gridCol w="950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0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</a:t>
                      </a:r>
                      <a:endParaRPr baseline="30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329" name="Google Shape;329;p15"/>
          <p:cNvCxnSpPr/>
          <p:nvPr/>
        </p:nvCxnSpPr>
        <p:spPr>
          <a:xfrm rot="10800000">
            <a:off x="2028575" y="3429000"/>
            <a:ext cx="129600" cy="32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0" name="Google Shape;330;p15"/>
          <p:cNvCxnSpPr/>
          <p:nvPr/>
        </p:nvCxnSpPr>
        <p:spPr>
          <a:xfrm rot="10800000">
            <a:off x="6655325" y="3442500"/>
            <a:ext cx="130800" cy="296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009_Chalk_Fun_SlidesMania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