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Barlow Condensed"/>
      <p:regular r:id="rId19"/>
      <p:bold r:id="rId20"/>
      <p:italic r:id="rId21"/>
      <p:boldItalic r:id="rId22"/>
    </p:embeddedFont>
    <p:embeddedFont>
      <p:font typeface="Fredericka the Great"/>
      <p:regular r:id="rId23"/>
    </p:embeddedFont>
    <p:embeddedFont>
      <p:font typeface="Homemade Appl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bold.fntdata"/><Relationship Id="rId11" Type="http://schemas.openxmlformats.org/officeDocument/2006/relationships/slide" Target="slides/slide6.xml"/><Relationship Id="rId22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BarlowCondensed-italic.fntdata"/><Relationship Id="rId13" Type="http://schemas.openxmlformats.org/officeDocument/2006/relationships/slide" Target="slides/slide8.xml"/><Relationship Id="rId24" Type="http://schemas.openxmlformats.org/officeDocument/2006/relationships/font" Target="fonts/HomemadeApple-regular.fntdata"/><Relationship Id="rId12" Type="http://schemas.openxmlformats.org/officeDocument/2006/relationships/slide" Target="slides/slide7.xml"/><Relationship Id="rId23" Type="http://schemas.openxmlformats.org/officeDocument/2006/relationships/font" Target="fonts/FrederickatheGre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regular.fntdata"/><Relationship Id="rId14" Type="http://schemas.openxmlformats.org/officeDocument/2006/relationships/slide" Target="slides/slide9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33fd8bb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33fd8bb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9433fd8bb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433fd8bbd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433fd8bb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9433fd8bbd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433fd8bbd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433fd8bbd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9433fd8bbd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433fd8bb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433fd8bb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9433fd8bbd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433fd8bbd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433fd8bbd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9433fd8bbd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433fd8bbd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433fd8bbd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9433fd8bbd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433fd8bbd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433fd8bbd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9433fd8bbd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433fd8bbd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433fd8bb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9433fd8bbd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9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Google Shape;1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" name="Google Shape;1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1" name="Google Shape;2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2" name="Google Shape;2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30" name="Google Shape;3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31" name="Google Shape;3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41" name="Google Shape;4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51" name="Google Shape;5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7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71" name="Google Shape;7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lt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Binary Tree Traversal</a:t>
            </a:r>
            <a:endParaRPr sz="4800">
              <a:solidFill>
                <a:srgbClr val="F2F2F2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86" name="Google Shape;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/>
        </p:nvSpPr>
        <p:spPr>
          <a:xfrm>
            <a:off x="609700" y="1130550"/>
            <a:ext cx="106725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Binary tree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binary tree has a special condition that each node can have a maximum of two children.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325" y="2798950"/>
            <a:ext cx="6111244" cy="385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/>
          <p:nvPr/>
        </p:nvSpPr>
        <p:spPr>
          <a:xfrm>
            <a:off x="3614025" y="480775"/>
            <a:ext cx="5170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</a:rPr>
              <a:t>Tree Traversal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0" name="Google Shape;100;p9"/>
          <p:cNvSpPr txBox="1"/>
          <p:nvPr/>
        </p:nvSpPr>
        <p:spPr>
          <a:xfrm>
            <a:off x="417550" y="1414825"/>
            <a:ext cx="1084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important operation in tree is visiting its node exactly one time. The task performed while traversing a binary tree are: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AutoNum type="arabicPeriod"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visiting a node (denoted by letter V)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AutoNum type="arabicPeriod"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Traversing the left subtree (denoted by letter L)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Times New Roman"/>
              <a:buAutoNum type="arabicPeriod"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Traversing the right subtree (denoted by letter R)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tree can be traversed in three ways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in-order traversal (L V R)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pre-order traversal (V L R)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s-ES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post-order traversal (L R V)</a:t>
            </a:r>
            <a:endParaRPr sz="2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/>
        </p:nvSpPr>
        <p:spPr>
          <a:xfrm>
            <a:off x="593900" y="855875"/>
            <a:ext cx="9343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Pre-Order Traversal (V L R)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steps for traversing a binary tree for pre-order traversal are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the root node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left subtree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right subtree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value in each node while visiting in the above order is printed.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above example the pre-order traversal is : </a:t>
            </a:r>
            <a:r>
              <a:rPr lang="es-ES" sz="1800">
                <a:solidFill>
                  <a:schemeClr val="lt1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1 2 4 7 9 5 3 6 8</a:t>
            </a:r>
            <a:endParaRPr sz="1800">
              <a:solidFill>
                <a:schemeClr val="lt1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225" y="1790800"/>
            <a:ext cx="4649399" cy="47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/>
        </p:nvSpPr>
        <p:spPr>
          <a:xfrm>
            <a:off x="593900" y="855875"/>
            <a:ext cx="9343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Inorder traversal (L V R)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otherwise called as symmetric order traversal and its order of execution is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left subtree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the root node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right subtree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above example the In-order traversal is : </a:t>
            </a:r>
            <a:r>
              <a:rPr lang="es-ES" sz="1900">
                <a:solidFill>
                  <a:schemeClr val="lt1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7 9 4 2 5 1 3 6 8</a:t>
            </a:r>
            <a:endParaRPr sz="1900">
              <a:solidFill>
                <a:schemeClr val="lt1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725" y="2891100"/>
            <a:ext cx="4034899" cy="366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725" y="2891100"/>
            <a:ext cx="4034899" cy="36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489075" y="670075"/>
            <a:ext cx="7404300" cy="3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Postorder traversal (L R V)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otherwise called as symmetric order traversal and its order of execution is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left subtree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traverse the right subtree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the root node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above example the Post-order traversal is : </a:t>
            </a:r>
            <a:r>
              <a:rPr lang="es-ES" sz="1800">
                <a:solidFill>
                  <a:schemeClr val="lt1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9 7 4 5 2 8 6 3 1</a:t>
            </a:r>
            <a:endParaRPr sz="1800">
              <a:solidFill>
                <a:schemeClr val="lt1"/>
              </a:solidFill>
              <a:highlight>
                <a:srgbClr val="FF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/>
        </p:nvSpPr>
        <p:spPr>
          <a:xfrm>
            <a:off x="504900" y="436600"/>
            <a:ext cx="107424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9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BST is a binary tree where nodes are ordered in the following way: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node contains one key (also known as data)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keys in the left subtree are less then the key in its parent node, in short L &lt; P;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keys in the right subtree are greater the key in its parent node, in short P &lt; R;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duplicate keys are not allowed.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909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900" y="3153100"/>
            <a:ext cx="5348100" cy="35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3667375" y="-122325"/>
            <a:ext cx="59553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Binary Search Tree Basic Operations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885850" y="3097125"/>
            <a:ext cx="5821500" cy="3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basic operations that can be performed on a binary search tree data structure, are the following −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Inserts an element in a tree/create a tree.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Searches an element in a tree.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Preorder Traversal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Traverses a tree in a pre-order manner.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Inorder Traversal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Traverses a tree in an in-order manner.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b="1"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Postorder Traversal</a:t>
            </a:r>
            <a:r>
              <a:rPr lang="es-ES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Traverses a tree in a post-order manner.</a:t>
            </a:r>
            <a:endParaRPr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/>
        </p:nvSpPr>
        <p:spPr>
          <a:xfrm>
            <a:off x="3824575" y="69875"/>
            <a:ext cx="59553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Binary Search Tree insert Operations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825" y="1182900"/>
            <a:ext cx="7950675" cy="54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/>
        </p:nvSpPr>
        <p:spPr>
          <a:xfrm>
            <a:off x="1065500" y="228000"/>
            <a:ext cx="10758000" cy="6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Insert Operation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operation is performed with O(log n) time complexity in a binary search tree.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operation starts from the root node. It is used whenever an element is to be inserted.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algorithm shows the insert operation in binary search tree:</a:t>
            </a:r>
            <a:endParaRPr b="1"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Create a new node with a value and set its left and right to NULL.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Check whether the tree is empty or not.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the tree is empty, set the root to a new node.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the tree is not empty, check whether a value of new node is smaller or larger than the node (here it is a root node).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5: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a new node is smaller than or equal to the node, move to its left child.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6: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If a new node is larger than the node, move to its right child.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7:</a:t>
            </a:r>
            <a:r>
              <a:rPr lang="es-E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Repeat the process until we reach to a leaf node.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